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3"/>
  </p:notesMasterIdLst>
  <p:handoutMasterIdLst>
    <p:handoutMasterId r:id="rId54"/>
  </p:handoutMasterIdLst>
  <p:sldIdLst>
    <p:sldId id="423" r:id="rId2"/>
    <p:sldId id="256" r:id="rId3"/>
    <p:sldId id="257" r:id="rId4"/>
    <p:sldId id="312" r:id="rId5"/>
    <p:sldId id="258" r:id="rId6"/>
    <p:sldId id="259" r:id="rId7"/>
    <p:sldId id="315" r:id="rId8"/>
    <p:sldId id="260" r:id="rId9"/>
    <p:sldId id="323" r:id="rId10"/>
    <p:sldId id="326" r:id="rId11"/>
    <p:sldId id="322" r:id="rId12"/>
    <p:sldId id="314" r:id="rId13"/>
    <p:sldId id="316" r:id="rId14"/>
    <p:sldId id="317" r:id="rId15"/>
    <p:sldId id="318" r:id="rId16"/>
    <p:sldId id="319" r:id="rId17"/>
    <p:sldId id="320" r:id="rId18"/>
    <p:sldId id="261" r:id="rId19"/>
    <p:sldId id="383" r:id="rId20"/>
    <p:sldId id="324" r:id="rId21"/>
    <p:sldId id="325" r:id="rId22"/>
    <p:sldId id="329" r:id="rId23"/>
    <p:sldId id="330" r:id="rId24"/>
    <p:sldId id="385" r:id="rId25"/>
    <p:sldId id="391" r:id="rId26"/>
    <p:sldId id="390" r:id="rId27"/>
    <p:sldId id="376" r:id="rId28"/>
    <p:sldId id="321" r:id="rId29"/>
    <p:sldId id="262" r:id="rId30"/>
    <p:sldId id="384" r:id="rId31"/>
    <p:sldId id="264" r:id="rId32"/>
    <p:sldId id="327" r:id="rId33"/>
    <p:sldId id="265" r:id="rId34"/>
    <p:sldId id="393" r:id="rId35"/>
    <p:sldId id="394" r:id="rId36"/>
    <p:sldId id="395" r:id="rId37"/>
    <p:sldId id="266" r:id="rId38"/>
    <p:sldId id="331" r:id="rId39"/>
    <p:sldId id="332" r:id="rId40"/>
    <p:sldId id="334" r:id="rId41"/>
    <p:sldId id="335" r:id="rId42"/>
    <p:sldId id="333" r:id="rId43"/>
    <p:sldId id="269" r:id="rId44"/>
    <p:sldId id="270" r:id="rId45"/>
    <p:sldId id="303" r:id="rId46"/>
    <p:sldId id="336" r:id="rId47"/>
    <p:sldId id="337" r:id="rId48"/>
    <p:sldId id="338" r:id="rId49"/>
    <p:sldId id="339" r:id="rId50"/>
    <p:sldId id="340" r:id="rId51"/>
    <p:sldId id="341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 autoAdjust="0"/>
    <p:restoredTop sz="94660"/>
  </p:normalViewPr>
  <p:slideViewPr>
    <p:cSldViewPr>
      <p:cViewPr varScale="1">
        <p:scale>
          <a:sx n="123" d="100"/>
          <a:sy n="123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6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802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548453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slides for this text are organized into chapters. This lecture covers Chapter 5.</a:t>
            </a:r>
          </a:p>
          <a:p>
            <a:endParaRPr lang="en-US"/>
          </a:p>
          <a:p>
            <a:r>
              <a:rPr lang="en-US"/>
              <a:t>Chapter 1: Introduction to Database Systems</a:t>
            </a:r>
          </a:p>
          <a:p>
            <a:r>
              <a:rPr lang="en-US"/>
              <a:t>Chapter 2: The Entity-Relationship Model	</a:t>
            </a:r>
          </a:p>
          <a:p>
            <a:r>
              <a:rPr lang="en-US"/>
              <a:t>Chapter 3: The Relational Model</a:t>
            </a:r>
          </a:p>
          <a:p>
            <a:r>
              <a:rPr lang="en-US"/>
              <a:t>Chapter 4 (Part A): Relational Algebra</a:t>
            </a:r>
          </a:p>
          <a:p>
            <a:r>
              <a:rPr lang="en-US"/>
              <a:t>Chapter 4 (Part B): Relational Calculus</a:t>
            </a:r>
          </a:p>
          <a:p>
            <a:r>
              <a:rPr lang="en-US"/>
              <a:t>Chapter 5: SQL: Queries, Programming, Triggers</a:t>
            </a:r>
          </a:p>
          <a:p>
            <a:r>
              <a:rPr lang="en-US"/>
              <a:t>Chapter 6: Query-by-Example (QBE)</a:t>
            </a:r>
          </a:p>
          <a:p>
            <a:r>
              <a:rPr lang="en-US"/>
              <a:t>Chapter 7: Storing Data: Disks and Files</a:t>
            </a:r>
          </a:p>
          <a:p>
            <a:r>
              <a:rPr lang="en-US"/>
              <a:t>Chapter 8: File Organizations and Indexing</a:t>
            </a:r>
          </a:p>
          <a:p>
            <a:r>
              <a:rPr lang="en-US"/>
              <a:t>Chapter 9: Tree-Structured Indexing</a:t>
            </a:r>
          </a:p>
          <a:p>
            <a:r>
              <a:rPr lang="en-US"/>
              <a:t>Chapter 10: Hash-Based Indexing</a:t>
            </a:r>
          </a:p>
          <a:p>
            <a:r>
              <a:rPr lang="en-US"/>
              <a:t>Chapter 11: External Sorting</a:t>
            </a:r>
          </a:p>
          <a:p>
            <a:r>
              <a:rPr lang="en-US"/>
              <a:t>Chapter 12 (Part A): Evaluation of Relational Operators</a:t>
            </a:r>
          </a:p>
          <a:p>
            <a:r>
              <a:rPr lang="en-US"/>
              <a:t>Chapter 12 (Part B): Evaluation of Relational Operators: Other Techniques</a:t>
            </a:r>
          </a:p>
          <a:p>
            <a:r>
              <a:rPr lang="en-US"/>
              <a:t>Chapter 13: Introduction to Query Optimization</a:t>
            </a:r>
          </a:p>
          <a:p>
            <a:r>
              <a:rPr lang="en-US"/>
              <a:t>Chapter 14: A Typical Relational Optimizer</a:t>
            </a:r>
          </a:p>
          <a:p>
            <a:r>
              <a:rPr lang="en-US"/>
              <a:t>Chapter 15: Schema Refinement and Normal Forms</a:t>
            </a:r>
          </a:p>
          <a:p>
            <a:r>
              <a:rPr lang="en-US"/>
              <a:t>Chapter 16 (Part A): Physical Database Design</a:t>
            </a:r>
          </a:p>
          <a:p>
            <a:r>
              <a:rPr lang="en-US"/>
              <a:t>Chapter 16 (Part B): Database Tuning</a:t>
            </a:r>
          </a:p>
          <a:p>
            <a:r>
              <a:rPr lang="en-US"/>
              <a:t>Chapter 17: Security</a:t>
            </a:r>
          </a:p>
          <a:p>
            <a:r>
              <a:rPr lang="en-US"/>
              <a:t>Chapter 18: Transaction Management Overview</a:t>
            </a:r>
          </a:p>
          <a:p>
            <a:r>
              <a:rPr lang="en-US"/>
              <a:t>Chapter 19: Concurrency Control</a:t>
            </a:r>
          </a:p>
          <a:p>
            <a:r>
              <a:rPr lang="en-US"/>
              <a:t>Chapter 20: Crash Recovery</a:t>
            </a:r>
          </a:p>
          <a:p>
            <a:r>
              <a:rPr lang="en-US"/>
              <a:t>Chapter 21: Parallel and Distributed Databases</a:t>
            </a:r>
          </a:p>
          <a:p>
            <a:r>
              <a:rPr lang="en-US"/>
              <a:t>Chapter 22: Internet Databases</a:t>
            </a:r>
          </a:p>
          <a:p>
            <a:r>
              <a:rPr lang="en-US"/>
              <a:t>Chapter 23: Decision Support</a:t>
            </a:r>
          </a:p>
          <a:p>
            <a:r>
              <a:rPr lang="en-US"/>
              <a:t>Chapter 24: Data Mining</a:t>
            </a:r>
          </a:p>
          <a:p>
            <a:r>
              <a:rPr lang="en-US"/>
              <a:t>Chapter 25: Object-Database Systems</a:t>
            </a:r>
          </a:p>
          <a:p>
            <a:r>
              <a:rPr lang="en-US"/>
              <a:t>Chapter 26: Spatial Data Management</a:t>
            </a:r>
          </a:p>
          <a:p>
            <a:r>
              <a:rPr lang="en-US"/>
              <a:t>Chapter 27: Deductive Databases</a:t>
            </a:r>
          </a:p>
          <a:p>
            <a:r>
              <a:rPr lang="en-US"/>
              <a:t>Chapter 28: Additional Topics</a:t>
            </a:r>
          </a:p>
          <a:p>
            <a:endParaRPr lang="en-US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slides for this text are organized into chapters. This lecture covers Chapter 5.</a:t>
            </a:r>
          </a:p>
          <a:p>
            <a:endParaRPr lang="en-US"/>
          </a:p>
          <a:p>
            <a:r>
              <a:rPr lang="en-US"/>
              <a:t>Chapter 1: Introduction to Database Systems</a:t>
            </a:r>
          </a:p>
          <a:p>
            <a:r>
              <a:rPr lang="en-US"/>
              <a:t>Chapter 2: The Entity-Relationship Model	</a:t>
            </a:r>
          </a:p>
          <a:p>
            <a:r>
              <a:rPr lang="en-US"/>
              <a:t>Chapter 3: The Relational Model</a:t>
            </a:r>
          </a:p>
          <a:p>
            <a:r>
              <a:rPr lang="en-US"/>
              <a:t>Chapter 4 (Part A): Relational Algebra</a:t>
            </a:r>
          </a:p>
          <a:p>
            <a:r>
              <a:rPr lang="en-US"/>
              <a:t>Chapter 4 (Part B): Relational Calculus</a:t>
            </a:r>
          </a:p>
          <a:p>
            <a:r>
              <a:rPr lang="en-US"/>
              <a:t>Chapter 5: SQL: Queries, Programming, Triggers</a:t>
            </a:r>
          </a:p>
          <a:p>
            <a:r>
              <a:rPr lang="en-US"/>
              <a:t>Chapter 6: Query-by-Example (QBE)</a:t>
            </a:r>
          </a:p>
          <a:p>
            <a:r>
              <a:rPr lang="en-US"/>
              <a:t>Chapter 7: Storing Data: Disks and Files</a:t>
            </a:r>
          </a:p>
          <a:p>
            <a:r>
              <a:rPr lang="en-US"/>
              <a:t>Chapter 8: File Organizations and Indexing</a:t>
            </a:r>
          </a:p>
          <a:p>
            <a:r>
              <a:rPr lang="en-US"/>
              <a:t>Chapter 9: Tree-Structured Indexing</a:t>
            </a:r>
          </a:p>
          <a:p>
            <a:r>
              <a:rPr lang="en-US"/>
              <a:t>Chapter 10: Hash-Based Indexing</a:t>
            </a:r>
          </a:p>
          <a:p>
            <a:r>
              <a:rPr lang="en-US"/>
              <a:t>Chapter 11: External Sorting</a:t>
            </a:r>
          </a:p>
          <a:p>
            <a:r>
              <a:rPr lang="en-US"/>
              <a:t>Chapter 12 (Part A): Evaluation of Relational Operators</a:t>
            </a:r>
          </a:p>
          <a:p>
            <a:r>
              <a:rPr lang="en-US"/>
              <a:t>Chapter 12 (Part B): Evaluation of Relational Operators: Other Techniques</a:t>
            </a:r>
          </a:p>
          <a:p>
            <a:r>
              <a:rPr lang="en-US"/>
              <a:t>Chapter 13: Introduction to Query Optimization</a:t>
            </a:r>
          </a:p>
          <a:p>
            <a:r>
              <a:rPr lang="en-US"/>
              <a:t>Chapter 14: A Typical Relational Optimizer</a:t>
            </a:r>
          </a:p>
          <a:p>
            <a:r>
              <a:rPr lang="en-US"/>
              <a:t>Chapter 15: Schema Refinement and Normal Forms</a:t>
            </a:r>
          </a:p>
          <a:p>
            <a:r>
              <a:rPr lang="en-US"/>
              <a:t>Chapter 16 (Part A): Physical Database Design</a:t>
            </a:r>
          </a:p>
          <a:p>
            <a:r>
              <a:rPr lang="en-US"/>
              <a:t>Chapter 16 (Part B): Database Tuning</a:t>
            </a:r>
          </a:p>
          <a:p>
            <a:r>
              <a:rPr lang="en-US"/>
              <a:t>Chapter 17: Security</a:t>
            </a:r>
          </a:p>
          <a:p>
            <a:r>
              <a:rPr lang="en-US"/>
              <a:t>Chapter 18: Transaction Management Overview</a:t>
            </a:r>
          </a:p>
          <a:p>
            <a:r>
              <a:rPr lang="en-US"/>
              <a:t>Chapter 19: Concurrency Control</a:t>
            </a:r>
          </a:p>
          <a:p>
            <a:r>
              <a:rPr lang="en-US"/>
              <a:t>Chapter 20: Crash Recovery</a:t>
            </a:r>
          </a:p>
          <a:p>
            <a:r>
              <a:rPr lang="en-US"/>
              <a:t>Chapter 21: Parallel and Distributed Databases</a:t>
            </a:r>
          </a:p>
          <a:p>
            <a:r>
              <a:rPr lang="en-US"/>
              <a:t>Chapter 22: Internet Databases</a:t>
            </a:r>
          </a:p>
          <a:p>
            <a:r>
              <a:rPr lang="en-US"/>
              <a:t>Chapter 23: Decision Support</a:t>
            </a:r>
          </a:p>
          <a:p>
            <a:r>
              <a:rPr lang="en-US"/>
              <a:t>Chapter 24: Data Mining</a:t>
            </a:r>
          </a:p>
          <a:p>
            <a:r>
              <a:rPr lang="en-US"/>
              <a:t>Chapter 25: Object-Database Systems</a:t>
            </a:r>
          </a:p>
          <a:p>
            <a:r>
              <a:rPr lang="en-US"/>
              <a:t>Chapter 26: Spatial Data Management</a:t>
            </a:r>
          </a:p>
          <a:p>
            <a:r>
              <a:rPr lang="en-US"/>
              <a:t>Chapter 27: Deductive Databases</a:t>
            </a:r>
          </a:p>
          <a:p>
            <a:r>
              <a:rPr lang="en-US"/>
              <a:t>Chapter 28: Additional Topics</a:t>
            </a:r>
          </a:p>
          <a:p>
            <a:endParaRPr lang="en-US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6CBCD-23B5-47B1-875E-C73FF0C10BDE}" type="datetimeFigureOut">
              <a:rPr lang="en-US"/>
              <a:pPr>
                <a:defRPr/>
              </a:pPr>
              <a:t>10/3/2010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6810D-218C-4AF4-9810-279DF09B4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97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traight Connector 23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traight Connector 25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Straight Connector 2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5DBD6F-9BB2-476C-B1BD-21818B610808}" type="datetimeFigureOut">
              <a:rPr lang="en-US"/>
              <a:pPr>
                <a:defRPr/>
              </a:pPr>
              <a:t>10/3/2010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430569-99D3-4200-86BB-37CC1F194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3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100D3-C60B-4CB8-BD8E-B9D8D1371D8D}" type="datetimeFigureOut">
              <a:rPr lang="en-US"/>
              <a:pPr>
                <a:defRPr/>
              </a:pPr>
              <a:t>10/3/2010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DD5DE-A004-4A33-B1D3-7BC107747B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0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3F6A-E512-4F9C-961E-852E22B28542}" type="datetimeFigureOut">
              <a:rPr lang="en-US"/>
              <a:pPr>
                <a:defRPr/>
              </a:pPr>
              <a:t>10/3/2010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18F10-DED7-4B45-BF67-2DA543226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62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19100"/>
            <a:ext cx="6840537" cy="849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484313"/>
            <a:ext cx="7772400" cy="4824412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40790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19100"/>
            <a:ext cx="6840537" cy="849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484313"/>
            <a:ext cx="3810000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484313"/>
            <a:ext cx="3810000" cy="4824412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8581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19100"/>
            <a:ext cx="6840537" cy="849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484313"/>
            <a:ext cx="3810000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484313"/>
            <a:ext cx="3810000" cy="233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71925"/>
            <a:ext cx="3810000" cy="233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80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419100"/>
            <a:ext cx="6840537" cy="849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484313"/>
            <a:ext cx="3810000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84313"/>
            <a:ext cx="3810000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2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02406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59738" y="5661025"/>
            <a:ext cx="6477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562074"/>
          </a:xfrm>
        </p:spPr>
        <p:txBody>
          <a:bodyPr>
            <a:no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571184" cy="54932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8482013" y="2811462"/>
            <a:ext cx="1155700" cy="38417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FA1AB8-AF71-4205-B9D7-C28F0BFAEB78}" type="datetimeFigureOut">
              <a:rPr lang="en-US"/>
              <a:pPr>
                <a:defRPr/>
              </a:pPr>
              <a:t>10/3/2010</a:t>
            </a:fld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821738" y="6237288"/>
            <a:ext cx="322262" cy="620712"/>
          </a:xfrm>
          <a:prstGeom prst="rect">
            <a:avLst/>
          </a:prstGeom>
        </p:spPr>
        <p:txBody>
          <a:bodyPr rtlCol="0"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727A873-12A6-499E-8A28-A6F335E34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2"/>
          </p:nvPr>
        </p:nvSpPr>
        <p:spPr>
          <a:xfrm rot="5400000">
            <a:off x="8002588" y="4846637"/>
            <a:ext cx="21336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9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eak_N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02406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59738" y="5661025"/>
            <a:ext cx="6477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925380" y="6381328"/>
            <a:ext cx="391036" cy="39604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632848" cy="562074"/>
          </a:xfrm>
        </p:spPr>
        <p:txBody>
          <a:bodyPr>
            <a:no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571184" cy="54932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8482013" y="2811462"/>
            <a:ext cx="1155700" cy="38417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AF2CD8-7DA6-4B75-9DE1-ABDB3AEADE91}" type="datetimeFigureOut">
              <a:rPr lang="en-US"/>
              <a:pPr>
                <a:defRPr/>
              </a:pPr>
              <a:t>10/3/2010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821738" y="6237288"/>
            <a:ext cx="322262" cy="620712"/>
          </a:xfrm>
          <a:prstGeom prst="rect">
            <a:avLst/>
          </a:prstGeom>
        </p:spPr>
        <p:txBody>
          <a:bodyPr rtlCol="0"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DECA32D-D550-475F-85E3-D36B38ED63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5400000">
            <a:off x="8002588" y="4846637"/>
            <a:ext cx="2133600" cy="365125"/>
          </a:xfrm>
        </p:spPr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99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DEEA9-B77D-45CC-8C1A-4A20FBBCB58E}" type="datetimeFigureOut">
              <a:rPr lang="en-US"/>
              <a:pPr>
                <a:defRPr/>
              </a:pPr>
              <a:t>10/3/2010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44365-2B62-4A0B-86E5-366DCB210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31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7004-1E0C-42DC-9211-4D2406AAFD55}" type="datetimeFigureOut">
              <a:rPr lang="en-US"/>
              <a:pPr>
                <a:defRPr/>
              </a:pPr>
              <a:t>10/3/2010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95D34-8182-46E1-941C-35CD4467A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8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5A358-008A-4160-904A-9C9BDFDA42E0}" type="datetimeFigureOut">
              <a:rPr lang="en-US"/>
              <a:pPr>
                <a:defRPr/>
              </a:pPr>
              <a:t>10/3/2010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B77D6-5D92-4FF1-A53E-91E032ECF8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4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5E95DC-71A2-43A5-B681-B45C16F1C244}" type="datetimeFigureOut">
              <a:rPr lang="en-US"/>
              <a:pPr>
                <a:defRPr/>
              </a:pPr>
              <a:t>10/3/2010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87D6E6-82ED-44D3-B017-F33906DE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2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AF5F-1079-47FB-AC62-F46E32B6479F}" type="datetimeFigureOut">
              <a:rPr lang="en-US"/>
              <a:pPr>
                <a:defRPr/>
              </a:pPr>
              <a:t>10/3/2010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8A243-324A-437F-BDF7-4222E801A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5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24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traight Connector 26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CF6A24-EBC4-4F57-8018-C5A48D6B4B2D}" type="datetimeFigureOut">
              <a:rPr lang="en-US"/>
              <a:pPr>
                <a:defRPr/>
              </a:pPr>
              <a:t>10/3/2010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D2AAEB-9204-4648-925C-5F8C5F104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75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 smtClean="0">
                <a:solidFill>
                  <a:schemeClr val="tx2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BC6DAA5-E335-4174-BBEF-6E9E97C4652D}" type="datetimeFigureOut">
              <a:rPr lang="en-US"/>
              <a:pPr>
                <a:defRPr/>
              </a:pPr>
              <a:t>10/3/2010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 dirty="0">
                <a:solidFill>
                  <a:schemeClr val="tx2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8870950" y="6488113"/>
            <a:ext cx="1809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endParaRPr lang="en-US" sz="1400">
              <a:latin typeface="Book Antiqua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316913" y="6524625"/>
            <a:ext cx="5032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pPr eaLnBrk="0" hangingPunct="0"/>
            <a:fld id="{A11548C5-BCF8-490F-A27F-1B72CEBB7B68}" type="slidenum">
              <a:rPr lang="de-DE" sz="1400">
                <a:solidFill>
                  <a:srgbClr val="280049"/>
                </a:solidFill>
                <a:latin typeface="Book Antiqua" pitchFamily="18" charset="0"/>
              </a:rPr>
              <a:pPr eaLnBrk="0" hangingPunct="0"/>
              <a:t>‹#›</a:t>
            </a:fld>
            <a:endParaRPr lang="de-DE" sz="1400">
              <a:solidFill>
                <a:srgbClr val="280049"/>
              </a:solidFill>
              <a:latin typeface="Book Antiqua" pitchFamily="18" charset="0"/>
            </a:endParaRPr>
          </a:p>
        </p:txBody>
      </p:sp>
      <p:sp>
        <p:nvSpPr>
          <p:cNvPr id="1039" name="Rectangle 16"/>
          <p:cNvSpPr>
            <a:spLocks noChangeArrowheads="1"/>
          </p:cNvSpPr>
          <p:nvPr/>
        </p:nvSpPr>
        <p:spPr bwMode="auto">
          <a:xfrm>
            <a:off x="8870950" y="6488113"/>
            <a:ext cx="1809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endParaRPr lang="en-US" sz="1400">
              <a:latin typeface="Book Antiqua" pitchFamily="18" charset="0"/>
            </a:endParaRPr>
          </a:p>
        </p:txBody>
      </p:sp>
      <p:sp>
        <p:nvSpPr>
          <p:cNvPr id="1040" name="Rectangle 18"/>
          <p:cNvSpPr>
            <a:spLocks noChangeArrowheads="1"/>
          </p:cNvSpPr>
          <p:nvPr/>
        </p:nvSpPr>
        <p:spPr bwMode="auto">
          <a:xfrm>
            <a:off x="8316913" y="6524625"/>
            <a:ext cx="5032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pPr eaLnBrk="0" hangingPunct="0"/>
            <a:fld id="{DE1860D1-3C84-445F-9855-ACBF677B1F75}" type="slidenum">
              <a:rPr lang="de-DE" sz="1400">
                <a:solidFill>
                  <a:srgbClr val="280049"/>
                </a:solidFill>
                <a:latin typeface="Book Antiqua" pitchFamily="18" charset="0"/>
              </a:rPr>
              <a:pPr eaLnBrk="0" hangingPunct="0"/>
              <a:t>‹#›</a:t>
            </a:fld>
            <a:endParaRPr lang="de-DE" sz="1400">
              <a:solidFill>
                <a:srgbClr val="280049"/>
              </a:solidFill>
              <a:latin typeface="Book Antiqua" pitchFamily="18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 userDrawn="1"/>
        </p:nvSpPr>
        <p:spPr bwMode="auto">
          <a:xfrm>
            <a:off x="8870950" y="6488113"/>
            <a:ext cx="1809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/>
            <a:endParaRPr lang="en-US" sz="1400">
              <a:latin typeface="Book Antiqua" pitchFamily="18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 userDrawn="1"/>
        </p:nvSpPr>
        <p:spPr bwMode="auto">
          <a:xfrm>
            <a:off x="8316913" y="6524625"/>
            <a:ext cx="5032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fld id="{C4A9FBE6-1B5E-48AC-8E76-5688A5452DEE}" type="slidenum">
              <a:rPr lang="de-DE" sz="1400">
                <a:solidFill>
                  <a:srgbClr val="280049"/>
                </a:solidFill>
                <a:latin typeface="Book Antiqua" pitchFamily="18" charset="0"/>
              </a:rPr>
              <a:pPr/>
              <a:t>‹#›</a:t>
            </a:fld>
            <a:endParaRPr lang="de-DE" sz="1400">
              <a:solidFill>
                <a:srgbClr val="280049"/>
              </a:solidFill>
              <a:latin typeface="Book Antiqu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BA3E1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E6B1A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CBADAB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</a:t>
            </a:r>
          </a:p>
          <a:p>
            <a:pPr lvl="1"/>
            <a:r>
              <a:rPr lang="en-US" dirty="0" smtClean="0"/>
              <a:t>Oct 19, 2010</a:t>
            </a:r>
          </a:p>
          <a:p>
            <a:pPr lvl="1"/>
            <a:r>
              <a:rPr lang="en-US" dirty="0" smtClean="0"/>
              <a:t>2:30pm in 3005 (usual room)</a:t>
            </a:r>
          </a:p>
          <a:p>
            <a:r>
              <a:rPr lang="en-US" dirty="0" smtClean="0"/>
              <a:t>No class on Oct 21</a:t>
            </a:r>
          </a:p>
          <a:p>
            <a:endParaRPr lang="en-US" dirty="0"/>
          </a:p>
          <a:p>
            <a:r>
              <a:rPr lang="en-US" dirty="0" smtClean="0"/>
              <a:t>What topic to do for review? </a:t>
            </a:r>
          </a:p>
          <a:p>
            <a:r>
              <a:rPr lang="en-US" dirty="0" smtClean="0"/>
              <a:t>November 18</a:t>
            </a:r>
            <a:r>
              <a:rPr lang="en-US" baseline="30000" dirty="0" smtClean="0"/>
              <a:t>th</a:t>
            </a:r>
            <a:r>
              <a:rPr lang="en-US" dirty="0" smtClean="0"/>
              <a:t> away </a:t>
            </a:r>
            <a:r>
              <a:rPr lang="en-US" smtClean="0"/>
              <a:t>for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Projection</a:t>
            </a:r>
            <a:endParaRPr lang="en-US"/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685800" y="1752600"/>
            <a:ext cx="77724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dirty="0">
                <a:latin typeface="+mn-lt"/>
              </a:rPr>
              <a:t>The result of a projection can contain duplicates (why?).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dirty="0">
                <a:latin typeface="+mn-lt"/>
              </a:rPr>
              <a:t>To eliminate duplicates from the output, specify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DISTINCT</a:t>
            </a:r>
            <a:r>
              <a:rPr lang="en-US" dirty="0">
                <a:latin typeface="+mn-lt"/>
              </a:rPr>
              <a:t> in the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SELECT</a:t>
            </a:r>
            <a:r>
              <a:rPr lang="en-US" dirty="0">
                <a:latin typeface="+mn-lt"/>
              </a:rPr>
              <a:t> clause.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en-US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dirty="0">
                <a:latin typeface="+mn-lt"/>
              </a:rPr>
              <a:t>		SELECT  DISTINCT age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dirty="0">
                <a:latin typeface="+mn-lt"/>
              </a:rPr>
              <a:t>		FROM  Sailors;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</a:t>
            </a:r>
            <a:endParaRPr lang="en-US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685800" y="980728"/>
            <a:ext cx="77724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dirty="0">
                <a:latin typeface="+mn-lt"/>
              </a:rPr>
              <a:t>Expressed through the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WHERE</a:t>
            </a:r>
            <a:r>
              <a:rPr lang="en-US" dirty="0">
                <a:latin typeface="+mn-lt"/>
              </a:rPr>
              <a:t> clause.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dirty="0">
                <a:latin typeface="+mn-lt"/>
              </a:rPr>
              <a:t>Selection conditions can compare constants and attributes of relations mentioned in the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FROM</a:t>
            </a:r>
            <a:r>
              <a:rPr lang="en-US" dirty="0">
                <a:latin typeface="+mn-lt"/>
              </a:rPr>
              <a:t> clause.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dirty="0">
                <a:latin typeface="+mn-lt"/>
              </a:rPr>
              <a:t>Comparison operators: =, &lt;&gt;, &lt;, &gt;, &lt;=, &gt;=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dirty="0">
                <a:latin typeface="+mn-lt"/>
              </a:rPr>
              <a:t>For numeric attribute values, can also apply arithmetic operators +, * etc.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dirty="0">
                <a:latin typeface="+mn-lt"/>
              </a:rPr>
              <a:t>Simple conditions can be combined using the logical operators AND, OR and NOT.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dirty="0">
                <a:latin typeface="+mn-lt"/>
              </a:rPr>
              <a:t>Default </a:t>
            </a:r>
            <a:r>
              <a:rPr lang="en-US" dirty="0" smtClean="0">
                <a:latin typeface="+mn-lt"/>
              </a:rPr>
              <a:t>precedence: </a:t>
            </a:r>
            <a:r>
              <a:rPr lang="en-US" dirty="0">
                <a:latin typeface="+mn-lt"/>
              </a:rPr>
              <a:t>NOT, AND, OR.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dirty="0">
                <a:latin typeface="+mn-lt"/>
              </a:rPr>
              <a:t>Use parentheses to change </a:t>
            </a:r>
            <a:r>
              <a:rPr lang="en-US" dirty="0" smtClean="0">
                <a:latin typeface="+mn-lt"/>
              </a:rPr>
              <a:t>precedence.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</a:t>
            </a:r>
            <a:endParaRPr lang="en-US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066800" y="1752600"/>
            <a:ext cx="69246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latin typeface="Book Antiqua" pitchFamily="18" charset="0"/>
              </a:rPr>
              <a:t>SELECT</a:t>
            </a:r>
            <a:r>
              <a:rPr lang="en-US" sz="2400">
                <a:latin typeface="Book Antiqua" pitchFamily="18" charset="0"/>
              </a:rPr>
              <a:t>  *</a:t>
            </a:r>
          </a:p>
          <a:p>
            <a:r>
              <a:rPr lang="en-US" sz="2000">
                <a:latin typeface="Book Antiqua" pitchFamily="18" charset="0"/>
              </a:rPr>
              <a:t>FROM     </a:t>
            </a:r>
            <a:r>
              <a:rPr lang="en-US" sz="2400">
                <a:latin typeface="Book Antiqua" pitchFamily="18" charset="0"/>
              </a:rPr>
              <a:t>Sailors</a:t>
            </a:r>
          </a:p>
          <a:p>
            <a:r>
              <a:rPr lang="en-US" sz="2000">
                <a:latin typeface="Book Antiqua" pitchFamily="18" charset="0"/>
              </a:rPr>
              <a:t>WHERE</a:t>
            </a:r>
            <a:r>
              <a:rPr lang="en-US" sz="2400">
                <a:latin typeface="Book Antiqua" pitchFamily="18" charset="0"/>
              </a:rPr>
              <a:t>  sname = ‘Watson’;</a:t>
            </a:r>
          </a:p>
          <a:p>
            <a:endParaRPr lang="en-US" sz="2400">
              <a:latin typeface="Book Antiqua" pitchFamily="18" charset="0"/>
            </a:endParaRPr>
          </a:p>
          <a:p>
            <a:r>
              <a:rPr lang="en-US" sz="2000">
                <a:latin typeface="Book Antiqua" pitchFamily="18" charset="0"/>
              </a:rPr>
              <a:t>SELECT</a:t>
            </a:r>
            <a:r>
              <a:rPr lang="en-US" sz="2400">
                <a:latin typeface="Book Antiqua" pitchFamily="18" charset="0"/>
              </a:rPr>
              <a:t>  *</a:t>
            </a:r>
          </a:p>
          <a:p>
            <a:r>
              <a:rPr lang="en-US" sz="2000">
                <a:latin typeface="Book Antiqua" pitchFamily="18" charset="0"/>
              </a:rPr>
              <a:t>FROM     </a:t>
            </a:r>
            <a:r>
              <a:rPr lang="en-US" sz="2400">
                <a:latin typeface="Book Antiqua" pitchFamily="18" charset="0"/>
              </a:rPr>
              <a:t>Sailors</a:t>
            </a:r>
          </a:p>
          <a:p>
            <a:r>
              <a:rPr lang="en-US" sz="2000">
                <a:latin typeface="Book Antiqua" pitchFamily="18" charset="0"/>
              </a:rPr>
              <a:t>WHERE</a:t>
            </a:r>
            <a:r>
              <a:rPr lang="en-US" sz="2400">
                <a:latin typeface="Book Antiqua" pitchFamily="18" charset="0"/>
              </a:rPr>
              <a:t>  rating &gt;= age;</a:t>
            </a:r>
          </a:p>
          <a:p>
            <a:endParaRPr lang="en-US" sz="2400">
              <a:latin typeface="Book Antiqua" pitchFamily="18" charset="0"/>
            </a:endParaRPr>
          </a:p>
          <a:p>
            <a:r>
              <a:rPr lang="en-US" sz="2000">
                <a:latin typeface="Book Antiqua" pitchFamily="18" charset="0"/>
              </a:rPr>
              <a:t>SELECT</a:t>
            </a:r>
            <a:r>
              <a:rPr lang="en-US" sz="2400">
                <a:latin typeface="Book Antiqua" pitchFamily="18" charset="0"/>
              </a:rPr>
              <a:t>  *</a:t>
            </a:r>
          </a:p>
          <a:p>
            <a:r>
              <a:rPr lang="en-US" sz="2000">
                <a:latin typeface="Book Antiqua" pitchFamily="18" charset="0"/>
              </a:rPr>
              <a:t>FROM     </a:t>
            </a:r>
            <a:r>
              <a:rPr lang="en-US" sz="2400">
                <a:latin typeface="Book Antiqua" pitchFamily="18" charset="0"/>
              </a:rPr>
              <a:t>Sailors</a:t>
            </a:r>
          </a:p>
          <a:p>
            <a:r>
              <a:rPr lang="en-US" sz="2000">
                <a:latin typeface="Book Antiqua" pitchFamily="18" charset="0"/>
              </a:rPr>
              <a:t>WHERE</a:t>
            </a:r>
            <a:r>
              <a:rPr lang="en-US" sz="2400">
                <a:latin typeface="Book Antiqua" pitchFamily="18" charset="0"/>
              </a:rPr>
              <a:t>  (rating = 5 OR rating = 6) AND age &lt;= 20;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String Comparisons</a:t>
            </a:r>
            <a:endParaRPr lang="en-US"/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685800" y="1371600"/>
            <a:ext cx="8153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dirty="0">
                <a:solidFill>
                  <a:srgbClr val="C00000"/>
                </a:solidFill>
                <a:latin typeface="+mn-lt"/>
              </a:rPr>
              <a:t>LIKE</a:t>
            </a:r>
            <a:r>
              <a:rPr lang="en-US" dirty="0">
                <a:latin typeface="+mn-lt"/>
              </a:rPr>
              <a:t> is used for approximate conditions (pattern matching) on string-valued attributes:</a:t>
            </a:r>
          </a:p>
          <a:p>
            <a:pPr lvl="2"/>
            <a:r>
              <a:rPr lang="en-US" dirty="0"/>
              <a:t>string LIKE pattern</a:t>
            </a:r>
          </a:p>
          <a:p>
            <a:pPr lvl="1"/>
            <a:r>
              <a:rPr lang="en-US" dirty="0"/>
              <a:t>Satisfied if pattern contained in string attribute. 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dirty="0">
                <a:latin typeface="+mn-lt"/>
              </a:rPr>
              <a:t>NOT LIKE satisfied if pattern not contained in string attribute.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dirty="0">
                <a:latin typeface="+mn-lt"/>
              </a:rPr>
              <a:t>‘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_</a:t>
            </a:r>
            <a:r>
              <a:rPr lang="en-US" dirty="0">
                <a:latin typeface="+mn-lt"/>
              </a:rPr>
              <a:t>’ in pattern stands for any one </a:t>
            </a:r>
            <a:r>
              <a:rPr lang="en-US" dirty="0" smtClean="0">
                <a:latin typeface="+mn-lt"/>
              </a:rPr>
              <a:t>character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dirty="0" smtClean="0">
                <a:latin typeface="+mn-lt"/>
              </a:rPr>
              <a:t>‘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%</a:t>
            </a:r>
            <a:r>
              <a:rPr lang="en-US" dirty="0" smtClean="0">
                <a:latin typeface="+mn-lt"/>
              </a:rPr>
              <a:t>’ </a:t>
            </a:r>
            <a:r>
              <a:rPr lang="en-US" dirty="0">
                <a:latin typeface="+mn-lt"/>
              </a:rPr>
              <a:t>stands for 0 or more arbitrary characters.  </a:t>
            </a:r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2286000" y="5301208"/>
            <a:ext cx="4135438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dirty="0">
                <a:latin typeface="Book Antiqua" pitchFamily="18" charset="0"/>
              </a:rPr>
              <a:t>SELECT</a:t>
            </a:r>
            <a:r>
              <a:rPr lang="en-US" sz="2400" dirty="0">
                <a:latin typeface="Book Antiqua" pitchFamily="18" charset="0"/>
              </a:rPr>
              <a:t>  *</a:t>
            </a:r>
          </a:p>
          <a:p>
            <a:r>
              <a:rPr lang="en-US" sz="2000" dirty="0">
                <a:latin typeface="Book Antiqua" pitchFamily="18" charset="0"/>
              </a:rPr>
              <a:t>FROM</a:t>
            </a:r>
            <a:r>
              <a:rPr lang="en-US" sz="2400" dirty="0">
                <a:latin typeface="Book Antiqua" pitchFamily="18" charset="0"/>
              </a:rPr>
              <a:t>  Sailors S</a:t>
            </a:r>
          </a:p>
          <a:p>
            <a:r>
              <a:rPr lang="en-US" sz="2000" dirty="0">
                <a:latin typeface="Book Antiqua" pitchFamily="18" charset="0"/>
              </a:rPr>
              <a:t>WHERE</a:t>
            </a:r>
            <a:r>
              <a:rPr lang="en-US" sz="2400" dirty="0">
                <a:latin typeface="Book Antiqua" pitchFamily="18" charset="0"/>
              </a:rPr>
              <a:t>  </a:t>
            </a:r>
            <a:r>
              <a:rPr lang="en-US" sz="2400" dirty="0" err="1">
                <a:latin typeface="Book Antiqua" pitchFamily="18" charset="0"/>
              </a:rPr>
              <a:t>S.sname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000" dirty="0">
                <a:latin typeface="Book Antiqua" pitchFamily="18" charset="0"/>
              </a:rPr>
              <a:t>LIKE </a:t>
            </a:r>
            <a:r>
              <a:rPr lang="en-US" sz="2400" dirty="0">
                <a:latin typeface="Book Antiqua" pitchFamily="18" charset="0"/>
              </a:rPr>
              <a:t>‘B_%B’;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Null Values</a:t>
            </a:r>
            <a:endParaRPr lang="en-US"/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685800" y="12954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dirty="0">
                <a:latin typeface="+mn-lt"/>
              </a:rPr>
              <a:t>Special attribute value </a:t>
            </a:r>
            <a:r>
              <a:rPr lang="en-US" sz="2400" i="1" dirty="0">
                <a:solidFill>
                  <a:srgbClr val="C00000"/>
                </a:solidFill>
                <a:latin typeface="+mn-lt"/>
              </a:rPr>
              <a:t>NULL</a:t>
            </a:r>
            <a:r>
              <a:rPr lang="en-US" sz="2400" dirty="0">
                <a:latin typeface="+mn-lt"/>
              </a:rPr>
              <a:t> can be interpreted </a:t>
            </a:r>
            <a:r>
              <a:rPr lang="en-US" sz="2400" dirty="0" smtClean="0">
                <a:latin typeface="+mn-lt"/>
              </a:rPr>
              <a:t>as</a:t>
            </a:r>
          </a:p>
          <a:p>
            <a:pPr marL="730250" lvl="1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dirty="0" smtClean="0"/>
              <a:t>Value </a:t>
            </a:r>
            <a:r>
              <a:rPr lang="en-US" sz="2400" dirty="0"/>
              <a:t>unknown (e.g., a rating has not yet been assigned), </a:t>
            </a:r>
            <a:endParaRPr lang="en-US" sz="2400" dirty="0" smtClean="0"/>
          </a:p>
          <a:p>
            <a:pPr marL="730250" lvl="1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dirty="0" smtClean="0"/>
              <a:t>Value </a:t>
            </a:r>
            <a:r>
              <a:rPr lang="en-US" sz="2400" dirty="0"/>
              <a:t>inapplicable (e.g., no spouse’s name</a:t>
            </a:r>
            <a:r>
              <a:rPr lang="en-US" sz="2400" dirty="0" smtClean="0"/>
              <a:t>),</a:t>
            </a:r>
          </a:p>
          <a:p>
            <a:pPr marL="730250" lvl="1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dirty="0" smtClean="0"/>
              <a:t>Value </a:t>
            </a:r>
            <a:r>
              <a:rPr lang="en-US" sz="2400" dirty="0"/>
              <a:t>withheld (e.g., the phone number). </a:t>
            </a:r>
            <a:endParaRPr lang="en-US" sz="2400" dirty="0" smtClean="0"/>
          </a:p>
          <a:p>
            <a:pPr lvl="1"/>
            <a:endParaRPr lang="en-US" sz="2400" dirty="0"/>
          </a:p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dirty="0">
                <a:latin typeface="+mn-lt"/>
              </a:rPr>
              <a:t>The presence of </a:t>
            </a:r>
            <a:r>
              <a:rPr lang="en-US" sz="2400" i="1" dirty="0">
                <a:solidFill>
                  <a:srgbClr val="C00000"/>
                </a:solidFill>
                <a:latin typeface="+mn-lt"/>
              </a:rPr>
              <a:t>NULL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complicates many issues: </a:t>
            </a:r>
            <a:endParaRPr lang="en-US" sz="2400" dirty="0" smtClean="0">
              <a:latin typeface="+mn-lt"/>
            </a:endParaRPr>
          </a:p>
          <a:p>
            <a:pPr marL="730250" lvl="1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dirty="0" smtClean="0"/>
              <a:t>Special </a:t>
            </a:r>
            <a:r>
              <a:rPr lang="en-US" sz="2400" dirty="0"/>
              <a:t>operators needed to check if value is null. </a:t>
            </a:r>
          </a:p>
          <a:p>
            <a:pPr marL="730250" lvl="1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dirty="0" smtClean="0"/>
              <a:t>Is </a:t>
            </a:r>
            <a:r>
              <a:rPr lang="en-US" sz="2400" dirty="0"/>
              <a:t>rating&gt;8 true or false when rating is equal to null?  </a:t>
            </a:r>
            <a:endParaRPr lang="en-US" sz="2400" dirty="0" smtClean="0"/>
          </a:p>
          <a:p>
            <a:pPr marL="730250" lvl="1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dirty="0" smtClean="0"/>
              <a:t>What </a:t>
            </a:r>
            <a:r>
              <a:rPr lang="en-US" sz="2400" dirty="0"/>
              <a:t>about AND, OR and NOT </a:t>
            </a:r>
            <a:r>
              <a:rPr lang="en-US" sz="2400" dirty="0" smtClean="0"/>
              <a:t>connectives?</a:t>
            </a:r>
          </a:p>
          <a:p>
            <a:pPr marL="730250" lvl="1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dirty="0" smtClean="0"/>
              <a:t>Meaning </a:t>
            </a:r>
            <a:r>
              <a:rPr lang="en-US" sz="2400" dirty="0"/>
              <a:t>of constructs must be defined carefully.  </a:t>
            </a:r>
            <a:endParaRPr lang="en-US" sz="2400" dirty="0" smtClean="0"/>
          </a:p>
          <a:p>
            <a:pPr marL="1187450" lvl="2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dirty="0" smtClean="0"/>
              <a:t>E.g</a:t>
            </a:r>
            <a:r>
              <a:rPr lang="en-US" sz="2400" dirty="0"/>
              <a:t>., how to deal with tuples that evaluate neither to TRUE nor to FALSE in a selection?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Null Values</a:t>
            </a:r>
            <a:endParaRPr lang="en-US"/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685800" y="1295400"/>
            <a:ext cx="791864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i="1" dirty="0">
                <a:solidFill>
                  <a:srgbClr val="C00000"/>
                </a:solidFill>
                <a:latin typeface="+mn-lt"/>
              </a:rPr>
              <a:t>NULL</a:t>
            </a:r>
            <a:r>
              <a:rPr lang="en-US" sz="2400" dirty="0">
                <a:latin typeface="+mn-lt"/>
              </a:rPr>
              <a:t> is not a constant that can be explicitly used as an argument of some expression.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i="1" dirty="0">
                <a:solidFill>
                  <a:srgbClr val="C00000"/>
                </a:solidFill>
              </a:rPr>
              <a:t>NULL</a:t>
            </a:r>
            <a:r>
              <a:rPr lang="en-US" sz="2400" dirty="0"/>
              <a:t> </a:t>
            </a:r>
            <a:r>
              <a:rPr lang="en-US" sz="2400" dirty="0" smtClean="0">
                <a:latin typeface="+mn-lt"/>
              </a:rPr>
              <a:t>values </a:t>
            </a:r>
            <a:r>
              <a:rPr lang="en-US" sz="2400" dirty="0">
                <a:latin typeface="+mn-lt"/>
              </a:rPr>
              <a:t>need to be taken into account when evaluating conditions in the </a:t>
            </a:r>
            <a:r>
              <a:rPr lang="en-US" sz="2400" i="1" dirty="0">
                <a:solidFill>
                  <a:srgbClr val="C00000"/>
                </a:solidFill>
                <a:latin typeface="+mn-lt"/>
              </a:rPr>
              <a:t>WHERE</a:t>
            </a:r>
            <a:r>
              <a:rPr lang="en-US" sz="2400" dirty="0">
                <a:latin typeface="+mn-lt"/>
              </a:rPr>
              <a:t> clause.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dirty="0">
                <a:latin typeface="+mn-lt"/>
              </a:rPr>
              <a:t>Rules for </a:t>
            </a:r>
            <a:r>
              <a:rPr lang="en-US" sz="2400" i="1" dirty="0">
                <a:solidFill>
                  <a:srgbClr val="C00000"/>
                </a:solidFill>
              </a:rPr>
              <a:t>NULL</a:t>
            </a:r>
            <a:r>
              <a:rPr lang="en-US" sz="2400" dirty="0"/>
              <a:t> </a:t>
            </a:r>
            <a:r>
              <a:rPr lang="en-US" sz="2400" dirty="0" smtClean="0">
                <a:latin typeface="+mn-lt"/>
              </a:rPr>
              <a:t>values</a:t>
            </a:r>
            <a:r>
              <a:rPr lang="en-US" sz="2400" dirty="0">
                <a:latin typeface="+mn-lt"/>
              </a:rPr>
              <a:t>:</a:t>
            </a:r>
          </a:p>
          <a:p>
            <a:pPr marL="730250" lvl="1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dirty="0"/>
              <a:t>An arithmetic operator with (at least) one </a:t>
            </a:r>
            <a:r>
              <a:rPr lang="en-US" sz="2400" i="1" dirty="0">
                <a:solidFill>
                  <a:srgbClr val="C00000"/>
                </a:solidFill>
              </a:rPr>
              <a:t>NULL</a:t>
            </a:r>
            <a:r>
              <a:rPr lang="en-US" sz="2400" dirty="0"/>
              <a:t> </a:t>
            </a:r>
            <a:r>
              <a:rPr lang="en-US" sz="2400" dirty="0" smtClean="0"/>
              <a:t>argument </a:t>
            </a:r>
            <a:r>
              <a:rPr lang="en-US" sz="2400" dirty="0"/>
              <a:t>always returns </a:t>
            </a:r>
            <a:r>
              <a:rPr lang="en-US" sz="2400" i="1" dirty="0">
                <a:solidFill>
                  <a:srgbClr val="C00000"/>
                </a:solidFill>
              </a:rPr>
              <a:t>NULL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  <a:endParaRPr lang="en-US" sz="2400" dirty="0"/>
          </a:p>
          <a:p>
            <a:pPr marL="730250" lvl="1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dirty="0"/>
              <a:t>The comparison of a </a:t>
            </a:r>
            <a:r>
              <a:rPr lang="en-US" sz="2400" i="1" dirty="0">
                <a:solidFill>
                  <a:srgbClr val="C00000"/>
                </a:solidFill>
              </a:rPr>
              <a:t>NULL</a:t>
            </a:r>
            <a:r>
              <a:rPr lang="en-US" sz="2400" dirty="0"/>
              <a:t> </a:t>
            </a:r>
            <a:r>
              <a:rPr lang="en-US" sz="2400" dirty="0" smtClean="0"/>
              <a:t>value </a:t>
            </a:r>
            <a:r>
              <a:rPr lang="en-US" sz="2400" dirty="0"/>
              <a:t>to any second value returns a result of </a:t>
            </a:r>
            <a:r>
              <a:rPr lang="en-US" sz="2400" dirty="0">
                <a:solidFill>
                  <a:srgbClr val="C00000"/>
                </a:solidFill>
              </a:rPr>
              <a:t>UNKNOWN</a:t>
            </a:r>
            <a:r>
              <a:rPr lang="en-US" sz="2400" dirty="0"/>
              <a:t>.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dirty="0">
                <a:latin typeface="+mn-lt"/>
              </a:rPr>
              <a:t>A selection returns only those tuples that make the condition in the 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WHERE </a:t>
            </a:r>
            <a:r>
              <a:rPr lang="en-US" sz="2400" dirty="0" smtClean="0">
                <a:latin typeface="+mn-lt"/>
              </a:rPr>
              <a:t>clause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TRUE</a:t>
            </a:r>
            <a:r>
              <a:rPr lang="en-US" sz="2400" dirty="0">
                <a:latin typeface="+mn-lt"/>
              </a:rPr>
              <a:t>, those with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UNKNOWN</a:t>
            </a:r>
            <a:r>
              <a:rPr lang="en-US" sz="2400" dirty="0">
                <a:latin typeface="+mn-lt"/>
              </a:rPr>
              <a:t> or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FALSE</a:t>
            </a:r>
            <a:r>
              <a:rPr lang="en-US" sz="2400" dirty="0">
                <a:latin typeface="+mn-lt"/>
              </a:rPr>
              <a:t> result do not qualify.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Truth Value Unknown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Three-valued </a:t>
            </a:r>
            <a:r>
              <a:rPr lang="en-US" dirty="0"/>
              <a:t>logic: </a:t>
            </a:r>
            <a:r>
              <a:rPr lang="en-US" dirty="0">
                <a:solidFill>
                  <a:srgbClr val="C00000"/>
                </a:solidFill>
              </a:rPr>
              <a:t>TRUE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UNKNOWN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FALSE</a:t>
            </a:r>
            <a:r>
              <a:rPr lang="en-US" dirty="0"/>
              <a:t>. </a:t>
            </a:r>
          </a:p>
          <a:p>
            <a:pPr>
              <a:lnSpc>
                <a:spcPct val="90000"/>
              </a:lnSpc>
            </a:pPr>
            <a:r>
              <a:rPr lang="en-US" dirty="0"/>
              <a:t>Can think of TRUE = 1, UNKNOWN = ½, FALSE = </a:t>
            </a:r>
            <a:r>
              <a:rPr lang="en-US" dirty="0" smtClean="0"/>
              <a:t>0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AND of two truth values: their minimum.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OR of two truth values: their maximum.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of a truth value: 1 – the truth value.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Examples</a:t>
            </a:r>
            <a:r>
              <a:rPr lang="en-US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 </a:t>
            </a:r>
            <a:r>
              <a:rPr lang="en-US" dirty="0"/>
              <a:t>	TRUE   AND   UNKNOWN = UNKNOWN</a:t>
            </a:r>
            <a:br>
              <a:rPr lang="en-US" dirty="0"/>
            </a:br>
            <a:r>
              <a:rPr lang="en-US" dirty="0"/>
              <a:t>	FALSE   AND   UNKNOWN = FALSE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FALSE   OR   UNKNOWN = UNKNOWN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NOT   UNKNOWN = UNKNOWN</a:t>
            </a:r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Truth Value Unknown</a:t>
            </a:r>
            <a:endParaRPr lang="en-US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838200" y="15240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/>
            <a:r>
              <a:rPr lang="en-US" sz="2000" dirty="0">
                <a:latin typeface="Book Antiqua" pitchFamily="18" charset="0"/>
              </a:rPr>
              <a:t>			SELECT</a:t>
            </a:r>
            <a:r>
              <a:rPr lang="en-US" sz="2400" dirty="0">
                <a:latin typeface="Book Antiqua" pitchFamily="18" charset="0"/>
              </a:rPr>
              <a:t>  *</a:t>
            </a:r>
          </a:p>
          <a:p>
            <a:pPr marL="342900" indent="-342900"/>
            <a:r>
              <a:rPr lang="en-US" sz="2000" dirty="0">
                <a:latin typeface="Book Antiqua" pitchFamily="18" charset="0"/>
              </a:rPr>
              <a:t>			FROM     </a:t>
            </a:r>
            <a:r>
              <a:rPr lang="en-US" sz="2400" dirty="0">
                <a:latin typeface="Book Antiqua" pitchFamily="18" charset="0"/>
              </a:rPr>
              <a:t>Sailors</a:t>
            </a:r>
          </a:p>
          <a:p>
            <a:pPr marL="342900" indent="-342900"/>
            <a:r>
              <a:rPr lang="en-US" sz="2000" dirty="0">
                <a:latin typeface="Book Antiqua" pitchFamily="18" charset="0"/>
              </a:rPr>
              <a:t>			WHERE</a:t>
            </a:r>
            <a:r>
              <a:rPr lang="en-US" sz="2400" dirty="0">
                <a:latin typeface="Book Antiqua" pitchFamily="18" charset="0"/>
              </a:rPr>
              <a:t>  rating &lt; 5  OR  rating &gt;= 5;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None/>
            </a:pPr>
            <a:endParaRPr lang="en-US" dirty="0">
              <a:latin typeface="Book Antiqua" pitchFamily="18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dirty="0">
                <a:latin typeface="Book Antiqua" pitchFamily="18" charset="0"/>
              </a:rPr>
              <a:t>Does not return all sailors, but only those with non-NULL rating.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Ordering the Output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Can order the output of a query with respect to any attribute or list of attributes.</a:t>
            </a:r>
          </a:p>
          <a:p>
            <a:r>
              <a:rPr lang="en-US" sz="2000" dirty="0" smtClean="0"/>
              <a:t>Add </a:t>
            </a:r>
            <a:r>
              <a:rPr lang="en-US" sz="2000" i="1" dirty="0" smtClean="0">
                <a:solidFill>
                  <a:srgbClr val="C00000"/>
                </a:solidFill>
              </a:rPr>
              <a:t>ORDER BY </a:t>
            </a:r>
            <a:r>
              <a:rPr lang="en-US" sz="2000" dirty="0" smtClean="0"/>
              <a:t>clause to the query:</a:t>
            </a:r>
          </a:p>
          <a:p>
            <a:endParaRPr lang="en-US" sz="2000" dirty="0" smtClean="0"/>
          </a:p>
          <a:p>
            <a:pPr marL="366713" lvl="1" indent="0">
              <a:buNone/>
            </a:pPr>
            <a:r>
              <a:rPr lang="en-US" sz="2000" dirty="0" smtClean="0"/>
              <a:t>			SELECT  *</a:t>
            </a:r>
          </a:p>
          <a:p>
            <a:pPr marL="366713" lvl="1" indent="0">
              <a:buNone/>
            </a:pPr>
            <a:r>
              <a:rPr lang="en-US" sz="2000" dirty="0" smtClean="0"/>
              <a:t>			FROM     Sailors S</a:t>
            </a:r>
          </a:p>
          <a:p>
            <a:pPr marL="366713" lvl="1" indent="0">
              <a:buNone/>
            </a:pPr>
            <a:r>
              <a:rPr lang="en-US" sz="2000" dirty="0" smtClean="0"/>
              <a:t>			WHERE age &lt; 20</a:t>
            </a:r>
          </a:p>
          <a:p>
            <a:pPr marL="366713" lvl="1" indent="0">
              <a:buNone/>
            </a:pPr>
            <a:r>
              <a:rPr lang="en-US" sz="2000" dirty="0" smtClean="0"/>
              <a:t>			ORDER BY rating;</a:t>
            </a:r>
          </a:p>
          <a:p>
            <a:pPr marL="366713" lvl="1" indent="0">
              <a:buNone/>
            </a:pPr>
            <a:endParaRPr lang="en-US" sz="2000" dirty="0" smtClean="0"/>
          </a:p>
          <a:p>
            <a:pPr marL="366713" lvl="1" indent="0">
              <a:buNone/>
            </a:pPr>
            <a:r>
              <a:rPr lang="en-US" sz="2000" dirty="0" smtClean="0"/>
              <a:t>			SELECT  *</a:t>
            </a:r>
          </a:p>
          <a:p>
            <a:pPr marL="366713" lvl="1" indent="0">
              <a:buNone/>
            </a:pPr>
            <a:r>
              <a:rPr lang="en-US" sz="2000" dirty="0" smtClean="0"/>
              <a:t>			FROM     Sailors S</a:t>
            </a:r>
          </a:p>
          <a:p>
            <a:pPr marL="366713" lvl="1" indent="0">
              <a:buNone/>
            </a:pPr>
            <a:r>
              <a:rPr lang="en-US" sz="2000" dirty="0" smtClean="0"/>
              <a:t>			WHERE age &lt; 20</a:t>
            </a:r>
          </a:p>
          <a:p>
            <a:pPr marL="366713" lvl="1" indent="0">
              <a:buNone/>
            </a:pPr>
            <a:r>
              <a:rPr lang="en-US" sz="2000" dirty="0" smtClean="0"/>
              <a:t>			ORDER BY rating, age;</a:t>
            </a:r>
          </a:p>
          <a:p>
            <a:endParaRPr lang="en-US" sz="2000" dirty="0" smtClean="0"/>
          </a:p>
          <a:p>
            <a:r>
              <a:rPr lang="en-US" sz="2000" dirty="0" smtClean="0"/>
              <a:t>By default, ascending order. Use DESC to specify descending order.</a:t>
            </a:r>
            <a:endParaRPr lang="en-US" sz="2000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629400" y="3657600"/>
            <a:ext cx="2057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664840"/>
          </a:xfrm>
        </p:spPr>
        <p:txBody>
          <a:bodyPr/>
          <a:lstStyle/>
          <a:p>
            <a:r>
              <a:rPr lang="en-US" dirty="0" smtClean="0"/>
              <a:t>Joins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85800" y="1556792"/>
            <a:ext cx="77724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sz="4000" i="1" dirty="0">
                <a:solidFill>
                  <a:schemeClr val="tx2"/>
                </a:solidFill>
                <a:latin typeface="Book Antiqua" pitchFamily="18" charset="0"/>
              </a:rPr>
              <a:t>Database Systems I </a:t>
            </a:r>
            <a:br>
              <a:rPr lang="en-US" sz="4000" i="1" dirty="0">
                <a:solidFill>
                  <a:schemeClr val="tx2"/>
                </a:solidFill>
                <a:latin typeface="Book Antiqua" pitchFamily="18" charset="0"/>
              </a:rPr>
            </a:br>
            <a:r>
              <a:rPr lang="en-US" sz="4000" i="1" dirty="0">
                <a:solidFill>
                  <a:schemeClr val="tx2"/>
                </a:solidFill>
                <a:latin typeface="Book Antiqua" pitchFamily="18" charset="0"/>
              </a:rPr>
              <a:t/>
            </a:r>
            <a:br>
              <a:rPr lang="en-US" sz="4000" i="1" dirty="0">
                <a:solidFill>
                  <a:schemeClr val="tx2"/>
                </a:solidFill>
                <a:latin typeface="Book Antiqua" pitchFamily="18" charset="0"/>
              </a:rPr>
            </a:br>
            <a:r>
              <a:rPr lang="en-US" sz="4000" i="1" dirty="0" smtClean="0">
                <a:solidFill>
                  <a:schemeClr val="tx2"/>
                </a:solidFill>
                <a:latin typeface="Book Antiqua" pitchFamily="18" charset="0"/>
              </a:rPr>
              <a:t>Week 5</a:t>
            </a:r>
          </a:p>
          <a:p>
            <a:pPr algn="ctr"/>
            <a:r>
              <a:rPr lang="en-US" sz="4000" i="1" dirty="0" smtClean="0">
                <a:solidFill>
                  <a:schemeClr val="tx2"/>
                </a:solidFill>
                <a:latin typeface="Book Antiqua" pitchFamily="18" charset="0"/>
              </a:rPr>
              <a:t>SQL </a:t>
            </a:r>
            <a:r>
              <a:rPr lang="en-US" sz="4000" i="1" dirty="0">
                <a:solidFill>
                  <a:schemeClr val="tx2"/>
                </a:solidFill>
                <a:latin typeface="Book Antiqua" pitchFamily="18" charset="0"/>
              </a:rPr>
              <a:t>Queries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Cartesian Product</a:t>
            </a: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Expressed in </a:t>
            </a:r>
            <a:r>
              <a:rPr lang="en-US" dirty="0" smtClean="0">
                <a:solidFill>
                  <a:srgbClr val="C00000"/>
                </a:solidFill>
              </a:rPr>
              <a:t>FROM </a:t>
            </a:r>
            <a:r>
              <a:rPr lang="en-US" dirty="0" smtClean="0"/>
              <a:t>clause.</a:t>
            </a:r>
          </a:p>
          <a:p>
            <a:r>
              <a:rPr lang="en-US" dirty="0" smtClean="0"/>
              <a:t>Forms the </a:t>
            </a:r>
            <a:r>
              <a:rPr lang="en-US" i="1" dirty="0" smtClean="0"/>
              <a:t>Cartesian product </a:t>
            </a:r>
            <a:r>
              <a:rPr lang="en-US" dirty="0" smtClean="0"/>
              <a:t>of all relations listed in the </a:t>
            </a:r>
            <a:r>
              <a:rPr lang="en-US" dirty="0" smtClean="0">
                <a:solidFill>
                  <a:srgbClr val="C00000"/>
                </a:solidFill>
              </a:rPr>
              <a:t>FROM</a:t>
            </a:r>
            <a:r>
              <a:rPr lang="en-US" dirty="0" smtClean="0"/>
              <a:t> clause, in the given order.</a:t>
            </a:r>
          </a:p>
          <a:p>
            <a:pPr marL="366713" lvl="1" indent="0">
              <a:buNone/>
            </a:pPr>
            <a:r>
              <a:rPr lang="en-US" dirty="0" smtClean="0"/>
              <a:t>			</a:t>
            </a:r>
          </a:p>
          <a:p>
            <a:pPr marL="366713" lvl="1" indent="0">
              <a:buNone/>
            </a:pPr>
            <a:endParaRPr lang="en-US" dirty="0" smtClean="0"/>
          </a:p>
          <a:p>
            <a:pPr marL="366713" lvl="1" indent="0">
              <a:buNone/>
            </a:pPr>
            <a:r>
              <a:rPr lang="en-US" dirty="0" smtClean="0"/>
              <a:t>			SELECT  *</a:t>
            </a:r>
          </a:p>
          <a:p>
            <a:pPr marL="366713" lvl="1" indent="0">
              <a:buNone/>
            </a:pPr>
            <a:r>
              <a:rPr lang="en-US" dirty="0" smtClean="0"/>
              <a:t>			FROM     Sailors, Reserves;</a:t>
            </a:r>
          </a:p>
          <a:p>
            <a:pPr marL="366713" lvl="1" indent="0">
              <a:buNone/>
            </a:pPr>
            <a:r>
              <a:rPr lang="en-US" dirty="0" smtClean="0"/>
              <a:t>			</a:t>
            </a:r>
          </a:p>
          <a:p>
            <a:r>
              <a:rPr lang="en-US" dirty="0" smtClean="0"/>
              <a:t>So far, not very meaningful.</a:t>
            </a:r>
            <a:endParaRPr lang="en-US" dirty="0"/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6629400" y="3657600"/>
            <a:ext cx="2057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Join</a:t>
            </a: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Expressed in </a:t>
            </a:r>
            <a:r>
              <a:rPr lang="en-US" dirty="0" smtClean="0">
                <a:solidFill>
                  <a:srgbClr val="C00000"/>
                </a:solidFill>
              </a:rPr>
              <a:t>FROM</a:t>
            </a:r>
            <a:r>
              <a:rPr lang="en-US" dirty="0" smtClean="0"/>
              <a:t> clause and </a:t>
            </a:r>
            <a:r>
              <a:rPr lang="en-US" dirty="0" smtClean="0">
                <a:solidFill>
                  <a:srgbClr val="C00000"/>
                </a:solidFill>
              </a:rPr>
              <a:t>WHERE</a:t>
            </a:r>
            <a:r>
              <a:rPr lang="en-US" dirty="0" smtClean="0"/>
              <a:t> clause.</a:t>
            </a:r>
          </a:p>
          <a:p>
            <a:r>
              <a:rPr lang="en-US" dirty="0" smtClean="0"/>
              <a:t>Forms the subset of the </a:t>
            </a:r>
            <a:r>
              <a:rPr lang="en-US" i="1" dirty="0" smtClean="0"/>
              <a:t>Cartesian product</a:t>
            </a:r>
            <a:r>
              <a:rPr lang="en-US" dirty="0" smtClean="0"/>
              <a:t> of all relations listed in the </a:t>
            </a:r>
            <a:r>
              <a:rPr lang="en-US" dirty="0" smtClean="0">
                <a:solidFill>
                  <a:srgbClr val="C00000"/>
                </a:solidFill>
              </a:rPr>
              <a:t>FROM</a:t>
            </a:r>
            <a:r>
              <a:rPr lang="en-US" dirty="0" smtClean="0"/>
              <a:t> clause that satisfies the </a:t>
            </a:r>
            <a:r>
              <a:rPr lang="en-US" dirty="0" smtClean="0">
                <a:solidFill>
                  <a:srgbClr val="C00000"/>
                </a:solidFill>
              </a:rPr>
              <a:t>WHERE</a:t>
            </a:r>
            <a:r>
              <a:rPr lang="en-US" dirty="0" smtClean="0"/>
              <a:t> condition:	</a:t>
            </a:r>
            <a:br>
              <a:rPr lang="en-US" dirty="0" smtClean="0"/>
            </a:br>
            <a:r>
              <a:rPr lang="en-US" dirty="0" smtClean="0"/>
              <a:t>		</a:t>
            </a:r>
          </a:p>
          <a:p>
            <a:pPr lvl="1"/>
            <a:endParaRPr lang="en-US" dirty="0" smtClean="0"/>
          </a:p>
          <a:p>
            <a:pPr marL="366713" lvl="1" indent="0">
              <a:buNone/>
            </a:pPr>
            <a:r>
              <a:rPr lang="en-US" dirty="0" smtClean="0"/>
              <a:t>			SELECT  *</a:t>
            </a:r>
          </a:p>
          <a:p>
            <a:pPr marL="366713" lvl="1" indent="0">
              <a:buNone/>
            </a:pPr>
            <a:r>
              <a:rPr lang="en-US" dirty="0" smtClean="0"/>
              <a:t>			FROM     Sailors, Reserves</a:t>
            </a:r>
          </a:p>
          <a:p>
            <a:pPr marL="366713" lvl="1" indent="0">
              <a:buNone/>
            </a:pPr>
            <a:r>
              <a:rPr lang="en-US" dirty="0" smtClean="0"/>
              <a:t>			WHERE </a:t>
            </a:r>
            <a:r>
              <a:rPr lang="en-US" dirty="0" err="1" smtClean="0"/>
              <a:t>Sailors.sid</a:t>
            </a:r>
            <a:r>
              <a:rPr lang="en-US" dirty="0" smtClean="0"/>
              <a:t> = </a:t>
            </a:r>
            <a:r>
              <a:rPr lang="en-US" dirty="0" err="1" smtClean="0"/>
              <a:t>Reserves.sid</a:t>
            </a:r>
            <a:r>
              <a:rPr lang="en-US" dirty="0" smtClean="0"/>
              <a:t>;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case of ambiguity, prefix attribute names with relation name, using the dot-notation.</a:t>
            </a:r>
            <a:endParaRPr lang="en-US" dirty="0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6629400" y="3657600"/>
            <a:ext cx="2057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Join</a:t>
            </a: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Since joins are so common operations, SQL provides </a:t>
            </a:r>
            <a:r>
              <a:rPr lang="en-US" dirty="0" smtClean="0">
                <a:solidFill>
                  <a:srgbClr val="C00000"/>
                </a:solidFill>
              </a:rPr>
              <a:t>JOIN</a:t>
            </a:r>
            <a:r>
              <a:rPr lang="en-US" dirty="0" smtClean="0"/>
              <a:t> as a shorthand.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SELECT *</a:t>
            </a:r>
          </a:p>
          <a:p>
            <a:pPr marL="366713" lvl="1" indent="0">
              <a:buNone/>
            </a:pPr>
            <a:r>
              <a:rPr lang="en-US" dirty="0" smtClean="0"/>
              <a:t>		</a:t>
            </a:r>
            <a:r>
              <a:rPr lang="en-US" sz="2400" dirty="0" smtClean="0"/>
              <a:t>FROM Sailors </a:t>
            </a:r>
            <a:r>
              <a:rPr lang="en-US" sz="2400" dirty="0" smtClean="0">
                <a:solidFill>
                  <a:srgbClr val="C00000"/>
                </a:solidFill>
              </a:rPr>
              <a:t>JOIN</a:t>
            </a:r>
            <a:r>
              <a:rPr lang="en-US" sz="2400" dirty="0" smtClean="0"/>
              <a:t> Reserves </a:t>
            </a:r>
            <a:r>
              <a:rPr lang="en-US" sz="2400" dirty="0" smtClean="0">
                <a:solidFill>
                  <a:srgbClr val="C00000"/>
                </a:solidFill>
              </a:rPr>
              <a:t>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	</a:t>
            </a:r>
            <a:r>
              <a:rPr lang="en-US" sz="2400" dirty="0" err="1" smtClean="0"/>
              <a:t>Sailors.sid</a:t>
            </a:r>
            <a:r>
              <a:rPr lang="en-US" sz="2400" dirty="0" smtClean="0"/>
              <a:t> = </a:t>
            </a:r>
            <a:r>
              <a:rPr lang="en-US" sz="2400" dirty="0" err="1" smtClean="0"/>
              <a:t>Reserves.sid</a:t>
            </a:r>
            <a:r>
              <a:rPr lang="en-US" sz="2400" dirty="0" smtClean="0"/>
              <a:t>;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NATURAL JOIN </a:t>
            </a:r>
            <a:r>
              <a:rPr lang="en-US" dirty="0" smtClean="0"/>
              <a:t>produces the natural join of the two input tables, i.e. an </a:t>
            </a:r>
            <a:r>
              <a:rPr lang="en-US" dirty="0" err="1" smtClean="0"/>
              <a:t>equi</a:t>
            </a:r>
            <a:r>
              <a:rPr lang="en-US" dirty="0" smtClean="0"/>
              <a:t>-join on all attributes common to the input tables.</a:t>
            </a:r>
            <a:br>
              <a:rPr lang="en-US" dirty="0" smtClean="0"/>
            </a:br>
            <a:r>
              <a:rPr lang="en-US" dirty="0" smtClean="0"/>
              <a:t>		</a:t>
            </a:r>
          </a:p>
          <a:p>
            <a:pPr marL="366713" lvl="1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SELECT *</a:t>
            </a:r>
          </a:p>
          <a:p>
            <a:pPr marL="366713" lvl="1" indent="0">
              <a:buNone/>
            </a:pPr>
            <a:r>
              <a:rPr lang="en-US" sz="2400" dirty="0" smtClean="0"/>
              <a:t>	FROM Sailors </a:t>
            </a:r>
            <a:r>
              <a:rPr lang="en-US" sz="2400" dirty="0" smtClean="0">
                <a:solidFill>
                  <a:srgbClr val="C00000"/>
                </a:solidFill>
              </a:rPr>
              <a:t>NATURAL  JOIN </a:t>
            </a:r>
            <a:r>
              <a:rPr lang="en-US" sz="2400" dirty="0" smtClean="0"/>
              <a:t>Reserves;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6629400" y="3657600"/>
            <a:ext cx="2057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Join</a:t>
            </a: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Typically, there are some </a:t>
            </a:r>
            <a:r>
              <a:rPr lang="en-US" i="1" dirty="0" smtClean="0"/>
              <a:t>dangling</a:t>
            </a:r>
            <a:r>
              <a:rPr lang="en-US" dirty="0" smtClean="0"/>
              <a:t> tuples in one of the input tables that have no matching tuple in the other table. </a:t>
            </a:r>
          </a:p>
          <a:p>
            <a:pPr lvl="1"/>
            <a:r>
              <a:rPr lang="en-US" dirty="0" smtClean="0"/>
              <a:t>Dangling tuples are not contained in the output.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Outer joins are join variants that do not loose any information from the input tables.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6629400" y="3657600"/>
            <a:ext cx="2057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Outer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075240" cy="1800200"/>
          </a:xfrm>
        </p:spPr>
        <p:txBody>
          <a:bodyPr/>
          <a:lstStyle/>
          <a:p>
            <a:r>
              <a:rPr lang="en-US" dirty="0"/>
              <a:t>includes all dangling tuples from the </a:t>
            </a:r>
            <a:r>
              <a:rPr lang="en-US" b="1" dirty="0">
                <a:solidFill>
                  <a:srgbClr val="C00000"/>
                </a:solidFill>
              </a:rPr>
              <a:t>left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input table </a:t>
            </a:r>
            <a:endParaRPr lang="en-US" dirty="0" smtClean="0"/>
          </a:p>
          <a:p>
            <a:r>
              <a:rPr lang="en-US" i="1" dirty="0" smtClean="0">
                <a:solidFill>
                  <a:srgbClr val="C00000"/>
                </a:solidFill>
              </a:rPr>
              <a:t>NULL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values filled in for all attributes of the right input </a:t>
            </a:r>
            <a:r>
              <a:rPr lang="en-US" dirty="0" smtClean="0"/>
              <a:t>table</a:t>
            </a:r>
            <a:endParaRPr lang="en-US" dirty="0"/>
          </a:p>
          <a:p>
            <a:endParaRPr lang="en-US" dirty="0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t="52256" r="53561" b="25923"/>
          <a:stretch/>
        </p:blipFill>
        <p:spPr bwMode="auto">
          <a:xfrm>
            <a:off x="5467053" y="4977878"/>
            <a:ext cx="364512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7" t="18870" r="30865" b="51874"/>
          <a:stretch/>
        </p:blipFill>
        <p:spPr bwMode="auto">
          <a:xfrm>
            <a:off x="323528" y="2348880"/>
            <a:ext cx="61449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07504" y="4293096"/>
            <a:ext cx="6048672" cy="36004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36096" y="6525344"/>
            <a:ext cx="1728192" cy="33374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059832" y="4653136"/>
            <a:ext cx="2376266" cy="16267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8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Outer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includes all dangling tuples from the </a:t>
            </a:r>
            <a:r>
              <a:rPr lang="en-US" b="1" dirty="0" smtClean="0">
                <a:solidFill>
                  <a:srgbClr val="C00000"/>
                </a:solidFill>
              </a:rPr>
              <a:t>right </a:t>
            </a:r>
            <a:r>
              <a:rPr lang="en-US" dirty="0" smtClean="0"/>
              <a:t>input </a:t>
            </a:r>
            <a:r>
              <a:rPr lang="en-US" dirty="0"/>
              <a:t>table </a:t>
            </a:r>
            <a:endParaRPr lang="en-US" dirty="0" smtClean="0"/>
          </a:p>
          <a:p>
            <a:r>
              <a:rPr lang="en-US" i="1" dirty="0" smtClean="0">
                <a:solidFill>
                  <a:srgbClr val="C00000"/>
                </a:solidFill>
              </a:rPr>
              <a:t>NULL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values filled in for all attributes of the right input </a:t>
            </a:r>
            <a:r>
              <a:rPr lang="en-US" dirty="0" smtClean="0"/>
              <a:t>table</a:t>
            </a:r>
            <a:endParaRPr lang="en-US" dirty="0"/>
          </a:p>
          <a:p>
            <a:endParaRPr lang="en-US" dirty="0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t="52256" r="53561" b="25923"/>
          <a:stretch/>
        </p:blipFill>
        <p:spPr bwMode="auto">
          <a:xfrm>
            <a:off x="5467053" y="4977878"/>
            <a:ext cx="364512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165732" y="6093296"/>
            <a:ext cx="1728192" cy="33374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40786" r="31168" b="30265"/>
          <a:stretch/>
        </p:blipFill>
        <p:spPr bwMode="auto">
          <a:xfrm>
            <a:off x="217580" y="2601614"/>
            <a:ext cx="583013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07504" y="4574988"/>
            <a:ext cx="6048672" cy="43204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644008" y="4977878"/>
            <a:ext cx="2511710" cy="128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3528" y="5733256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What’s the difference between LEFT and RIGHT joins?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Can one replace the other?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94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Outer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003232" cy="5493224"/>
          </a:xfrm>
        </p:spPr>
        <p:txBody>
          <a:bodyPr/>
          <a:lstStyle/>
          <a:p>
            <a:r>
              <a:rPr lang="en-US" dirty="0"/>
              <a:t>includes all dangling tuples from </a:t>
            </a:r>
            <a:r>
              <a:rPr lang="en-US" b="1" dirty="0" smtClean="0">
                <a:solidFill>
                  <a:srgbClr val="C00000"/>
                </a:solidFill>
              </a:rPr>
              <a:t>both </a:t>
            </a:r>
            <a:r>
              <a:rPr lang="en-US" dirty="0" smtClean="0"/>
              <a:t>input tables 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NULL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values filled in for all attributes of </a:t>
            </a:r>
            <a:r>
              <a:rPr lang="en-US" dirty="0" smtClean="0"/>
              <a:t>any dangling tuples</a:t>
            </a:r>
            <a:endParaRPr lang="en-US" dirty="0"/>
          </a:p>
          <a:p>
            <a:endParaRPr lang="en-US" dirty="0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t="52256" r="53561" b="25923"/>
          <a:stretch/>
        </p:blipFill>
        <p:spPr bwMode="auto">
          <a:xfrm>
            <a:off x="5467053" y="4977878"/>
            <a:ext cx="364512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165732" y="6093296"/>
            <a:ext cx="1728192" cy="33374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5" t="38859" r="31038" b="27793"/>
          <a:stretch/>
        </p:blipFill>
        <p:spPr bwMode="auto">
          <a:xfrm>
            <a:off x="405714" y="2253453"/>
            <a:ext cx="5452252" cy="255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07504" y="4509120"/>
            <a:ext cx="6048672" cy="29673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4" idx="6"/>
          </p:cNvCxnSpPr>
          <p:nvPr/>
        </p:nvCxnSpPr>
        <p:spPr>
          <a:xfrm flipH="1" flipV="1">
            <a:off x="6156176" y="4657487"/>
            <a:ext cx="999542" cy="16026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6436" y="3861048"/>
            <a:ext cx="6048672" cy="29673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67053" y="6492114"/>
            <a:ext cx="1728192" cy="33374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140772" y="4157782"/>
            <a:ext cx="2316267" cy="25012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3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391400" cy="581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Tuple Variables</a:t>
            </a: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Tuple variable is an alias referencing a tuple from the relation over which it has been defined.</a:t>
            </a:r>
          </a:p>
          <a:p>
            <a:r>
              <a:rPr lang="en-US" dirty="0" smtClean="0"/>
              <a:t>Again, use dot-notation.</a:t>
            </a:r>
          </a:p>
          <a:p>
            <a:r>
              <a:rPr lang="en-US" dirty="0" smtClean="0"/>
              <a:t>Needed only if the </a:t>
            </a:r>
            <a:r>
              <a:rPr lang="en-US" dirty="0" smtClean="0">
                <a:solidFill>
                  <a:srgbClr val="C00000"/>
                </a:solidFill>
              </a:rPr>
              <a:t>same</a:t>
            </a:r>
            <a:r>
              <a:rPr lang="en-US" dirty="0" smtClean="0"/>
              <a:t> relation name appears </a:t>
            </a:r>
            <a:r>
              <a:rPr lang="en-US" dirty="0" smtClean="0">
                <a:solidFill>
                  <a:srgbClr val="C00000"/>
                </a:solidFill>
              </a:rPr>
              <a:t>twice</a:t>
            </a:r>
            <a:r>
              <a:rPr lang="en-US" dirty="0" smtClean="0"/>
              <a:t> in the query.  </a:t>
            </a:r>
          </a:p>
          <a:p>
            <a:pPr lvl="1"/>
            <a:endParaRPr lang="en-US" dirty="0" smtClean="0"/>
          </a:p>
          <a:p>
            <a:pPr marL="366713" lvl="1" indent="0">
              <a:buNone/>
            </a:pPr>
            <a:r>
              <a:rPr lang="en-US" dirty="0" smtClean="0"/>
              <a:t>SELECT  </a:t>
            </a:r>
            <a:r>
              <a:rPr lang="en-US" dirty="0" err="1" smtClean="0"/>
              <a:t>S.sname</a:t>
            </a:r>
            <a:endParaRPr lang="en-US" dirty="0" smtClean="0"/>
          </a:p>
          <a:p>
            <a:pPr marL="366713" lvl="1" indent="0">
              <a:buNone/>
            </a:pPr>
            <a:r>
              <a:rPr lang="en-US" dirty="0" smtClean="0"/>
              <a:t>FROM     Sailors S, </a:t>
            </a:r>
            <a:r>
              <a:rPr lang="en-US" dirty="0" smtClean="0">
                <a:solidFill>
                  <a:srgbClr val="C00000"/>
                </a:solidFill>
              </a:rPr>
              <a:t>Reserves</a:t>
            </a:r>
            <a:r>
              <a:rPr lang="en-US" dirty="0" smtClean="0"/>
              <a:t> R1, </a:t>
            </a:r>
            <a:r>
              <a:rPr lang="en-US" dirty="0" smtClean="0">
                <a:solidFill>
                  <a:srgbClr val="C00000"/>
                </a:solidFill>
              </a:rPr>
              <a:t>Reserves</a:t>
            </a:r>
            <a:r>
              <a:rPr lang="en-US" dirty="0" smtClean="0"/>
              <a:t> R2</a:t>
            </a:r>
          </a:p>
          <a:p>
            <a:pPr marL="366713" lvl="1" indent="0">
              <a:buNone/>
            </a:pPr>
            <a:r>
              <a:rPr lang="en-US" dirty="0" smtClean="0"/>
              <a:t>WHERE  </a:t>
            </a:r>
            <a:r>
              <a:rPr lang="en-US" dirty="0" err="1" smtClean="0"/>
              <a:t>S.sid</a:t>
            </a:r>
            <a:r>
              <a:rPr lang="en-US" dirty="0" smtClean="0"/>
              <a:t>=R1.sid AND </a:t>
            </a:r>
            <a:r>
              <a:rPr lang="en-US" dirty="0" err="1" smtClean="0"/>
              <a:t>S.sid</a:t>
            </a:r>
            <a:r>
              <a:rPr lang="en-US" dirty="0" smtClean="0"/>
              <a:t>=R2.sid </a:t>
            </a:r>
            <a:br>
              <a:rPr lang="en-US" dirty="0" smtClean="0"/>
            </a:br>
            <a:r>
              <a:rPr lang="en-US" dirty="0" smtClean="0"/>
              <a:t>		AND R1.bid &lt;&gt; R2.bid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It is good style, however, to use tuple variables always.</a:t>
            </a:r>
          </a:p>
          <a:p>
            <a:pPr lvl="1"/>
            <a:r>
              <a:rPr lang="en-US" dirty="0" smtClean="0"/>
              <a:t>Benefits?</a:t>
            </a:r>
            <a:endParaRPr lang="en-US" dirty="0"/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6629400" y="3657600"/>
            <a:ext cx="2057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Further Example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Find sailors who’ve reserved at least one boat:</a:t>
            </a:r>
          </a:p>
          <a:p>
            <a:pPr marL="731837" lvl="2" indent="0">
              <a:buNone/>
            </a:pPr>
            <a:endParaRPr lang="en-US" dirty="0" smtClean="0"/>
          </a:p>
          <a:p>
            <a:pPr marL="731837" lvl="2" indent="0">
              <a:buNone/>
            </a:pPr>
            <a:r>
              <a:rPr lang="en-US" dirty="0" smtClean="0"/>
              <a:t>SELECT  </a:t>
            </a:r>
            <a:r>
              <a:rPr lang="en-US" dirty="0" err="1" smtClean="0"/>
              <a:t>S.sid</a:t>
            </a:r>
            <a:endParaRPr lang="en-US" dirty="0" smtClean="0"/>
          </a:p>
          <a:p>
            <a:pPr marL="731837" lvl="2" indent="0">
              <a:buNone/>
            </a:pPr>
            <a:r>
              <a:rPr lang="en-US" dirty="0" smtClean="0"/>
              <a:t>FROM  Sailors S, Reserves R</a:t>
            </a:r>
          </a:p>
          <a:p>
            <a:pPr marL="731837" lvl="2" indent="0">
              <a:buNone/>
            </a:pPr>
            <a:r>
              <a:rPr lang="en-US" dirty="0" smtClean="0"/>
              <a:t>WHERE  </a:t>
            </a:r>
            <a:r>
              <a:rPr lang="en-US" dirty="0" err="1" smtClean="0"/>
              <a:t>S.sid</a:t>
            </a:r>
            <a:r>
              <a:rPr lang="en-US" dirty="0" smtClean="0"/>
              <a:t>=</a:t>
            </a:r>
            <a:r>
              <a:rPr lang="en-US" dirty="0" err="1" smtClean="0"/>
              <a:t>R.sid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Would adding DISTINCT to this query make a difference?</a:t>
            </a:r>
          </a:p>
          <a:p>
            <a:r>
              <a:rPr lang="en-US" dirty="0" smtClean="0"/>
              <a:t>What is the effect of replacing </a:t>
            </a:r>
            <a:r>
              <a:rPr lang="en-US" dirty="0" err="1" smtClean="0"/>
              <a:t>S.sid</a:t>
            </a:r>
            <a:r>
              <a:rPr lang="en-US" dirty="0" smtClean="0"/>
              <a:t> by </a:t>
            </a:r>
            <a:r>
              <a:rPr lang="en-US" dirty="0" err="1" smtClean="0"/>
              <a:t>S.sname</a:t>
            </a:r>
            <a:r>
              <a:rPr lang="en-US" dirty="0" smtClean="0"/>
              <a:t> in the SELECT clause?</a:t>
            </a:r>
            <a:endParaRPr lang="en-US" dirty="0"/>
          </a:p>
          <a:p>
            <a:r>
              <a:rPr lang="en-US" dirty="0" smtClean="0"/>
              <a:t>What about adding DISTINCT to this variant of the query?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We now introduce SQL, the standard query language for relational DBS.</a:t>
            </a:r>
          </a:p>
          <a:p>
            <a:r>
              <a:rPr lang="en-US" smtClean="0"/>
              <a:t>As RA, an SQL query takes one or two input tables and returns one output table.</a:t>
            </a:r>
          </a:p>
          <a:p>
            <a:r>
              <a:rPr lang="en-US" smtClean="0"/>
              <a:t>Any RA query can also be formulated in SQL, but in a more user-friendly manner.</a:t>
            </a:r>
          </a:p>
          <a:p>
            <a:r>
              <a:rPr lang="en-US" smtClean="0"/>
              <a:t>In addition, SQL contains certain features of great practical importance that go beyond the expressiveness of RA, e.g. sorting and aggregation functions.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5208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 Operations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SQL</a:t>
            </a:r>
            <a:r>
              <a:rPr lang="en-US" dirty="0" smtClean="0"/>
              <a:t> supports the three basic set operations.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UNION</a:t>
            </a:r>
            <a:r>
              <a:rPr lang="en-US" dirty="0" smtClean="0"/>
              <a:t>: union of two relations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INTERSECT</a:t>
            </a:r>
            <a:r>
              <a:rPr lang="en-US" dirty="0" smtClean="0"/>
              <a:t>: intersection of two relations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EXCEPT</a:t>
            </a:r>
            <a:r>
              <a:rPr lang="en-US" dirty="0" smtClean="0"/>
              <a:t>: set-difference of two relations</a:t>
            </a:r>
          </a:p>
          <a:p>
            <a:r>
              <a:rPr lang="en-US" dirty="0" smtClean="0"/>
              <a:t>Two input relations must have same schemas. Can use AS to make input relations compatible.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Operations</a:t>
            </a:r>
            <a:endParaRPr lang="en-US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80728"/>
            <a:ext cx="3754760" cy="5493224"/>
          </a:xfrm>
        </p:spPr>
        <p:txBody>
          <a:bodyPr/>
          <a:lstStyle/>
          <a:p>
            <a:r>
              <a:rPr lang="en-US" dirty="0" smtClean="0"/>
              <a:t>Find </a:t>
            </a:r>
            <a:r>
              <a:rPr lang="en-US" dirty="0" err="1" smtClean="0"/>
              <a:t>sid’s</a:t>
            </a:r>
            <a:r>
              <a:rPr lang="en-US" dirty="0" smtClean="0"/>
              <a:t> of sailors who’ve reserved a red </a:t>
            </a:r>
            <a:r>
              <a:rPr lang="en-US" u="sng" dirty="0" smtClean="0"/>
              <a:t>or</a:t>
            </a:r>
            <a:r>
              <a:rPr lang="en-US" dirty="0" smtClean="0"/>
              <a:t> a green boat.</a:t>
            </a:r>
          </a:p>
          <a:p>
            <a:r>
              <a:rPr lang="en-US" dirty="0" smtClean="0"/>
              <a:t>If we replace OR by AND in the first version, what do we get?</a:t>
            </a:r>
          </a:p>
          <a:p>
            <a:pPr lvl="1"/>
            <a:r>
              <a:rPr lang="en-US" dirty="0" smtClean="0"/>
              <a:t>Sailors who reserved both red and green boats?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do we get if we replace UNION by EXCEPT?</a:t>
            </a:r>
            <a:endParaRPr lang="en-US" dirty="0"/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3995936" y="1124744"/>
            <a:ext cx="477043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dirty="0">
                <a:latin typeface="Book Antiqua" pitchFamily="18" charset="0"/>
              </a:rPr>
              <a:t>SELECT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S.sid</a:t>
            </a:r>
            <a:endParaRPr lang="en-US" sz="2000" dirty="0">
              <a:latin typeface="Book Antiqua" pitchFamily="18" charset="0"/>
            </a:endParaRPr>
          </a:p>
          <a:p>
            <a:r>
              <a:rPr lang="en-US" sz="1800" dirty="0">
                <a:latin typeface="Book Antiqua" pitchFamily="18" charset="0"/>
              </a:rPr>
              <a:t>FROM</a:t>
            </a:r>
            <a:r>
              <a:rPr lang="en-US" sz="2000" dirty="0">
                <a:latin typeface="Book Antiqua" pitchFamily="18" charset="0"/>
              </a:rPr>
              <a:t>  Sailors S, Boats B, Reserves R</a:t>
            </a:r>
          </a:p>
          <a:p>
            <a:r>
              <a:rPr lang="en-US" sz="1800" dirty="0">
                <a:latin typeface="Book Antiqua" pitchFamily="18" charset="0"/>
              </a:rPr>
              <a:t>WHERE 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S.sid</a:t>
            </a:r>
            <a:r>
              <a:rPr lang="en-US" sz="2000" dirty="0">
                <a:latin typeface="Book Antiqua" pitchFamily="18" charset="0"/>
              </a:rPr>
              <a:t>=</a:t>
            </a:r>
            <a:r>
              <a:rPr lang="en-US" sz="2000" dirty="0" err="1">
                <a:latin typeface="Book Antiqua" pitchFamily="18" charset="0"/>
              </a:rPr>
              <a:t>R.sid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1800" dirty="0">
                <a:latin typeface="Book Antiqua" pitchFamily="18" charset="0"/>
              </a:rPr>
              <a:t>AND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R.bid</a:t>
            </a:r>
            <a:r>
              <a:rPr lang="en-US" sz="2000" dirty="0">
                <a:latin typeface="Book Antiqua" pitchFamily="18" charset="0"/>
              </a:rPr>
              <a:t>=</a:t>
            </a:r>
            <a:r>
              <a:rPr lang="en-US" sz="2000" dirty="0" err="1">
                <a:latin typeface="Book Antiqua" pitchFamily="18" charset="0"/>
              </a:rPr>
              <a:t>B.bid</a:t>
            </a:r>
            <a:endParaRPr lang="en-US" sz="2000" dirty="0">
              <a:latin typeface="Book Antiqua" pitchFamily="18" charset="0"/>
            </a:endParaRPr>
          </a:p>
          <a:p>
            <a:r>
              <a:rPr lang="en-US" sz="2000" dirty="0">
                <a:latin typeface="Book Antiqua" pitchFamily="18" charset="0"/>
              </a:rPr>
              <a:t>  </a:t>
            </a:r>
            <a:r>
              <a:rPr lang="en-US" sz="1800" dirty="0">
                <a:latin typeface="Book Antiqua" pitchFamily="18" charset="0"/>
              </a:rPr>
              <a:t>AND</a:t>
            </a:r>
            <a:r>
              <a:rPr lang="en-US" sz="2000" dirty="0">
                <a:latin typeface="Book Antiqua" pitchFamily="18" charset="0"/>
              </a:rPr>
              <a:t> (</a:t>
            </a:r>
            <a:r>
              <a:rPr lang="en-US" sz="2000" dirty="0" err="1">
                <a:latin typeface="Book Antiqua" pitchFamily="18" charset="0"/>
              </a:rPr>
              <a:t>B.color</a:t>
            </a:r>
            <a:r>
              <a:rPr lang="en-US" sz="2000" dirty="0">
                <a:latin typeface="Book Antiqua" pitchFamily="18" charset="0"/>
              </a:rPr>
              <a:t>=‘red’ </a:t>
            </a:r>
            <a:r>
              <a:rPr lang="en-US" sz="1800" dirty="0">
                <a:solidFill>
                  <a:schemeClr val="accent2"/>
                </a:solidFill>
                <a:latin typeface="Book Antiqua" pitchFamily="18" charset="0"/>
              </a:rPr>
              <a:t>OR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B.color</a:t>
            </a:r>
            <a:r>
              <a:rPr lang="en-US" sz="2000" dirty="0">
                <a:latin typeface="Book Antiqua" pitchFamily="18" charset="0"/>
              </a:rPr>
              <a:t>=‘green’);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4165004" y="3573016"/>
            <a:ext cx="4432300" cy="280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800" dirty="0">
                <a:latin typeface="Book Antiqua" pitchFamily="18" charset="0"/>
              </a:rPr>
              <a:t>(SELECT</a:t>
            </a:r>
            <a:r>
              <a:rPr lang="en-US" sz="2000" dirty="0">
                <a:latin typeface="Book Antiqua" pitchFamily="18" charset="0"/>
              </a:rPr>
              <a:t>  </a:t>
            </a:r>
            <a:r>
              <a:rPr lang="en-US" sz="2000" dirty="0" err="1">
                <a:latin typeface="Book Antiqua" pitchFamily="18" charset="0"/>
              </a:rPr>
              <a:t>S.sid</a:t>
            </a:r>
            <a:endParaRPr lang="en-US" sz="2000" dirty="0">
              <a:latin typeface="Book Antiqua" pitchFamily="18" charset="0"/>
            </a:endParaRPr>
          </a:p>
          <a:p>
            <a:r>
              <a:rPr lang="en-US" sz="1800" dirty="0">
                <a:latin typeface="Book Antiqua" pitchFamily="18" charset="0"/>
              </a:rPr>
              <a:t>FROM  </a:t>
            </a:r>
            <a:r>
              <a:rPr lang="en-US" sz="2000" dirty="0">
                <a:latin typeface="Book Antiqua" pitchFamily="18" charset="0"/>
              </a:rPr>
              <a:t>Sailors S, Boats B, Reserves R</a:t>
            </a:r>
          </a:p>
          <a:p>
            <a:r>
              <a:rPr lang="en-US" sz="1800" dirty="0">
                <a:latin typeface="Book Antiqua" pitchFamily="18" charset="0"/>
              </a:rPr>
              <a:t>WHERE</a:t>
            </a:r>
            <a:r>
              <a:rPr lang="en-US" sz="2000" dirty="0">
                <a:latin typeface="Book Antiqua" pitchFamily="18" charset="0"/>
              </a:rPr>
              <a:t>  </a:t>
            </a:r>
            <a:r>
              <a:rPr lang="en-US" sz="2000" dirty="0" err="1">
                <a:latin typeface="Book Antiqua" pitchFamily="18" charset="0"/>
              </a:rPr>
              <a:t>S.sid</a:t>
            </a:r>
            <a:r>
              <a:rPr lang="en-US" sz="2000" dirty="0">
                <a:latin typeface="Book Antiqua" pitchFamily="18" charset="0"/>
              </a:rPr>
              <a:t>=</a:t>
            </a:r>
            <a:r>
              <a:rPr lang="en-US" sz="2000" dirty="0" err="1">
                <a:latin typeface="Book Antiqua" pitchFamily="18" charset="0"/>
              </a:rPr>
              <a:t>R.sid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1800" dirty="0">
                <a:latin typeface="Book Antiqua" pitchFamily="18" charset="0"/>
              </a:rPr>
              <a:t>AND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R.bid</a:t>
            </a:r>
            <a:r>
              <a:rPr lang="en-US" sz="2000" dirty="0">
                <a:latin typeface="Book Antiqua" pitchFamily="18" charset="0"/>
              </a:rPr>
              <a:t>=</a:t>
            </a:r>
            <a:r>
              <a:rPr lang="en-US" sz="2000" dirty="0" err="1">
                <a:latin typeface="Book Antiqua" pitchFamily="18" charset="0"/>
              </a:rPr>
              <a:t>B.bid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1800" dirty="0">
                <a:latin typeface="Book Antiqua" pitchFamily="18" charset="0"/>
              </a:rPr>
              <a:t>AND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Book Antiqua" pitchFamily="18" charset="0"/>
              </a:rPr>
              <a:t>B.color</a:t>
            </a:r>
            <a:r>
              <a:rPr lang="en-US" sz="2000" dirty="0">
                <a:solidFill>
                  <a:schemeClr val="accent2"/>
                </a:solidFill>
                <a:latin typeface="Book Antiqua" pitchFamily="18" charset="0"/>
              </a:rPr>
              <a:t>=‘red’</a:t>
            </a:r>
            <a:r>
              <a:rPr lang="en-US" sz="2000" dirty="0">
                <a:latin typeface="Book Antiqua" pitchFamily="18" charset="0"/>
              </a:rPr>
              <a:t>)</a:t>
            </a:r>
          </a:p>
          <a:p>
            <a:r>
              <a:rPr lang="en-US" sz="1800" dirty="0">
                <a:solidFill>
                  <a:schemeClr val="accent2"/>
                </a:solidFill>
                <a:latin typeface="Book Antiqua" pitchFamily="18" charset="0"/>
              </a:rPr>
              <a:t>UNION</a:t>
            </a:r>
            <a:endParaRPr lang="en-US" sz="2000" dirty="0">
              <a:latin typeface="Book Antiqua" pitchFamily="18" charset="0"/>
            </a:endParaRPr>
          </a:p>
          <a:p>
            <a:r>
              <a:rPr lang="en-US" sz="1800" dirty="0">
                <a:latin typeface="Book Antiqua" pitchFamily="18" charset="0"/>
              </a:rPr>
              <a:t>(SELECT</a:t>
            </a:r>
            <a:r>
              <a:rPr lang="en-US" sz="2000" dirty="0">
                <a:latin typeface="Book Antiqua" pitchFamily="18" charset="0"/>
              </a:rPr>
              <a:t>  </a:t>
            </a:r>
            <a:r>
              <a:rPr lang="en-US" sz="2000" dirty="0" err="1">
                <a:latin typeface="Book Antiqua" pitchFamily="18" charset="0"/>
              </a:rPr>
              <a:t>S.sid</a:t>
            </a:r>
            <a:endParaRPr lang="en-US" sz="2000" dirty="0">
              <a:latin typeface="Book Antiqua" pitchFamily="18" charset="0"/>
            </a:endParaRPr>
          </a:p>
          <a:p>
            <a:r>
              <a:rPr lang="en-US" sz="1800" dirty="0">
                <a:latin typeface="Book Antiqua" pitchFamily="18" charset="0"/>
              </a:rPr>
              <a:t>FROM  </a:t>
            </a:r>
            <a:r>
              <a:rPr lang="en-US" sz="2000" dirty="0">
                <a:latin typeface="Book Antiqua" pitchFamily="18" charset="0"/>
              </a:rPr>
              <a:t>Sailors S, Boats B, Reserves R</a:t>
            </a:r>
          </a:p>
          <a:p>
            <a:r>
              <a:rPr lang="en-US" sz="1800" dirty="0">
                <a:latin typeface="Book Antiqua" pitchFamily="18" charset="0"/>
              </a:rPr>
              <a:t>WHERE</a:t>
            </a:r>
            <a:r>
              <a:rPr lang="en-US" sz="2000" dirty="0">
                <a:latin typeface="Book Antiqua" pitchFamily="18" charset="0"/>
              </a:rPr>
              <a:t>  </a:t>
            </a:r>
            <a:r>
              <a:rPr lang="en-US" sz="2000" dirty="0" err="1">
                <a:latin typeface="Book Antiqua" pitchFamily="18" charset="0"/>
              </a:rPr>
              <a:t>S.sid</a:t>
            </a:r>
            <a:r>
              <a:rPr lang="en-US" sz="2000" dirty="0">
                <a:latin typeface="Book Antiqua" pitchFamily="18" charset="0"/>
              </a:rPr>
              <a:t>=</a:t>
            </a:r>
            <a:r>
              <a:rPr lang="en-US" sz="2000" dirty="0" err="1">
                <a:latin typeface="Book Antiqua" pitchFamily="18" charset="0"/>
              </a:rPr>
              <a:t>R.sid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1800" dirty="0">
                <a:latin typeface="Book Antiqua" pitchFamily="18" charset="0"/>
              </a:rPr>
              <a:t>AND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R.bid</a:t>
            </a:r>
            <a:r>
              <a:rPr lang="en-US" sz="2000" dirty="0">
                <a:latin typeface="Book Antiqua" pitchFamily="18" charset="0"/>
              </a:rPr>
              <a:t>=</a:t>
            </a:r>
            <a:r>
              <a:rPr lang="en-US" sz="2000" dirty="0" err="1">
                <a:latin typeface="Book Antiqua" pitchFamily="18" charset="0"/>
              </a:rPr>
              <a:t>B.bid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1800" dirty="0">
                <a:latin typeface="Book Antiqua" pitchFamily="18" charset="0"/>
              </a:rPr>
              <a:t>AND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Book Antiqua" pitchFamily="18" charset="0"/>
              </a:rPr>
              <a:t>B.color</a:t>
            </a:r>
            <a:r>
              <a:rPr lang="en-US" sz="2000" dirty="0">
                <a:solidFill>
                  <a:schemeClr val="accent2"/>
                </a:solidFill>
                <a:latin typeface="Book Antiqua" pitchFamily="18" charset="0"/>
              </a:rPr>
              <a:t>=‘green’</a:t>
            </a:r>
            <a:r>
              <a:rPr lang="en-US" sz="2000" dirty="0">
                <a:latin typeface="Book Antiqua" pitchFamily="18" charset="0"/>
              </a:rPr>
              <a:t>);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Set Operations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80728"/>
            <a:ext cx="3106688" cy="5493224"/>
          </a:xfrm>
          <a:noFill/>
          <a:ln/>
        </p:spPr>
        <p:txBody>
          <a:bodyPr/>
          <a:lstStyle/>
          <a:p>
            <a:r>
              <a:rPr lang="en-US" dirty="0"/>
              <a:t>Find </a:t>
            </a:r>
            <a:r>
              <a:rPr lang="en-US" dirty="0" err="1"/>
              <a:t>sid’s</a:t>
            </a:r>
            <a:r>
              <a:rPr lang="en-US" dirty="0"/>
              <a:t> of sailors who’ve reserved a red </a:t>
            </a:r>
            <a:r>
              <a:rPr lang="en-US" u="sng" dirty="0"/>
              <a:t>or</a:t>
            </a:r>
            <a:r>
              <a:rPr lang="en-US" dirty="0"/>
              <a:t> a green boat.</a:t>
            </a:r>
          </a:p>
          <a:p>
            <a:endParaRPr lang="en-US" dirty="0"/>
          </a:p>
          <a:p>
            <a:endParaRPr lang="en-US" sz="2400" dirty="0" smtClean="0"/>
          </a:p>
          <a:p>
            <a:endParaRPr lang="en-US" dirty="0"/>
          </a:p>
          <a:p>
            <a:r>
              <a:rPr lang="en-US" sz="2400" dirty="0" smtClean="0"/>
              <a:t>Find </a:t>
            </a:r>
            <a:r>
              <a:rPr lang="en-US" sz="2400" dirty="0" err="1"/>
              <a:t>sid’s</a:t>
            </a:r>
            <a:r>
              <a:rPr lang="en-US" sz="2400" dirty="0"/>
              <a:t> of sailors who’ve reserved a red </a:t>
            </a:r>
            <a:br>
              <a:rPr lang="en-US" sz="2400" dirty="0"/>
            </a:br>
            <a:r>
              <a:rPr lang="en-US" sz="2400" u="sng" dirty="0"/>
              <a:t>and</a:t>
            </a:r>
            <a:r>
              <a:rPr lang="en-US" sz="2400" dirty="0"/>
              <a:t> a green boat</a:t>
            </a:r>
            <a:r>
              <a:rPr lang="en-US" sz="2400" dirty="0" smtClean="0"/>
              <a:t>.</a:t>
            </a:r>
          </a:p>
          <a:p>
            <a:pPr lvl="1"/>
            <a:r>
              <a:rPr lang="en-US" sz="2100" dirty="0" smtClean="0"/>
              <a:t>Complex query</a:t>
            </a:r>
          </a:p>
          <a:p>
            <a:pPr lvl="1"/>
            <a:r>
              <a:rPr lang="en-US" dirty="0" smtClean="0"/>
              <a:t>Difficult to understand</a:t>
            </a:r>
            <a:endParaRPr lang="en-US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563888" y="4437111"/>
            <a:ext cx="52371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dirty="0">
                <a:latin typeface="Book Antiqua" pitchFamily="18" charset="0"/>
              </a:rPr>
              <a:t>SELECT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S.sid</a:t>
            </a:r>
            <a:endParaRPr lang="en-US" sz="2000" dirty="0">
              <a:latin typeface="Book Antiqua" pitchFamily="18" charset="0"/>
            </a:endParaRPr>
          </a:p>
          <a:p>
            <a:r>
              <a:rPr lang="en-US" sz="1800" dirty="0">
                <a:latin typeface="Book Antiqua" pitchFamily="18" charset="0"/>
              </a:rPr>
              <a:t>FROM</a:t>
            </a:r>
            <a:r>
              <a:rPr lang="en-US" sz="2000" dirty="0">
                <a:latin typeface="Book Antiqua" pitchFamily="18" charset="0"/>
              </a:rPr>
              <a:t>  Sailors S, Boats B1, Reserves R1,</a:t>
            </a:r>
          </a:p>
          <a:p>
            <a:r>
              <a:rPr lang="en-US" sz="2000" dirty="0">
                <a:latin typeface="Book Antiqua" pitchFamily="18" charset="0"/>
              </a:rPr>
              <a:t>             Boats B2, Reserves R2</a:t>
            </a:r>
          </a:p>
          <a:p>
            <a:r>
              <a:rPr lang="en-US" sz="1800" dirty="0">
                <a:latin typeface="Book Antiqua" pitchFamily="18" charset="0"/>
              </a:rPr>
              <a:t>WHERE 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S.sid</a:t>
            </a:r>
            <a:r>
              <a:rPr lang="en-US" sz="2000" dirty="0">
                <a:latin typeface="Book Antiqua" pitchFamily="18" charset="0"/>
              </a:rPr>
              <a:t>=R1.sid </a:t>
            </a:r>
            <a:r>
              <a:rPr lang="en-US" sz="1800" dirty="0">
                <a:latin typeface="Book Antiqua" pitchFamily="18" charset="0"/>
              </a:rPr>
              <a:t>AND</a:t>
            </a:r>
            <a:r>
              <a:rPr lang="en-US" sz="2000" dirty="0">
                <a:latin typeface="Book Antiqua" pitchFamily="18" charset="0"/>
              </a:rPr>
              <a:t> R1.bid=B1.bid</a:t>
            </a:r>
          </a:p>
          <a:p>
            <a:r>
              <a:rPr lang="en-US" sz="2000" dirty="0">
                <a:latin typeface="Book Antiqua" pitchFamily="18" charset="0"/>
              </a:rPr>
              <a:t>  </a:t>
            </a:r>
            <a:r>
              <a:rPr lang="en-US" sz="1800" dirty="0">
                <a:latin typeface="Book Antiqua" pitchFamily="18" charset="0"/>
              </a:rPr>
              <a:t>AND  </a:t>
            </a:r>
            <a:r>
              <a:rPr lang="en-US" sz="2000" dirty="0" err="1">
                <a:latin typeface="Book Antiqua" pitchFamily="18" charset="0"/>
              </a:rPr>
              <a:t>S.sid</a:t>
            </a:r>
            <a:r>
              <a:rPr lang="en-US" sz="2000" dirty="0">
                <a:latin typeface="Book Antiqua" pitchFamily="18" charset="0"/>
              </a:rPr>
              <a:t>=R2.sid </a:t>
            </a:r>
            <a:r>
              <a:rPr lang="en-US" sz="1800" dirty="0">
                <a:latin typeface="Book Antiqua" pitchFamily="18" charset="0"/>
              </a:rPr>
              <a:t>AND</a:t>
            </a:r>
            <a:r>
              <a:rPr lang="en-US" sz="2000" dirty="0">
                <a:latin typeface="Book Antiqua" pitchFamily="18" charset="0"/>
              </a:rPr>
              <a:t> R2.bid=B2.bid</a:t>
            </a:r>
          </a:p>
          <a:p>
            <a:r>
              <a:rPr lang="en-US" sz="2000" dirty="0">
                <a:latin typeface="Book Antiqua" pitchFamily="18" charset="0"/>
              </a:rPr>
              <a:t>  </a:t>
            </a:r>
            <a:r>
              <a:rPr lang="en-US" sz="1800" dirty="0">
                <a:latin typeface="Book Antiqua" pitchFamily="18" charset="0"/>
              </a:rPr>
              <a:t>AND</a:t>
            </a:r>
            <a:r>
              <a:rPr lang="en-US" sz="2000" dirty="0">
                <a:latin typeface="Book Antiqua" pitchFamily="18" charset="0"/>
              </a:rPr>
              <a:t> (B1.color=‘red’ </a:t>
            </a:r>
            <a:r>
              <a:rPr lang="en-US" sz="1800" dirty="0">
                <a:solidFill>
                  <a:schemeClr val="accent2"/>
                </a:solidFill>
                <a:latin typeface="Book Antiqua" pitchFamily="18" charset="0"/>
              </a:rPr>
              <a:t>AND</a:t>
            </a:r>
            <a:r>
              <a:rPr lang="en-US" sz="2000" dirty="0">
                <a:latin typeface="Book Antiqua" pitchFamily="18" charset="0"/>
              </a:rPr>
              <a:t> B2.color=‘green’);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07904" y="1124744"/>
            <a:ext cx="477043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dirty="0">
                <a:latin typeface="Book Antiqua" pitchFamily="18" charset="0"/>
              </a:rPr>
              <a:t>SELECT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S.sid</a:t>
            </a:r>
            <a:endParaRPr lang="en-US" sz="2000" dirty="0">
              <a:latin typeface="Book Antiqua" pitchFamily="18" charset="0"/>
            </a:endParaRPr>
          </a:p>
          <a:p>
            <a:r>
              <a:rPr lang="en-US" sz="1800" dirty="0">
                <a:latin typeface="Book Antiqua" pitchFamily="18" charset="0"/>
              </a:rPr>
              <a:t>FROM</a:t>
            </a:r>
            <a:r>
              <a:rPr lang="en-US" sz="2000" dirty="0">
                <a:latin typeface="Book Antiqua" pitchFamily="18" charset="0"/>
              </a:rPr>
              <a:t>  Sailors S, Boats B, Reserves R</a:t>
            </a:r>
          </a:p>
          <a:p>
            <a:r>
              <a:rPr lang="en-US" sz="1800" dirty="0">
                <a:latin typeface="Book Antiqua" pitchFamily="18" charset="0"/>
              </a:rPr>
              <a:t>WHERE 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S.sid</a:t>
            </a:r>
            <a:r>
              <a:rPr lang="en-US" sz="2000" dirty="0">
                <a:latin typeface="Book Antiqua" pitchFamily="18" charset="0"/>
              </a:rPr>
              <a:t>=</a:t>
            </a:r>
            <a:r>
              <a:rPr lang="en-US" sz="2000" dirty="0" err="1">
                <a:latin typeface="Book Antiqua" pitchFamily="18" charset="0"/>
              </a:rPr>
              <a:t>R.sid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1800" dirty="0">
                <a:latin typeface="Book Antiqua" pitchFamily="18" charset="0"/>
              </a:rPr>
              <a:t>AND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R.bid</a:t>
            </a:r>
            <a:r>
              <a:rPr lang="en-US" sz="2000" dirty="0">
                <a:latin typeface="Book Antiqua" pitchFamily="18" charset="0"/>
              </a:rPr>
              <a:t>=</a:t>
            </a:r>
            <a:r>
              <a:rPr lang="en-US" sz="2000" dirty="0" err="1">
                <a:latin typeface="Book Antiqua" pitchFamily="18" charset="0"/>
              </a:rPr>
              <a:t>B.bid</a:t>
            </a:r>
            <a:endParaRPr lang="en-US" sz="2000" dirty="0">
              <a:latin typeface="Book Antiqua" pitchFamily="18" charset="0"/>
            </a:endParaRPr>
          </a:p>
          <a:p>
            <a:r>
              <a:rPr lang="en-US" sz="2000" dirty="0">
                <a:latin typeface="Book Antiqua" pitchFamily="18" charset="0"/>
              </a:rPr>
              <a:t>  </a:t>
            </a:r>
            <a:r>
              <a:rPr lang="en-US" sz="1800" dirty="0">
                <a:latin typeface="Book Antiqua" pitchFamily="18" charset="0"/>
              </a:rPr>
              <a:t>AND</a:t>
            </a:r>
            <a:r>
              <a:rPr lang="en-US" sz="2000" dirty="0">
                <a:latin typeface="Book Antiqua" pitchFamily="18" charset="0"/>
              </a:rPr>
              <a:t> (</a:t>
            </a:r>
            <a:r>
              <a:rPr lang="en-US" sz="2000" dirty="0" err="1">
                <a:latin typeface="Book Antiqua" pitchFamily="18" charset="0"/>
              </a:rPr>
              <a:t>B.color</a:t>
            </a:r>
            <a:r>
              <a:rPr lang="en-US" sz="2000" dirty="0">
                <a:latin typeface="Book Antiqua" pitchFamily="18" charset="0"/>
              </a:rPr>
              <a:t>=‘red’ </a:t>
            </a:r>
            <a:r>
              <a:rPr lang="en-US" sz="1800" dirty="0">
                <a:solidFill>
                  <a:schemeClr val="accent2"/>
                </a:solidFill>
                <a:latin typeface="Book Antiqua" pitchFamily="18" charset="0"/>
              </a:rPr>
              <a:t>OR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B.color</a:t>
            </a:r>
            <a:r>
              <a:rPr lang="en-US" sz="2000" dirty="0">
                <a:latin typeface="Book Antiqua" pitchFamily="18" charset="0"/>
              </a:rPr>
              <a:t>=‘green’);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292080" y="2564904"/>
            <a:ext cx="0" cy="18722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Set Operations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80728"/>
            <a:ext cx="3106688" cy="5493224"/>
          </a:xfrm>
          <a:noFill/>
          <a:ln/>
        </p:spPr>
        <p:txBody>
          <a:bodyPr/>
          <a:lstStyle/>
          <a:p>
            <a:r>
              <a:rPr lang="en-US" sz="2400" dirty="0"/>
              <a:t>Find </a:t>
            </a:r>
            <a:r>
              <a:rPr lang="en-US" sz="2400" dirty="0" err="1"/>
              <a:t>sid’s</a:t>
            </a:r>
            <a:r>
              <a:rPr lang="en-US" sz="2400" dirty="0"/>
              <a:t> of sailors who’ve reserved a red </a:t>
            </a:r>
            <a:br>
              <a:rPr lang="en-US" sz="2400" dirty="0"/>
            </a:br>
            <a:r>
              <a:rPr lang="en-US" sz="2400" u="sng" dirty="0"/>
              <a:t>and</a:t>
            </a:r>
            <a:r>
              <a:rPr lang="en-US" sz="2400" dirty="0"/>
              <a:t> a green boat</a:t>
            </a:r>
            <a:r>
              <a:rPr lang="en-US" sz="2400" dirty="0" smtClean="0"/>
              <a:t>.</a:t>
            </a:r>
          </a:p>
          <a:p>
            <a:pPr lvl="1"/>
            <a:r>
              <a:rPr lang="en-US" sz="2100" dirty="0" smtClean="0"/>
              <a:t>Complex query</a:t>
            </a:r>
          </a:p>
          <a:p>
            <a:pPr lvl="1"/>
            <a:r>
              <a:rPr lang="en-US" dirty="0" smtClean="0"/>
              <a:t>Difficult to understand</a:t>
            </a:r>
            <a:endParaRPr lang="en-US" dirty="0"/>
          </a:p>
          <a:p>
            <a:pPr lvl="1"/>
            <a:endParaRPr lang="en-US" sz="2100" dirty="0"/>
          </a:p>
          <a:p>
            <a:r>
              <a:rPr lang="en-US" sz="2400" dirty="0" smtClean="0"/>
              <a:t>Use </a:t>
            </a:r>
            <a:r>
              <a:rPr lang="en-US" sz="2400" dirty="0" smtClean="0">
                <a:solidFill>
                  <a:srgbClr val="C00000"/>
                </a:solidFill>
              </a:rPr>
              <a:t>INTERSECT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970338" y="3789040"/>
            <a:ext cx="4432300" cy="280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800">
                <a:latin typeface="Book Antiqua" pitchFamily="18" charset="0"/>
              </a:rPr>
              <a:t>(SELECT</a:t>
            </a:r>
            <a:r>
              <a:rPr lang="en-US" sz="2000">
                <a:latin typeface="Book Antiqua" pitchFamily="18" charset="0"/>
              </a:rPr>
              <a:t>  S.sid</a:t>
            </a:r>
          </a:p>
          <a:p>
            <a:r>
              <a:rPr lang="en-US" sz="1800">
                <a:latin typeface="Book Antiqua" pitchFamily="18" charset="0"/>
              </a:rPr>
              <a:t>FROM  </a:t>
            </a:r>
            <a:r>
              <a:rPr lang="en-US" sz="2000">
                <a:latin typeface="Book Antiqua" pitchFamily="18" charset="0"/>
              </a:rPr>
              <a:t>Sailors S, Boats B, Reserves R</a:t>
            </a:r>
          </a:p>
          <a:p>
            <a:r>
              <a:rPr lang="en-US" sz="1800">
                <a:latin typeface="Book Antiqua" pitchFamily="18" charset="0"/>
              </a:rPr>
              <a:t>WHERE</a:t>
            </a:r>
            <a:r>
              <a:rPr lang="en-US" sz="2000">
                <a:latin typeface="Book Antiqua" pitchFamily="18" charset="0"/>
              </a:rPr>
              <a:t>  S.sid=R.sid </a:t>
            </a:r>
            <a:r>
              <a:rPr lang="en-US" sz="1800">
                <a:latin typeface="Book Antiqua" pitchFamily="18" charset="0"/>
              </a:rPr>
              <a:t>AND</a:t>
            </a:r>
            <a:r>
              <a:rPr lang="en-US" sz="2000">
                <a:latin typeface="Book Antiqua" pitchFamily="18" charset="0"/>
              </a:rPr>
              <a:t> R.bid=B.bid </a:t>
            </a:r>
            <a:r>
              <a:rPr lang="en-US" sz="1800">
                <a:latin typeface="Book Antiqua" pitchFamily="18" charset="0"/>
              </a:rPr>
              <a:t>AND</a:t>
            </a:r>
            <a:r>
              <a:rPr lang="en-US" sz="2000">
                <a:latin typeface="Book Antiqua" pitchFamily="18" charset="0"/>
              </a:rPr>
              <a:t> B.color=‘red’)</a:t>
            </a:r>
          </a:p>
          <a:p>
            <a:r>
              <a:rPr lang="en-US" sz="1800">
                <a:solidFill>
                  <a:schemeClr val="accent2"/>
                </a:solidFill>
                <a:latin typeface="Book Antiqua" pitchFamily="18" charset="0"/>
              </a:rPr>
              <a:t>INTERSECT</a:t>
            </a:r>
            <a:endParaRPr lang="en-US" sz="2000">
              <a:latin typeface="Book Antiqua" pitchFamily="18" charset="0"/>
            </a:endParaRPr>
          </a:p>
          <a:p>
            <a:r>
              <a:rPr lang="en-US" sz="1800">
                <a:latin typeface="Book Antiqua" pitchFamily="18" charset="0"/>
              </a:rPr>
              <a:t>(SELECT</a:t>
            </a:r>
            <a:r>
              <a:rPr lang="en-US" sz="2000">
                <a:latin typeface="Book Antiqua" pitchFamily="18" charset="0"/>
              </a:rPr>
              <a:t>  S.sid</a:t>
            </a:r>
          </a:p>
          <a:p>
            <a:r>
              <a:rPr lang="en-US" sz="1800">
                <a:latin typeface="Book Antiqua" pitchFamily="18" charset="0"/>
              </a:rPr>
              <a:t>FROM  </a:t>
            </a:r>
            <a:r>
              <a:rPr lang="en-US" sz="2000">
                <a:latin typeface="Book Antiqua" pitchFamily="18" charset="0"/>
              </a:rPr>
              <a:t>Sailors S, Boats B, Reserves R</a:t>
            </a:r>
          </a:p>
          <a:p>
            <a:r>
              <a:rPr lang="en-US" sz="1800">
                <a:latin typeface="Book Antiqua" pitchFamily="18" charset="0"/>
              </a:rPr>
              <a:t>WHERE</a:t>
            </a:r>
            <a:r>
              <a:rPr lang="en-US" sz="2000">
                <a:latin typeface="Book Antiqua" pitchFamily="18" charset="0"/>
              </a:rPr>
              <a:t>  S.sid=R.sid </a:t>
            </a:r>
            <a:r>
              <a:rPr lang="en-US" sz="1800">
                <a:latin typeface="Book Antiqua" pitchFamily="18" charset="0"/>
              </a:rPr>
              <a:t>AND</a:t>
            </a:r>
            <a:r>
              <a:rPr lang="en-US" sz="2000">
                <a:latin typeface="Book Antiqua" pitchFamily="18" charset="0"/>
              </a:rPr>
              <a:t> R.bid=B.bid </a:t>
            </a:r>
            <a:r>
              <a:rPr lang="en-US" sz="1800">
                <a:latin typeface="Book Antiqua" pitchFamily="18" charset="0"/>
              </a:rPr>
              <a:t>AND</a:t>
            </a:r>
            <a:r>
              <a:rPr lang="en-US" sz="2000">
                <a:latin typeface="Book Antiqua" pitchFamily="18" charset="0"/>
              </a:rPr>
              <a:t> B.color=‘green’);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027738" y="3331840"/>
            <a:ext cx="20383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latin typeface="Book Antiqua" pitchFamily="18" charset="0"/>
              </a:rPr>
              <a:t>Key attribute!</a:t>
            </a:r>
          </a:p>
        </p:txBody>
      </p:sp>
      <p:sp>
        <p:nvSpPr>
          <p:cNvPr id="22535" name="Arc 7"/>
          <p:cNvSpPr>
            <a:spLocks/>
          </p:cNvSpPr>
          <p:nvPr/>
        </p:nvSpPr>
        <p:spPr bwMode="auto">
          <a:xfrm>
            <a:off x="5440363" y="3582665"/>
            <a:ext cx="533400" cy="304800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0 w 21595"/>
              <a:gd name="T1" fmla="*/ 21150 h 21600"/>
              <a:gd name="T2" fmla="*/ 21531 w 21595"/>
              <a:gd name="T3" fmla="*/ 0 h 21600"/>
              <a:gd name="T4" fmla="*/ 21595 w 2159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5" h="21600" fill="none" extrusionOk="0">
                <a:moveTo>
                  <a:pt x="-1" y="21149"/>
                </a:moveTo>
                <a:cubicBezTo>
                  <a:pt x="244" y="9423"/>
                  <a:pt x="9801" y="34"/>
                  <a:pt x="21531" y="0"/>
                </a:cubicBezTo>
              </a:path>
              <a:path w="21595" h="21600" stroke="0" extrusionOk="0">
                <a:moveTo>
                  <a:pt x="-1" y="21149"/>
                </a:moveTo>
                <a:cubicBezTo>
                  <a:pt x="244" y="9423"/>
                  <a:pt x="9801" y="34"/>
                  <a:pt x="21531" y="0"/>
                </a:cubicBezTo>
                <a:lnTo>
                  <a:pt x="2159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63888" y="1052736"/>
            <a:ext cx="52371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dirty="0">
                <a:latin typeface="Book Antiqua" pitchFamily="18" charset="0"/>
              </a:rPr>
              <a:t>SELECT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S.sid</a:t>
            </a:r>
            <a:endParaRPr lang="en-US" sz="2000" dirty="0">
              <a:latin typeface="Book Antiqua" pitchFamily="18" charset="0"/>
            </a:endParaRPr>
          </a:p>
          <a:p>
            <a:r>
              <a:rPr lang="en-US" sz="1800" dirty="0">
                <a:latin typeface="Book Antiqua" pitchFamily="18" charset="0"/>
              </a:rPr>
              <a:t>FROM</a:t>
            </a:r>
            <a:r>
              <a:rPr lang="en-US" sz="2000" dirty="0">
                <a:latin typeface="Book Antiqua" pitchFamily="18" charset="0"/>
              </a:rPr>
              <a:t>  Sailors S, Boats B1, Reserves R1,</a:t>
            </a:r>
          </a:p>
          <a:p>
            <a:r>
              <a:rPr lang="en-US" sz="2000" dirty="0">
                <a:latin typeface="Book Antiqua" pitchFamily="18" charset="0"/>
              </a:rPr>
              <a:t>             Boats B2, Reserves R2</a:t>
            </a:r>
          </a:p>
          <a:p>
            <a:r>
              <a:rPr lang="en-US" sz="1800" dirty="0">
                <a:latin typeface="Book Antiqua" pitchFamily="18" charset="0"/>
              </a:rPr>
              <a:t>WHERE 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S.sid</a:t>
            </a:r>
            <a:r>
              <a:rPr lang="en-US" sz="2000" dirty="0">
                <a:latin typeface="Book Antiqua" pitchFamily="18" charset="0"/>
              </a:rPr>
              <a:t>=R1.sid </a:t>
            </a:r>
            <a:r>
              <a:rPr lang="en-US" sz="1800" dirty="0">
                <a:latin typeface="Book Antiqua" pitchFamily="18" charset="0"/>
              </a:rPr>
              <a:t>AND</a:t>
            </a:r>
            <a:r>
              <a:rPr lang="en-US" sz="2000" dirty="0">
                <a:latin typeface="Book Antiqua" pitchFamily="18" charset="0"/>
              </a:rPr>
              <a:t> R1.bid=B1.bid</a:t>
            </a:r>
          </a:p>
          <a:p>
            <a:r>
              <a:rPr lang="en-US" sz="2000" dirty="0">
                <a:latin typeface="Book Antiqua" pitchFamily="18" charset="0"/>
              </a:rPr>
              <a:t>  </a:t>
            </a:r>
            <a:r>
              <a:rPr lang="en-US" sz="1800" dirty="0">
                <a:latin typeface="Book Antiqua" pitchFamily="18" charset="0"/>
              </a:rPr>
              <a:t>AND  </a:t>
            </a:r>
            <a:r>
              <a:rPr lang="en-US" sz="2000" dirty="0" err="1">
                <a:latin typeface="Book Antiqua" pitchFamily="18" charset="0"/>
              </a:rPr>
              <a:t>S.sid</a:t>
            </a:r>
            <a:r>
              <a:rPr lang="en-US" sz="2000" dirty="0">
                <a:latin typeface="Book Antiqua" pitchFamily="18" charset="0"/>
              </a:rPr>
              <a:t>=R2.sid </a:t>
            </a:r>
            <a:r>
              <a:rPr lang="en-US" sz="1800" dirty="0">
                <a:latin typeface="Book Antiqua" pitchFamily="18" charset="0"/>
              </a:rPr>
              <a:t>AND</a:t>
            </a:r>
            <a:r>
              <a:rPr lang="en-US" sz="2000" dirty="0">
                <a:latin typeface="Book Antiqua" pitchFamily="18" charset="0"/>
              </a:rPr>
              <a:t> R2.bid=B2.bid</a:t>
            </a:r>
          </a:p>
          <a:p>
            <a:r>
              <a:rPr lang="en-US" sz="2000" dirty="0">
                <a:latin typeface="Book Antiqua" pitchFamily="18" charset="0"/>
              </a:rPr>
              <a:t>  </a:t>
            </a:r>
            <a:r>
              <a:rPr lang="en-US" sz="1800" dirty="0">
                <a:latin typeface="Book Antiqua" pitchFamily="18" charset="0"/>
              </a:rPr>
              <a:t>AND</a:t>
            </a:r>
            <a:r>
              <a:rPr lang="en-US" sz="2000" dirty="0">
                <a:latin typeface="Book Antiqua" pitchFamily="18" charset="0"/>
              </a:rPr>
              <a:t> (B1.color=‘red’ </a:t>
            </a:r>
            <a:r>
              <a:rPr lang="en-US" sz="1800" dirty="0">
                <a:solidFill>
                  <a:schemeClr val="accent2"/>
                </a:solidFill>
                <a:latin typeface="Book Antiqua" pitchFamily="18" charset="0"/>
              </a:rPr>
              <a:t>AND</a:t>
            </a:r>
            <a:r>
              <a:rPr lang="en-US" sz="2000" dirty="0">
                <a:latin typeface="Book Antiqua" pitchFamily="18" charset="0"/>
              </a:rPr>
              <a:t> B2.color=‘green’);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970338" y="3030761"/>
            <a:ext cx="385638" cy="8567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0177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Set Operations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17240" y="2132856"/>
            <a:ext cx="2890664" cy="252028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Query(… OR …)</a:t>
            </a:r>
          </a:p>
          <a:p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Query(…) 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UNION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Query(…)</a:t>
            </a:r>
            <a:endParaRPr lang="en-US" sz="24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04048" y="2132856"/>
            <a:ext cx="289066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A3E13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B1AB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BADAB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Query(… AND …)</a:t>
            </a:r>
          </a:p>
          <a:p>
            <a:endParaRPr lang="en-US" dirty="0" smtClean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Query(…) 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INTERSECT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Query(…)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79712" y="263691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56176" y="2617567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3152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52082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Subqueries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Breaking complex queries down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028384" y="6237312"/>
            <a:ext cx="904156" cy="4781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 </a:t>
            </a:r>
            <a:r>
              <a:rPr lang="en-US" i="1" dirty="0" err="1">
                <a:solidFill>
                  <a:schemeClr val="accent2"/>
                </a:solidFill>
              </a:rPr>
              <a:t>subquery</a:t>
            </a:r>
            <a:r>
              <a:rPr lang="en-US" dirty="0"/>
              <a:t> is a query nested within another SQL query.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Subqueries</a:t>
            </a:r>
            <a:r>
              <a:rPr lang="en-US" dirty="0"/>
              <a:t> can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return </a:t>
            </a:r>
            <a:r>
              <a:rPr lang="en-US" dirty="0" smtClean="0"/>
              <a:t>a </a:t>
            </a:r>
            <a:r>
              <a:rPr lang="en-US" dirty="0"/>
              <a:t>single constant that can be used in the WHERE clause,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return a relation that can be used in the WHERE clause,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appear in the FROM clause, followed by a tuple variable through which results can be referenced in the query.</a:t>
            </a:r>
          </a:p>
          <a:p>
            <a:pPr>
              <a:lnSpc>
                <a:spcPct val="80000"/>
              </a:lnSpc>
            </a:pPr>
            <a:r>
              <a:rPr lang="en-US" dirty="0" err="1">
                <a:latin typeface="Times New Roman" pitchFamily="18" charset="0"/>
              </a:rPr>
              <a:t>Subqueries</a:t>
            </a:r>
            <a:r>
              <a:rPr lang="en-US" dirty="0">
                <a:latin typeface="Times New Roman" pitchFamily="18" charset="0"/>
              </a:rPr>
              <a:t> can contain further </a:t>
            </a:r>
            <a:r>
              <a:rPr lang="en-US" dirty="0" err="1">
                <a:latin typeface="Times New Roman" pitchFamily="18" charset="0"/>
              </a:rPr>
              <a:t>subqueries</a:t>
            </a:r>
            <a:r>
              <a:rPr lang="en-US" dirty="0">
                <a:latin typeface="Times New Roman" pitchFamily="18" charset="0"/>
              </a:rPr>
              <a:t> etc., i.e. there is no restriction on the level of nesting.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Subqueries</a:t>
            </a: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The output of a </a:t>
            </a:r>
            <a:r>
              <a:rPr lang="en-US" dirty="0" err="1" smtClean="0"/>
              <a:t>subquery</a:t>
            </a:r>
            <a:r>
              <a:rPr lang="en-US" dirty="0" smtClean="0"/>
              <a:t> returning a single constant can be compared using the normal operators =, &lt;&gt;, &gt;, etc. </a:t>
            </a:r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dirty="0" smtClean="0"/>
              <a:t>SELECT  </a:t>
            </a:r>
            <a:r>
              <a:rPr lang="en-US" dirty="0" err="1" smtClean="0"/>
              <a:t>S.age</a:t>
            </a:r>
            <a:endParaRPr lang="en-US" dirty="0" smtClean="0"/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dirty="0" smtClean="0"/>
              <a:t>FROM  Sailors S</a:t>
            </a:r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dirty="0" smtClean="0"/>
              <a:t>WHERE  </a:t>
            </a:r>
            <a:r>
              <a:rPr lang="en-US" dirty="0" err="1" smtClean="0"/>
              <a:t>S.age</a:t>
            </a:r>
            <a:r>
              <a:rPr lang="en-US" dirty="0" smtClean="0"/>
              <a:t> &gt;  </a:t>
            </a:r>
            <a:r>
              <a:rPr lang="en-US" dirty="0" smtClean="0">
                <a:solidFill>
                  <a:schemeClr val="accent2"/>
                </a:solidFill>
              </a:rPr>
              <a:t>(SELECT  </a:t>
            </a:r>
            <a:r>
              <a:rPr lang="en-US" dirty="0" err="1" smtClean="0">
                <a:solidFill>
                  <a:schemeClr val="accent2"/>
                </a:solidFill>
              </a:rPr>
              <a:t>S.age</a:t>
            </a:r>
            <a:endParaRPr lang="en-US" dirty="0" smtClean="0">
              <a:solidFill>
                <a:schemeClr val="accent2"/>
              </a:solidFill>
            </a:endParaRPr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                          FROM  Sailors S</a:t>
            </a:r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                          WHERE  </a:t>
            </a:r>
            <a:r>
              <a:rPr lang="en-US" dirty="0" err="1" smtClean="0">
                <a:solidFill>
                  <a:schemeClr val="accent2"/>
                </a:solidFill>
              </a:rPr>
              <a:t>S.sid</a:t>
            </a:r>
            <a:r>
              <a:rPr lang="en-US" dirty="0" smtClean="0">
                <a:solidFill>
                  <a:schemeClr val="accent2"/>
                </a:solidFill>
              </a:rPr>
              <a:t>=22)</a:t>
            </a:r>
            <a:r>
              <a:rPr lang="en-US" dirty="0" smtClean="0"/>
              <a:t>;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How can we be sure that the </a:t>
            </a:r>
            <a:r>
              <a:rPr lang="en-US" dirty="0" err="1" smtClean="0"/>
              <a:t>subquery</a:t>
            </a:r>
            <a:r>
              <a:rPr lang="en-US" dirty="0" smtClean="0"/>
              <a:t> returns only one constant?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To understand semantics of nested queries, think of a </a:t>
            </a:r>
            <a:r>
              <a:rPr lang="en-US" i="1" dirty="0" smtClean="0">
                <a:solidFill>
                  <a:schemeClr val="accent2"/>
                </a:solidFill>
              </a:rPr>
              <a:t>nested loops</a:t>
            </a:r>
            <a:r>
              <a:rPr lang="en-US" dirty="0" smtClean="0"/>
              <a:t> evaluation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For each Sailors tuple, check the qualification by computing the </a:t>
            </a:r>
            <a:r>
              <a:rPr lang="en-US" dirty="0" err="1" smtClean="0"/>
              <a:t>subquery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Subqueries</a:t>
            </a:r>
            <a:endParaRPr lang="en-US"/>
          </a:p>
        </p:txBody>
      </p:sp>
      <p:graphicFrame>
        <p:nvGraphicFramePr>
          <p:cNvPr id="162820" name="Object 4">
            <a:hlinkClick r:id="" action="ppaction://ole?verb=0"/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06079694"/>
              </p:ext>
            </p:extLst>
          </p:nvPr>
        </p:nvGraphicFramePr>
        <p:xfrm>
          <a:off x="3203848" y="5421977"/>
          <a:ext cx="22987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69" name="Equation" r:id="rId4" imgW="2298600" imgH="703080" progId="Equation.3">
                  <p:embed/>
                </p:oleObj>
              </mc:Choice>
              <mc:Fallback>
                <p:oleObj name="Equation" r:id="rId4" imgW="2298600" imgH="70308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421977"/>
                        <a:ext cx="22987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980728"/>
            <a:ext cx="7704856" cy="5327997"/>
          </a:xfrm>
        </p:spPr>
        <p:txBody>
          <a:bodyPr/>
          <a:lstStyle/>
          <a:p>
            <a:r>
              <a:rPr lang="en-US" dirty="0" smtClean="0"/>
              <a:t>The output of a </a:t>
            </a:r>
            <a:r>
              <a:rPr lang="en-US" dirty="0" err="1" smtClean="0"/>
              <a:t>subquery</a:t>
            </a:r>
            <a:r>
              <a:rPr lang="en-US" dirty="0" smtClean="0"/>
              <a:t> R returning an entire relation can be compared using the special operators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EXISTS</a:t>
            </a:r>
            <a:r>
              <a:rPr lang="en-US" dirty="0" smtClean="0"/>
              <a:t> R is true if and only if R is non-empty.</a:t>
            </a:r>
          </a:p>
          <a:p>
            <a:pPr lvl="1"/>
            <a:r>
              <a:rPr lang="en-US" dirty="0" smtClean="0"/>
              <a:t>s </a:t>
            </a:r>
            <a:r>
              <a:rPr lang="en-US" dirty="0" smtClean="0">
                <a:solidFill>
                  <a:srgbClr val="C00000"/>
                </a:solidFill>
              </a:rPr>
              <a:t>IN</a:t>
            </a:r>
            <a:r>
              <a:rPr lang="en-US" dirty="0" smtClean="0"/>
              <a:t> R is true if and only if tuple (constant) s is contained in R.</a:t>
            </a:r>
          </a:p>
          <a:p>
            <a:pPr lvl="1"/>
            <a:r>
              <a:rPr lang="en-US" dirty="0" smtClean="0"/>
              <a:t>s </a:t>
            </a:r>
            <a:r>
              <a:rPr lang="en-US" dirty="0" smtClean="0">
                <a:solidFill>
                  <a:srgbClr val="C00000"/>
                </a:solidFill>
              </a:rPr>
              <a:t>NOT IN </a:t>
            </a:r>
            <a:r>
              <a:rPr lang="en-US" dirty="0" smtClean="0"/>
              <a:t>R is true if and only if tuple (constant) s is not contained in R.</a:t>
            </a:r>
          </a:p>
          <a:p>
            <a:pPr lvl="1"/>
            <a:r>
              <a:rPr lang="en-US" dirty="0" smtClean="0"/>
              <a:t>s op </a:t>
            </a:r>
            <a:r>
              <a:rPr lang="en-US" dirty="0" smtClean="0">
                <a:solidFill>
                  <a:srgbClr val="C00000"/>
                </a:solidFill>
              </a:rPr>
              <a:t>ALL</a:t>
            </a:r>
            <a:r>
              <a:rPr lang="en-US" dirty="0" smtClean="0"/>
              <a:t> R is true if and only if constant s fulfills op with respect to every value in (unary) R.</a:t>
            </a:r>
          </a:p>
          <a:p>
            <a:pPr lvl="1"/>
            <a:r>
              <a:rPr lang="en-US" dirty="0" smtClean="0"/>
              <a:t>s op </a:t>
            </a:r>
            <a:r>
              <a:rPr lang="en-US" dirty="0" smtClean="0">
                <a:solidFill>
                  <a:srgbClr val="C00000"/>
                </a:solidFill>
              </a:rPr>
              <a:t>ANY</a:t>
            </a:r>
            <a:r>
              <a:rPr lang="en-US" dirty="0" smtClean="0"/>
              <a:t> R is true if and only if constant s fulfills op with respect to at least one value in (unary) R.</a:t>
            </a:r>
          </a:p>
          <a:p>
            <a:r>
              <a:rPr lang="en-US" dirty="0" smtClean="0"/>
              <a:t>Op can be one of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Example Instances</a:t>
            </a:r>
            <a:endParaRPr lang="en-US"/>
          </a:p>
        </p:txBody>
      </p:sp>
      <p:sp>
        <p:nvSpPr>
          <p:cNvPr id="120841" name="Rectangle 9"/>
          <p:cNvSpPr>
            <a:spLocks noGrp="1" noChangeArrowheads="1"/>
          </p:cNvSpPr>
          <p:nvPr>
            <p:ph sz="quarter" idx="1"/>
          </p:nvPr>
        </p:nvSpPr>
        <p:spPr>
          <a:xfrm>
            <a:off x="457200" y="3573016"/>
            <a:ext cx="3250704" cy="2900936"/>
          </a:xfrm>
          <a:noFill/>
          <a:ln/>
        </p:spPr>
        <p:txBody>
          <a:bodyPr/>
          <a:lstStyle/>
          <a:p>
            <a:r>
              <a:rPr lang="en-US" sz="2400" dirty="0" smtClean="0"/>
              <a:t>We will use these instances of the Sailors and Reserves tables in our examples.</a:t>
            </a:r>
            <a:endParaRPr lang="en-US" sz="2400" dirty="0"/>
          </a:p>
        </p:txBody>
      </p:sp>
      <p:graphicFrame>
        <p:nvGraphicFramePr>
          <p:cNvPr id="12083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91000" y="1900238"/>
          <a:ext cx="4343400" cy="198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81" name="Document" r:id="rId4" imgW="4620960" imgH="2384280" progId="Word.Document.8">
                  <p:embed/>
                </p:oleObj>
              </mc:Choice>
              <mc:Fallback>
                <p:oleObj name="Document" r:id="rId4" imgW="4620960" imgH="238428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00238"/>
                        <a:ext cx="4343400" cy="198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91000" y="4343400"/>
          <a:ext cx="4495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82" name="Document" r:id="rId6" imgW="4849560" imgH="2584440" progId="Word.Document.8">
                  <p:embed/>
                </p:oleObj>
              </mc:Choice>
              <mc:Fallback>
                <p:oleObj name="Document" r:id="rId6" imgW="4849560" imgH="2584440" progId="Word.Documen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43400"/>
                        <a:ext cx="4495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7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4800" y="1905000"/>
          <a:ext cx="3581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83" name="Document" r:id="rId8" imgW="3935160" imgH="1930320" progId="Word.Document.8">
                  <p:embed/>
                </p:oleObj>
              </mc:Choice>
              <mc:Fallback>
                <p:oleObj name="Document" r:id="rId8" imgW="3935160" imgH="1930320" progId="Word.Documen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35814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304800" y="1447800"/>
            <a:ext cx="5540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i="1">
                <a:latin typeface="Book Antiqua" pitchFamily="18" charset="0"/>
              </a:rPr>
              <a:t>R1</a:t>
            </a: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4191000" y="1447800"/>
            <a:ext cx="503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i="1">
                <a:latin typeface="Book Antiqua" pitchFamily="18" charset="0"/>
              </a:rPr>
              <a:t>S1</a:t>
            </a: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4191000" y="3889375"/>
            <a:ext cx="503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i="1">
                <a:latin typeface="Book Antiqua" pitchFamily="18" charset="0"/>
              </a:rPr>
              <a:t>S2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Subqueries</a:t>
            </a: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EXISTS, ALL and ANY can be negated by putting NOT in front of the entire expression.</a:t>
            </a:r>
          </a:p>
          <a:p>
            <a:endParaRPr lang="en-US" dirty="0" smtClean="0"/>
          </a:p>
          <a:p>
            <a:pPr marL="731837" lvl="2" indent="0">
              <a:buNone/>
            </a:pPr>
            <a:r>
              <a:rPr lang="en-US" dirty="0" smtClean="0"/>
              <a:t>SELECT  </a:t>
            </a:r>
            <a:r>
              <a:rPr lang="en-US" dirty="0" err="1" smtClean="0"/>
              <a:t>R.bid</a:t>
            </a:r>
            <a:endParaRPr lang="en-US" dirty="0" smtClean="0"/>
          </a:p>
          <a:p>
            <a:pPr marL="731837" lvl="2" indent="0">
              <a:buNone/>
            </a:pPr>
            <a:r>
              <a:rPr lang="en-US" dirty="0" smtClean="0"/>
              <a:t>FROM  Reserves R</a:t>
            </a:r>
          </a:p>
          <a:p>
            <a:pPr marL="731837" lvl="2" indent="0">
              <a:buNone/>
            </a:pPr>
            <a:r>
              <a:rPr lang="en-US" dirty="0" smtClean="0"/>
              <a:t>WHERE  </a:t>
            </a:r>
            <a:r>
              <a:rPr lang="en-US" dirty="0" err="1" smtClean="0"/>
              <a:t>R.sid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C00000"/>
                </a:solidFill>
              </a:rPr>
              <a:t>IN</a:t>
            </a:r>
            <a:r>
              <a:rPr lang="en-US" dirty="0" smtClean="0"/>
              <a:t>    (SELECT  </a:t>
            </a:r>
            <a:r>
              <a:rPr lang="en-US" dirty="0" err="1" smtClean="0"/>
              <a:t>S.sid</a:t>
            </a:r>
            <a:endParaRPr lang="en-US" dirty="0" smtClean="0"/>
          </a:p>
          <a:p>
            <a:pPr marL="731837" lvl="2" indent="0">
              <a:buNone/>
            </a:pPr>
            <a:r>
              <a:rPr lang="en-US" dirty="0" smtClean="0"/>
              <a:t>                                     FROM  Sailors S</a:t>
            </a:r>
          </a:p>
          <a:p>
            <a:pPr marL="731837" lvl="2" indent="0">
              <a:buNone/>
            </a:pPr>
            <a:r>
              <a:rPr lang="en-US" dirty="0" smtClean="0"/>
              <a:t>                                     WHERE  S.name=‘Rusty’);</a:t>
            </a:r>
          </a:p>
          <a:p>
            <a:pPr marL="731837" lvl="2" indent="0">
              <a:buNone/>
            </a:pPr>
            <a:endParaRPr lang="en-US" dirty="0" smtClean="0"/>
          </a:p>
          <a:p>
            <a:pPr marL="731837" lvl="2" indent="0">
              <a:buNone/>
            </a:pPr>
            <a:r>
              <a:rPr lang="en-US" dirty="0" smtClean="0"/>
              <a:t>SELECT  *</a:t>
            </a:r>
          </a:p>
          <a:p>
            <a:pPr marL="731837" lvl="2" indent="0">
              <a:buNone/>
            </a:pPr>
            <a:r>
              <a:rPr lang="en-US" dirty="0" smtClean="0"/>
              <a:t>FROM  Sailors S1</a:t>
            </a:r>
          </a:p>
          <a:p>
            <a:pPr marL="731837" lvl="2" indent="0">
              <a:buNone/>
            </a:pPr>
            <a:r>
              <a:rPr lang="en-US" dirty="0" smtClean="0"/>
              <a:t>WHERE  S1.age &gt; </a:t>
            </a:r>
            <a:r>
              <a:rPr lang="en-US" dirty="0" smtClean="0">
                <a:solidFill>
                  <a:srgbClr val="C00000"/>
                </a:solidFill>
              </a:rPr>
              <a:t>ALL</a:t>
            </a:r>
            <a:r>
              <a:rPr lang="en-US" dirty="0" smtClean="0"/>
              <a:t>    (SELECT  S2.age</a:t>
            </a:r>
          </a:p>
          <a:p>
            <a:pPr marL="731837" lvl="2" indent="0">
              <a:buNone/>
            </a:pPr>
            <a:r>
              <a:rPr lang="en-US" dirty="0" smtClean="0"/>
              <a:t>                                             FROM  Sailors S2</a:t>
            </a:r>
          </a:p>
          <a:p>
            <a:pPr marL="731837" lvl="2" indent="0">
              <a:buNone/>
            </a:pPr>
            <a:r>
              <a:rPr lang="en-US" dirty="0" smtClean="0"/>
              <a:t>                                             WHERE  S2.name=‘rusty’);</a:t>
            </a:r>
          </a:p>
          <a:p>
            <a:pPr lvl="2"/>
            <a:endParaRPr lang="en-US" dirty="0"/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464" y="1988840"/>
            <a:ext cx="2459732" cy="112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4077072"/>
            <a:ext cx="302433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What is the result?</a:t>
            </a:r>
            <a:endParaRPr lang="en-US" sz="2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Times New Roman" pitchFamily="18" charset="0"/>
              </a:rPr>
              <a:t>In a FROM clause, we can use a parenthesized </a:t>
            </a:r>
            <a:r>
              <a:rPr lang="en-US" dirty="0" err="1">
                <a:latin typeface="Times New Roman" pitchFamily="18" charset="0"/>
              </a:rPr>
              <a:t>subquery</a:t>
            </a:r>
            <a:r>
              <a:rPr lang="en-US" dirty="0">
                <a:latin typeface="Times New Roman" pitchFamily="18" charset="0"/>
              </a:rPr>
              <a:t> instead of a table.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Times New Roman" pitchFamily="18" charset="0"/>
            </a:endParaRPr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dirty="0"/>
              <a:t>SELECT  *</a:t>
            </a:r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dirty="0"/>
              <a:t>FROM  Reserves R,  (SELECT  </a:t>
            </a:r>
            <a:r>
              <a:rPr lang="en-US" dirty="0" err="1"/>
              <a:t>S.sid</a:t>
            </a:r>
            <a:endParaRPr lang="en-US" dirty="0"/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dirty="0"/>
              <a:t>                                     FROM  Sailors S</a:t>
            </a:r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dirty="0"/>
              <a:t>                                     WHERE  </a:t>
            </a:r>
            <a:r>
              <a:rPr lang="en-US" dirty="0" err="1"/>
              <a:t>S.age</a:t>
            </a:r>
            <a:r>
              <a:rPr lang="en-US" dirty="0"/>
              <a:t>&gt;60) </a:t>
            </a:r>
            <a:r>
              <a:rPr lang="en-US" dirty="0" err="1"/>
              <a:t>OldSailors</a:t>
            </a:r>
            <a:endParaRPr lang="en-US" dirty="0"/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dirty="0"/>
              <a:t>WHERE </a:t>
            </a:r>
            <a:r>
              <a:rPr lang="en-US" dirty="0" err="1"/>
              <a:t>R.sid</a:t>
            </a:r>
            <a:r>
              <a:rPr lang="en-US" dirty="0"/>
              <a:t> = </a:t>
            </a:r>
            <a:r>
              <a:rPr lang="en-US" dirty="0" err="1"/>
              <a:t>OldSailors.sid</a:t>
            </a:r>
            <a:r>
              <a:rPr lang="en-US" dirty="0"/>
              <a:t>;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Need </a:t>
            </a:r>
            <a:r>
              <a:rPr lang="en-US" dirty="0">
                <a:latin typeface="Times New Roman" pitchFamily="18" charset="0"/>
              </a:rPr>
              <a:t>to define a corresponding tuple variable to reference tuples from the </a:t>
            </a:r>
            <a:r>
              <a:rPr lang="en-US" dirty="0" err="1">
                <a:latin typeface="Times New Roman" pitchFamily="18" charset="0"/>
              </a:rPr>
              <a:t>subquery</a:t>
            </a:r>
            <a:r>
              <a:rPr lang="en-US" dirty="0">
                <a:latin typeface="Times New Roman" pitchFamily="18" charset="0"/>
              </a:rPr>
              <a:t> output.</a:t>
            </a:r>
          </a:p>
          <a:p>
            <a:pPr>
              <a:lnSpc>
                <a:spcPct val="80000"/>
              </a:lnSpc>
              <a:buFont typeface="Monotype Sorts" charset="0"/>
              <a:buNone/>
            </a:pPr>
            <a:endParaRPr lang="en-US" dirty="0">
              <a:latin typeface="Times New Roman" pitchFamily="18" charset="0"/>
            </a:endParaRPr>
          </a:p>
          <a:p>
            <a:pPr lvl="2">
              <a:lnSpc>
                <a:spcPct val="80000"/>
              </a:lnSpc>
              <a:buFont typeface="Monotype Sorts" charset="0"/>
              <a:buNone/>
            </a:pP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347864" y="2420888"/>
            <a:ext cx="2520280" cy="115212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292080" y="1268760"/>
            <a:ext cx="504056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724128" y="3140968"/>
            <a:ext cx="1260140" cy="36004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04048" y="3501008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Correlated Subqueries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/>
          <a:lstStyle/>
          <a:p>
            <a:pPr lvl="2">
              <a:lnSpc>
                <a:spcPct val="80000"/>
              </a:lnSpc>
              <a:buFont typeface="Monotype Sorts" charset="0"/>
              <a:buNone/>
            </a:pPr>
            <a:endParaRPr lang="en-US" sz="1200" dirty="0"/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dirty="0"/>
              <a:t>SELECT  </a:t>
            </a:r>
            <a:r>
              <a:rPr lang="en-US" dirty="0" err="1"/>
              <a:t>B.bid</a:t>
            </a:r>
            <a:endParaRPr lang="en-US" dirty="0"/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dirty="0"/>
              <a:t>FROM  Boats B</a:t>
            </a:r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dirty="0"/>
              <a:t>WHERE  </a:t>
            </a:r>
            <a:r>
              <a:rPr lang="en-US" dirty="0">
                <a:solidFill>
                  <a:schemeClr val="accent2"/>
                </a:solidFill>
              </a:rPr>
              <a:t>NOT EXISTS</a:t>
            </a:r>
            <a:r>
              <a:rPr lang="en-US" dirty="0"/>
              <a:t>  (SELECT  *</a:t>
            </a:r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dirty="0"/>
              <a:t>                                  	FROM  Reserves R</a:t>
            </a:r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dirty="0"/>
              <a:t>                                  	WHERE  </a:t>
            </a:r>
            <a:r>
              <a:rPr lang="en-US" dirty="0" err="1"/>
              <a:t>R.bid</a:t>
            </a:r>
            <a:r>
              <a:rPr lang="en-US" dirty="0"/>
              <a:t>=</a:t>
            </a:r>
            <a:r>
              <a:rPr lang="en-US" dirty="0" err="1"/>
              <a:t>B.bid</a:t>
            </a:r>
            <a:r>
              <a:rPr lang="en-US" dirty="0"/>
              <a:t>);</a:t>
            </a:r>
          </a:p>
          <a:p>
            <a:pPr lvl="2">
              <a:lnSpc>
                <a:spcPct val="80000"/>
              </a:lnSpc>
              <a:buFont typeface="Monotype Sorts" charset="0"/>
              <a:buNone/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dirty="0"/>
              <a:t>The second </a:t>
            </a:r>
            <a:r>
              <a:rPr lang="en-US" dirty="0" err="1"/>
              <a:t>subquery</a:t>
            </a:r>
            <a:r>
              <a:rPr lang="en-US" dirty="0"/>
              <a:t> is </a:t>
            </a:r>
            <a:r>
              <a:rPr lang="en-US" i="1" dirty="0">
                <a:solidFill>
                  <a:schemeClr val="accent2"/>
                </a:solidFill>
              </a:rPr>
              <a:t>correlated</a:t>
            </a:r>
            <a:r>
              <a:rPr lang="en-US" dirty="0"/>
              <a:t> to the outer query, i.e. the execution of the </a:t>
            </a:r>
            <a:r>
              <a:rPr lang="en-US" dirty="0" err="1"/>
              <a:t>subquery</a:t>
            </a:r>
            <a:r>
              <a:rPr lang="en-US" dirty="0"/>
              <a:t> may return different results for every tuple of the outer query.</a:t>
            </a:r>
          </a:p>
          <a:p>
            <a:pPr>
              <a:lnSpc>
                <a:spcPct val="80000"/>
              </a:lnSpc>
            </a:pPr>
            <a:r>
              <a:rPr lang="en-US" dirty="0"/>
              <a:t>Illustrates why, in general, </a:t>
            </a:r>
            <a:r>
              <a:rPr lang="en-US" dirty="0" err="1"/>
              <a:t>subquery</a:t>
            </a:r>
            <a:r>
              <a:rPr lang="en-US" dirty="0"/>
              <a:t> must be re-computed for each tuple of the outer query / tuple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</a:pPr>
            <a:endParaRPr lang="en-US" sz="32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/>
              <a:t>Notice </a:t>
            </a:r>
            <a:r>
              <a:rPr lang="en-US" dirty="0" smtClean="0"/>
              <a:t>the lack of variable before NOT EXISTS.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What does NOT EXIST?</a:t>
            </a:r>
            <a:endParaRPr lang="en-US" dirty="0"/>
          </a:p>
          <a:p>
            <a:pPr lvl="2">
              <a:lnSpc>
                <a:spcPct val="80000"/>
              </a:lnSpc>
              <a:buFont typeface="Monotype Sorts" charset="0"/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987824" y="1628800"/>
            <a:ext cx="288032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 Further Example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80728"/>
            <a:ext cx="8075240" cy="5493224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i="1" dirty="0"/>
              <a:t>Find </a:t>
            </a:r>
            <a:r>
              <a:rPr lang="en-US" i="1" dirty="0" err="1"/>
              <a:t>sid’s</a:t>
            </a:r>
            <a:r>
              <a:rPr lang="en-US" i="1" dirty="0"/>
              <a:t> of sailors who’ve reserved both a red </a:t>
            </a:r>
            <a:r>
              <a:rPr lang="en-US" i="1" u="sng" dirty="0"/>
              <a:t>and</a:t>
            </a:r>
            <a:r>
              <a:rPr lang="en-US" i="1" dirty="0"/>
              <a:t> a green boat:</a:t>
            </a:r>
          </a:p>
          <a:p>
            <a:pPr lvl="2">
              <a:lnSpc>
                <a:spcPct val="80000"/>
              </a:lnSpc>
              <a:buFont typeface="Monotype Sorts" charset="0"/>
              <a:buNone/>
            </a:pPr>
            <a:endParaRPr lang="en-US" dirty="0" smtClean="0"/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dirty="0" smtClean="0"/>
              <a:t>SELECT  </a:t>
            </a:r>
            <a:r>
              <a:rPr lang="en-US" dirty="0" err="1"/>
              <a:t>S.sid</a:t>
            </a:r>
            <a:endParaRPr lang="en-US" dirty="0"/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dirty="0"/>
              <a:t>FROM  Sailors S, Boats B, Reserves R</a:t>
            </a:r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dirty="0"/>
              <a:t>WHERE  </a:t>
            </a:r>
            <a:r>
              <a:rPr lang="en-US" dirty="0" err="1"/>
              <a:t>S.sid</a:t>
            </a:r>
            <a:r>
              <a:rPr lang="en-US" dirty="0"/>
              <a:t>=</a:t>
            </a:r>
            <a:r>
              <a:rPr lang="en-US" dirty="0" err="1"/>
              <a:t>R.sid</a:t>
            </a:r>
            <a:r>
              <a:rPr lang="en-US" dirty="0"/>
              <a:t> AND </a:t>
            </a:r>
            <a:r>
              <a:rPr lang="en-US" dirty="0" err="1"/>
              <a:t>R.bid</a:t>
            </a:r>
            <a:r>
              <a:rPr lang="en-US" dirty="0"/>
              <a:t>=</a:t>
            </a:r>
            <a:r>
              <a:rPr lang="en-US" dirty="0" err="1"/>
              <a:t>B.bid</a:t>
            </a:r>
            <a:r>
              <a:rPr lang="en-US" dirty="0"/>
              <a:t> AND </a:t>
            </a:r>
            <a:r>
              <a:rPr lang="en-US" dirty="0" err="1"/>
              <a:t>B.color</a:t>
            </a:r>
            <a:r>
              <a:rPr lang="en-US" dirty="0"/>
              <a:t>=‘red’</a:t>
            </a:r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dirty="0"/>
              <a:t>              AND </a:t>
            </a:r>
            <a:r>
              <a:rPr lang="en-US" dirty="0" err="1"/>
              <a:t>S.sid</a:t>
            </a:r>
            <a:r>
              <a:rPr lang="en-US" dirty="0"/>
              <a:t> IN  (SELECT  S2.sid</a:t>
            </a:r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dirty="0"/>
              <a:t>                                       FROM  Sailors S2, Boats B2, Reserves R2</a:t>
            </a:r>
          </a:p>
          <a:p>
            <a:pPr lvl="2">
              <a:lnSpc>
                <a:spcPct val="80000"/>
              </a:lnSpc>
              <a:buFont typeface="Monotype Sorts" charset="0"/>
              <a:buNone/>
            </a:pPr>
            <a:r>
              <a:rPr lang="en-US" dirty="0" smtClean="0"/>
              <a:t>                                       </a:t>
            </a:r>
            <a:r>
              <a:rPr lang="en-US" dirty="0"/>
              <a:t>WHERE  S2.sid=R2.sid AND 					R2.bid=B2.bid AND  B2.color=‘green</a:t>
            </a:r>
            <a:r>
              <a:rPr lang="en-US" dirty="0" smtClean="0"/>
              <a:t>’);</a:t>
            </a:r>
          </a:p>
          <a:p>
            <a:pPr lvl="2">
              <a:lnSpc>
                <a:spcPct val="80000"/>
              </a:lnSpc>
              <a:buFont typeface="Monotype Sorts" charset="0"/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Similarly, </a:t>
            </a:r>
            <a:r>
              <a:rPr lang="en-US" sz="2400" dirty="0"/>
              <a:t>EXCEPT</a:t>
            </a:r>
            <a:r>
              <a:rPr lang="en-US" dirty="0"/>
              <a:t> queries re-written using </a:t>
            </a:r>
            <a:r>
              <a:rPr lang="en-US" sz="2400" dirty="0"/>
              <a:t>NOT IN</a:t>
            </a:r>
            <a:r>
              <a:rPr lang="en-US" dirty="0"/>
              <a:t>.  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To </a:t>
            </a:r>
            <a:r>
              <a:rPr lang="en-US" dirty="0"/>
              <a:t>find </a:t>
            </a:r>
            <a:r>
              <a:rPr lang="en-US" i="1" dirty="0"/>
              <a:t>names</a:t>
            </a:r>
            <a:r>
              <a:rPr lang="en-US" dirty="0"/>
              <a:t> (not </a:t>
            </a:r>
            <a:r>
              <a:rPr lang="en-US" i="1" dirty="0" err="1"/>
              <a:t>sid</a:t>
            </a:r>
            <a:r>
              <a:rPr lang="en-US" dirty="0" err="1"/>
              <a:t>’s</a:t>
            </a:r>
            <a:r>
              <a:rPr lang="en-US" dirty="0"/>
              <a:t>) of Sailors who’ve reserved both red and green boats, just replace</a:t>
            </a:r>
            <a:r>
              <a:rPr lang="en-US" i="1" dirty="0"/>
              <a:t> </a:t>
            </a:r>
            <a:r>
              <a:rPr lang="en-US" i="1" dirty="0" err="1"/>
              <a:t>S.sid</a:t>
            </a:r>
            <a:r>
              <a:rPr lang="en-US" i="1" dirty="0"/>
              <a:t> </a:t>
            </a:r>
            <a:r>
              <a:rPr lang="en-US" dirty="0"/>
              <a:t>by </a:t>
            </a:r>
            <a:r>
              <a:rPr lang="en-US" i="1" dirty="0" err="1"/>
              <a:t>S.sname</a:t>
            </a:r>
            <a:r>
              <a:rPr lang="en-US" dirty="0"/>
              <a:t> in </a:t>
            </a:r>
            <a:r>
              <a:rPr lang="en-US" sz="2400" dirty="0"/>
              <a:t>SELECT</a:t>
            </a:r>
            <a:r>
              <a:rPr lang="en-US" dirty="0"/>
              <a:t> clause</a:t>
            </a:r>
            <a:r>
              <a:rPr lang="en-US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What </a:t>
            </a:r>
            <a:r>
              <a:rPr lang="en-US" dirty="0"/>
              <a:t>about </a:t>
            </a:r>
            <a:r>
              <a:rPr lang="en-US" sz="2100" dirty="0"/>
              <a:t>INTERSECT</a:t>
            </a:r>
            <a:r>
              <a:rPr lang="en-US" dirty="0"/>
              <a:t> query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>
            <a:off x="1043608" y="2132856"/>
            <a:ext cx="216024" cy="8640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1835696" y="3004996"/>
            <a:ext cx="216024" cy="10000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1861" y="2303294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6056" y="3243419"/>
            <a:ext cx="112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Green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Division in SQL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/>
              <a:t>Find sailors who’ve reserved all boats.</a:t>
            </a:r>
            <a:endParaRPr lang="en-US" sz="3200" i="1" dirty="0"/>
          </a:p>
          <a:p>
            <a:pPr>
              <a:lnSpc>
                <a:spcPct val="90000"/>
              </a:lnSpc>
            </a:pPr>
            <a:r>
              <a:rPr lang="en-US" dirty="0"/>
              <a:t>With </a:t>
            </a:r>
            <a:r>
              <a:rPr lang="en-US" sz="2400" dirty="0"/>
              <a:t>EXCEPT</a:t>
            </a:r>
            <a:r>
              <a:rPr lang="en-US" dirty="0" smtClean="0"/>
              <a:t>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  <a:buFont typeface="Monotype Sorts" charset="0"/>
              <a:buNone/>
            </a:pPr>
            <a:r>
              <a:rPr lang="en-US" sz="2400" dirty="0"/>
              <a:t>SELECT  </a:t>
            </a:r>
            <a:r>
              <a:rPr lang="en-US" sz="2400" dirty="0" err="1"/>
              <a:t>S.sname</a:t>
            </a:r>
            <a:endParaRPr lang="en-US" sz="2400" dirty="0"/>
          </a:p>
          <a:p>
            <a:pPr lvl="2">
              <a:lnSpc>
                <a:spcPct val="90000"/>
              </a:lnSpc>
              <a:buFont typeface="Monotype Sorts" charset="0"/>
              <a:buNone/>
            </a:pPr>
            <a:r>
              <a:rPr lang="en-US" sz="2400" dirty="0"/>
              <a:t>FROM  Sailors S</a:t>
            </a:r>
          </a:p>
          <a:p>
            <a:pPr lvl="2">
              <a:lnSpc>
                <a:spcPct val="90000"/>
              </a:lnSpc>
              <a:buFont typeface="Monotype Sorts" charset="0"/>
              <a:buNone/>
            </a:pPr>
            <a:r>
              <a:rPr lang="en-US" sz="2400" dirty="0"/>
              <a:t>WHERE  NOT EXISTS </a:t>
            </a:r>
          </a:p>
          <a:p>
            <a:pPr lvl="2">
              <a:lnSpc>
                <a:spcPct val="90000"/>
              </a:lnSpc>
              <a:buFont typeface="Monotype Sorts" charset="0"/>
              <a:buNone/>
            </a:pPr>
            <a:r>
              <a:rPr lang="en-US" sz="2400" dirty="0"/>
              <a:t>              ((SELECT  </a:t>
            </a:r>
            <a:r>
              <a:rPr lang="en-US" sz="2400" dirty="0" err="1"/>
              <a:t>B.bid</a:t>
            </a:r>
            <a:endParaRPr lang="en-US" sz="2400" dirty="0"/>
          </a:p>
          <a:p>
            <a:pPr lvl="2">
              <a:lnSpc>
                <a:spcPct val="90000"/>
              </a:lnSpc>
              <a:buFont typeface="Monotype Sorts" charset="0"/>
              <a:buNone/>
            </a:pPr>
            <a:r>
              <a:rPr lang="en-US" sz="2400" dirty="0"/>
              <a:t>                 FROM  Boats B)</a:t>
            </a:r>
          </a:p>
          <a:p>
            <a:pPr lvl="2">
              <a:lnSpc>
                <a:spcPct val="90000"/>
              </a:lnSpc>
              <a:buFont typeface="Monotype Sorts" charset="0"/>
              <a:buNone/>
            </a:pPr>
            <a:r>
              <a:rPr lang="en-US" sz="2400" dirty="0"/>
              <a:t>                </a:t>
            </a:r>
            <a:r>
              <a:rPr lang="en-US" sz="2400" dirty="0">
                <a:solidFill>
                  <a:schemeClr val="accent2"/>
                </a:solidFill>
              </a:rPr>
              <a:t>EXCEPT</a:t>
            </a:r>
          </a:p>
          <a:p>
            <a:pPr lvl="2">
              <a:lnSpc>
                <a:spcPct val="90000"/>
              </a:lnSpc>
              <a:buFont typeface="Monotype Sorts" charset="0"/>
              <a:buNone/>
            </a:pPr>
            <a:r>
              <a:rPr lang="en-US" sz="2400" dirty="0"/>
              <a:t>                 (SELECT  </a:t>
            </a:r>
            <a:r>
              <a:rPr lang="en-US" sz="2400" dirty="0" err="1"/>
              <a:t>R.bid</a:t>
            </a:r>
            <a:endParaRPr lang="en-US" sz="2400" dirty="0"/>
          </a:p>
          <a:p>
            <a:pPr lvl="2">
              <a:lnSpc>
                <a:spcPct val="90000"/>
              </a:lnSpc>
              <a:buFont typeface="Monotype Sorts" charset="0"/>
              <a:buNone/>
            </a:pPr>
            <a:r>
              <a:rPr lang="en-US" sz="2400" dirty="0"/>
              <a:t>                  FROM  Reserves R</a:t>
            </a:r>
          </a:p>
          <a:p>
            <a:pPr lvl="2">
              <a:lnSpc>
                <a:spcPct val="90000"/>
              </a:lnSpc>
              <a:buFont typeface="Monotype Sorts" charset="0"/>
              <a:buNone/>
            </a:pPr>
            <a:r>
              <a:rPr lang="en-US" sz="2400" dirty="0"/>
              <a:t>                  WHERE  </a:t>
            </a:r>
            <a:r>
              <a:rPr lang="en-US" sz="2400" dirty="0" err="1"/>
              <a:t>R.sid</a:t>
            </a:r>
            <a:r>
              <a:rPr lang="en-US" sz="2400" dirty="0"/>
              <a:t>=</a:t>
            </a:r>
            <a:r>
              <a:rPr lang="en-US" sz="2400" dirty="0" err="1"/>
              <a:t>S.sid</a:t>
            </a:r>
            <a:r>
              <a:rPr lang="en-US" sz="2400" dirty="0"/>
              <a:t>));</a:t>
            </a:r>
          </a:p>
          <a:p>
            <a:pPr>
              <a:lnSpc>
                <a:spcPct val="90000"/>
              </a:lnSpc>
            </a:pPr>
            <a:endParaRPr lang="en-US" sz="3600" dirty="0"/>
          </a:p>
        </p:txBody>
      </p:sp>
      <p:sp>
        <p:nvSpPr>
          <p:cNvPr id="2" name="Right Brace 1"/>
          <p:cNvSpPr/>
          <p:nvPr/>
        </p:nvSpPr>
        <p:spPr>
          <a:xfrm>
            <a:off x="6012160" y="4581128"/>
            <a:ext cx="360040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44208" y="4870030"/>
            <a:ext cx="20882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All reservations by all sailors.</a:t>
            </a:r>
            <a:endParaRPr lang="en-US" sz="1800" dirty="0"/>
          </a:p>
        </p:txBody>
      </p:sp>
      <p:sp>
        <p:nvSpPr>
          <p:cNvPr id="6" name="Right Brace 5"/>
          <p:cNvSpPr/>
          <p:nvPr/>
        </p:nvSpPr>
        <p:spPr>
          <a:xfrm>
            <a:off x="5048436" y="3342473"/>
            <a:ext cx="360040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0484" y="3631375"/>
            <a:ext cx="26919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Any boats not reserved by the sailor.</a:t>
            </a:r>
            <a:endParaRPr lang="en-US" sz="1800" dirty="0"/>
          </a:p>
        </p:txBody>
      </p:sp>
      <p:sp>
        <p:nvSpPr>
          <p:cNvPr id="8" name="Right Brace 7"/>
          <p:cNvSpPr/>
          <p:nvPr/>
        </p:nvSpPr>
        <p:spPr>
          <a:xfrm>
            <a:off x="4724400" y="2135138"/>
            <a:ext cx="360040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56448" y="2285541"/>
            <a:ext cx="337599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For each sailor, check to see if there are any boats that have </a:t>
            </a:r>
            <a:r>
              <a:rPr lang="en-US" sz="1800" i="1" dirty="0" smtClean="0"/>
              <a:t>not been </a:t>
            </a:r>
            <a:r>
              <a:rPr lang="en-US" sz="1800" dirty="0" smtClean="0"/>
              <a:t>reserved.</a:t>
            </a:r>
            <a:endParaRPr lang="en-US" sz="1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Division in SQL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/>
          <a:lstStyle/>
          <a:p>
            <a:r>
              <a:rPr lang="en-US" i="1"/>
              <a:t>Find sailors who’ve reserved all boats.</a:t>
            </a:r>
            <a:endParaRPr lang="en-US" sz="3200" i="1"/>
          </a:p>
          <a:p>
            <a:r>
              <a:rPr lang="en-US"/>
              <a:t>Without </a:t>
            </a:r>
            <a:r>
              <a:rPr lang="en-US" sz="2400"/>
              <a:t>EXCEPT</a:t>
            </a:r>
            <a:r>
              <a:rPr lang="en-US"/>
              <a:t>: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415925" y="2565400"/>
            <a:ext cx="85661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dirty="0">
                <a:latin typeface="Book Antiqua" pitchFamily="18" charset="0"/>
              </a:rPr>
              <a:t>SELECT</a:t>
            </a:r>
            <a:r>
              <a:rPr lang="en-US" sz="2400" dirty="0">
                <a:latin typeface="Book Antiqua" pitchFamily="18" charset="0"/>
              </a:rPr>
              <a:t>  </a:t>
            </a:r>
            <a:r>
              <a:rPr lang="en-US" sz="2400" dirty="0" err="1">
                <a:latin typeface="Book Antiqua" pitchFamily="18" charset="0"/>
              </a:rPr>
              <a:t>S.sname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000" dirty="0">
                <a:latin typeface="Book Antiqua" pitchFamily="18" charset="0"/>
              </a:rPr>
              <a:t>FROM</a:t>
            </a:r>
            <a:r>
              <a:rPr lang="en-US" sz="2400" dirty="0">
                <a:latin typeface="Book Antiqua" pitchFamily="18" charset="0"/>
              </a:rPr>
              <a:t>  Sailors S</a:t>
            </a:r>
          </a:p>
          <a:p>
            <a:r>
              <a:rPr lang="en-US" sz="2000" dirty="0">
                <a:latin typeface="Book Antiqua" pitchFamily="18" charset="0"/>
              </a:rPr>
              <a:t>WHERE  </a:t>
            </a:r>
            <a:r>
              <a:rPr lang="en-US" sz="2000" dirty="0">
                <a:solidFill>
                  <a:schemeClr val="accent2"/>
                </a:solidFill>
                <a:latin typeface="Book Antiqua" pitchFamily="18" charset="0"/>
              </a:rPr>
              <a:t>NOT EXISTS</a:t>
            </a:r>
            <a:r>
              <a:rPr lang="en-US" sz="2000" dirty="0">
                <a:latin typeface="Book Antiqua" pitchFamily="18" charset="0"/>
              </a:rPr>
              <a:t>  </a:t>
            </a:r>
            <a:r>
              <a:rPr lang="en-US" sz="2400" dirty="0">
                <a:latin typeface="Book Antiqua" pitchFamily="18" charset="0"/>
              </a:rPr>
              <a:t>(</a:t>
            </a:r>
            <a:r>
              <a:rPr lang="en-US" sz="2000" dirty="0">
                <a:latin typeface="Book Antiqua" pitchFamily="18" charset="0"/>
              </a:rPr>
              <a:t>SELECT</a:t>
            </a:r>
            <a:r>
              <a:rPr lang="en-US" sz="2400" dirty="0">
                <a:latin typeface="Book Antiqua" pitchFamily="18" charset="0"/>
              </a:rPr>
              <a:t>  </a:t>
            </a:r>
            <a:r>
              <a:rPr lang="en-US" sz="2400" dirty="0" err="1">
                <a:latin typeface="Book Antiqua" pitchFamily="18" charset="0"/>
              </a:rPr>
              <a:t>B.bid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                                    </a:t>
            </a:r>
            <a:r>
              <a:rPr lang="en-US" sz="2000" dirty="0">
                <a:latin typeface="Book Antiqua" pitchFamily="18" charset="0"/>
              </a:rPr>
              <a:t>FROM</a:t>
            </a:r>
            <a:r>
              <a:rPr lang="en-US" sz="2400" dirty="0">
                <a:latin typeface="Book Antiqua" pitchFamily="18" charset="0"/>
              </a:rPr>
              <a:t>  Boats B </a:t>
            </a:r>
          </a:p>
          <a:p>
            <a:r>
              <a:rPr lang="en-US" sz="2400" dirty="0">
                <a:latin typeface="Book Antiqua" pitchFamily="18" charset="0"/>
              </a:rPr>
              <a:t>                                    </a:t>
            </a:r>
            <a:r>
              <a:rPr lang="en-US" sz="2000" dirty="0">
                <a:latin typeface="Book Antiqua" pitchFamily="18" charset="0"/>
              </a:rPr>
              <a:t>WHERE  </a:t>
            </a:r>
            <a:r>
              <a:rPr lang="en-US" sz="2000" dirty="0">
                <a:solidFill>
                  <a:schemeClr val="accent2"/>
                </a:solidFill>
                <a:latin typeface="Book Antiqua" pitchFamily="18" charset="0"/>
              </a:rPr>
              <a:t>NOT EXISTS</a:t>
            </a:r>
            <a:r>
              <a:rPr lang="en-US" sz="2000" dirty="0">
                <a:latin typeface="Book Antiqua" pitchFamily="18" charset="0"/>
              </a:rPr>
              <a:t>  </a:t>
            </a:r>
            <a:r>
              <a:rPr lang="en-US" sz="2400" dirty="0">
                <a:latin typeface="Book Antiqua" pitchFamily="18" charset="0"/>
              </a:rPr>
              <a:t>(</a:t>
            </a:r>
            <a:r>
              <a:rPr lang="en-US" sz="2000" dirty="0">
                <a:latin typeface="Book Antiqua" pitchFamily="18" charset="0"/>
              </a:rPr>
              <a:t>SELECT</a:t>
            </a:r>
            <a:r>
              <a:rPr lang="en-US" sz="2400" dirty="0">
                <a:latin typeface="Book Antiqua" pitchFamily="18" charset="0"/>
              </a:rPr>
              <a:t>  </a:t>
            </a:r>
            <a:r>
              <a:rPr lang="en-US" sz="2400" dirty="0" err="1">
                <a:latin typeface="Book Antiqua" pitchFamily="18" charset="0"/>
              </a:rPr>
              <a:t>R.bid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                                                                        </a:t>
            </a:r>
            <a:r>
              <a:rPr lang="en-US" sz="2000" dirty="0">
                <a:latin typeface="Book Antiqua" pitchFamily="18" charset="0"/>
              </a:rPr>
              <a:t>FROM</a:t>
            </a:r>
            <a:r>
              <a:rPr lang="en-US" sz="2400" dirty="0">
                <a:latin typeface="Book Antiqua" pitchFamily="18" charset="0"/>
              </a:rPr>
              <a:t>  Reserves R</a:t>
            </a:r>
          </a:p>
          <a:p>
            <a:r>
              <a:rPr lang="en-US" sz="2400" dirty="0">
                <a:latin typeface="Book Antiqua" pitchFamily="18" charset="0"/>
              </a:rPr>
              <a:t>                                                                        </a:t>
            </a:r>
            <a:r>
              <a:rPr lang="en-US" sz="2000" dirty="0">
                <a:latin typeface="Book Antiqua" pitchFamily="18" charset="0"/>
              </a:rPr>
              <a:t>WHERE</a:t>
            </a:r>
            <a:r>
              <a:rPr lang="en-US" sz="2400" dirty="0">
                <a:latin typeface="Book Antiqua" pitchFamily="18" charset="0"/>
              </a:rPr>
              <a:t>  </a:t>
            </a:r>
            <a:r>
              <a:rPr lang="en-US" sz="2400" dirty="0" err="1">
                <a:latin typeface="Book Antiqua" pitchFamily="18" charset="0"/>
              </a:rPr>
              <a:t>R.bid</a:t>
            </a:r>
            <a:r>
              <a:rPr lang="en-US" sz="2400" dirty="0">
                <a:latin typeface="Book Antiqua" pitchFamily="18" charset="0"/>
              </a:rPr>
              <a:t>=</a:t>
            </a:r>
            <a:r>
              <a:rPr lang="en-US" sz="2400" dirty="0" err="1">
                <a:latin typeface="Book Antiqua" pitchFamily="18" charset="0"/>
              </a:rPr>
              <a:t>B.bid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   </a:t>
            </a:r>
            <a:r>
              <a:rPr lang="en-US" sz="2000" dirty="0">
                <a:latin typeface="Book Antiqua" pitchFamily="18" charset="0"/>
              </a:rPr>
              <a:t>                                                                                           AND </a:t>
            </a:r>
            <a:r>
              <a:rPr lang="en-US" sz="2400" dirty="0" err="1">
                <a:latin typeface="Book Antiqua" pitchFamily="18" charset="0"/>
              </a:rPr>
              <a:t>R.sid</a:t>
            </a:r>
            <a:r>
              <a:rPr lang="en-US" sz="2400" dirty="0">
                <a:latin typeface="Book Antiqua" pitchFamily="18" charset="0"/>
              </a:rPr>
              <a:t>=</a:t>
            </a:r>
            <a:r>
              <a:rPr lang="en-US" sz="2400" dirty="0" err="1">
                <a:latin typeface="Book Antiqua" pitchFamily="18" charset="0"/>
              </a:rPr>
              <a:t>S.sid</a:t>
            </a:r>
            <a:r>
              <a:rPr lang="en-US" sz="2400" dirty="0">
                <a:latin typeface="Book Antiqua" pitchFamily="18" charset="0"/>
              </a:rPr>
              <a:t>))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3419872" y="2650939"/>
            <a:ext cx="2786063" cy="4540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2400" i="1" dirty="0">
                <a:latin typeface="Book Antiqua" pitchFamily="18" charset="0"/>
              </a:rPr>
              <a:t>Sailors S such that ...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854353" y="3861048"/>
            <a:ext cx="2061463" cy="8284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2400" i="1" dirty="0">
                <a:latin typeface="Book Antiqua" pitchFamily="18" charset="0"/>
              </a:rPr>
              <a:t>there is no </a:t>
            </a:r>
            <a:r>
              <a:rPr lang="en-US" sz="2400" i="1" dirty="0" smtClean="0">
                <a:latin typeface="Book Antiqua" pitchFamily="18" charset="0"/>
              </a:rPr>
              <a:t>boat</a:t>
            </a:r>
          </a:p>
          <a:p>
            <a:r>
              <a:rPr lang="en-US" sz="2400" i="1" dirty="0" smtClean="0">
                <a:latin typeface="Book Antiqua" pitchFamily="18" charset="0"/>
              </a:rPr>
              <a:t>B </a:t>
            </a:r>
            <a:r>
              <a:rPr lang="en-US" sz="2400" i="1" dirty="0">
                <a:latin typeface="Book Antiqua" pitchFamily="18" charset="0"/>
              </a:rPr>
              <a:t>without ...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836662" y="4834233"/>
            <a:ext cx="4878388" cy="4540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2400" i="1" dirty="0">
                <a:latin typeface="Book Antiqua" pitchFamily="18" charset="0"/>
              </a:rPr>
              <a:t>a Reserves tuple showing S reserved B</a:t>
            </a:r>
          </a:p>
        </p:txBody>
      </p:sp>
      <p:sp>
        <p:nvSpPr>
          <p:cNvPr id="8" name="Right Brace 7"/>
          <p:cNvSpPr/>
          <p:nvPr/>
        </p:nvSpPr>
        <p:spPr>
          <a:xfrm>
            <a:off x="2915816" y="2492896"/>
            <a:ext cx="360040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/>
          <p:cNvSpPr/>
          <p:nvPr/>
        </p:nvSpPr>
        <p:spPr>
          <a:xfrm>
            <a:off x="3059832" y="3284984"/>
            <a:ext cx="216024" cy="11521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5724128" y="4070350"/>
            <a:ext cx="216024" cy="15049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animBg="1"/>
      <p:bldP spid="101383" grpId="0" animBg="1"/>
      <p:bldP spid="101384" grpId="0" animBg="1"/>
      <p:bldP spid="8" grpId="0" animBg="1"/>
      <p:bldP spid="2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85800" y="1828800"/>
            <a:ext cx="7772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sz="4000" i="1" dirty="0">
                <a:solidFill>
                  <a:schemeClr val="tx2"/>
                </a:solidFill>
                <a:latin typeface="Book Antiqua" pitchFamily="18" charset="0"/>
              </a:rPr>
              <a:t>Database Systems I </a:t>
            </a:r>
            <a:br>
              <a:rPr lang="en-US" sz="4000" i="1" dirty="0">
                <a:solidFill>
                  <a:schemeClr val="tx2"/>
                </a:solidFill>
                <a:latin typeface="Book Antiqua" pitchFamily="18" charset="0"/>
              </a:rPr>
            </a:br>
            <a:r>
              <a:rPr lang="en-US" sz="4000" i="1" dirty="0">
                <a:solidFill>
                  <a:schemeClr val="tx2"/>
                </a:solidFill>
                <a:latin typeface="Book Antiqua" pitchFamily="18" charset="0"/>
              </a:rPr>
              <a:t/>
            </a:r>
            <a:br>
              <a:rPr lang="en-US" sz="4000" i="1" dirty="0">
                <a:solidFill>
                  <a:schemeClr val="tx2"/>
                </a:solidFill>
                <a:latin typeface="Book Antiqua" pitchFamily="18" charset="0"/>
              </a:rPr>
            </a:br>
            <a:r>
              <a:rPr lang="en-US" sz="4000" i="1" dirty="0">
                <a:solidFill>
                  <a:schemeClr val="tx2"/>
                </a:solidFill>
                <a:latin typeface="Book Antiqua" pitchFamily="18" charset="0"/>
              </a:rPr>
              <a:t>SQL </a:t>
            </a:r>
            <a:r>
              <a:rPr lang="en-US" sz="4000" i="1" dirty="0" smtClean="0">
                <a:solidFill>
                  <a:schemeClr val="tx2"/>
                </a:solidFill>
                <a:latin typeface="Book Antiqua" pitchFamily="18" charset="0"/>
              </a:rPr>
              <a:t>Modifications</a:t>
            </a:r>
            <a:endParaRPr lang="en-US" sz="4000" i="1" dirty="0">
              <a:solidFill>
                <a:schemeClr val="tx2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0934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SQL provides three operations that modify the instance (state) of a DB: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INSERT</a:t>
            </a:r>
            <a:r>
              <a:rPr lang="en-US" dirty="0"/>
              <a:t>: inserts new tuple(s),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DELETE</a:t>
            </a:r>
            <a:r>
              <a:rPr lang="en-US" dirty="0"/>
              <a:t>: deletes existing tuples(s), and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UPDATE</a:t>
            </a:r>
            <a:r>
              <a:rPr lang="en-US" dirty="0"/>
              <a:t>: updates attribute value(s)s of existing tuple(s).</a:t>
            </a:r>
          </a:p>
          <a:p>
            <a:pPr>
              <a:lnSpc>
                <a:spcPct val="90000"/>
              </a:lnSpc>
            </a:pPr>
            <a:r>
              <a:rPr lang="en-US" dirty="0"/>
              <a:t>Individual modifications may yield an inconsistent DB state, and only a sequence of modifications (</a:t>
            </a:r>
            <a:r>
              <a:rPr lang="en-US" i="1" dirty="0"/>
              <a:t>transaction</a:t>
            </a:r>
            <a:r>
              <a:rPr lang="en-US" dirty="0"/>
              <a:t>) may lead again to a consistent state.</a:t>
            </a:r>
          </a:p>
          <a:p>
            <a:pPr>
              <a:lnSpc>
                <a:spcPct val="90000"/>
              </a:lnSpc>
            </a:pPr>
            <a:r>
              <a:rPr lang="en-US" dirty="0"/>
              <a:t>The DBS ensures certain properties of a transaction that guarantee the consistency of the resulting DB state.  </a:t>
            </a:r>
          </a:p>
        </p:txBody>
      </p:sp>
    </p:spTree>
    <p:extLst>
      <p:ext uri="{BB962C8B-B14F-4D97-AF65-F5344CB8AC3E}">
        <p14:creationId xmlns:p14="http://schemas.microsoft.com/office/powerpoint/2010/main" val="289465079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Insertion</a:t>
            </a:r>
          </a:p>
        </p:txBody>
      </p:sp>
      <p:sp>
        <p:nvSpPr>
          <p:cNvPr id="172039" name="Rectangle 7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sz="2000" dirty="0">
                <a:solidFill>
                  <a:schemeClr val="accent2"/>
                </a:solidFill>
              </a:rPr>
              <a:t>		</a:t>
            </a:r>
            <a:r>
              <a:rPr lang="en-US" sz="2400" dirty="0">
                <a:solidFill>
                  <a:schemeClr val="accent2"/>
                </a:solidFill>
              </a:rPr>
              <a:t>INSERT INTO</a:t>
            </a:r>
            <a:r>
              <a:rPr lang="en-US" sz="2400" dirty="0"/>
              <a:t>  R (A1, . . ., An)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		VALUES</a:t>
            </a:r>
            <a:r>
              <a:rPr lang="en-US" sz="2400" dirty="0"/>
              <a:t>  (v1, . . ., </a:t>
            </a:r>
            <a:r>
              <a:rPr lang="en-US" sz="2400" dirty="0" err="1"/>
              <a:t>vn</a:t>
            </a:r>
            <a:r>
              <a:rPr lang="en-US" sz="2400" dirty="0"/>
              <a:t>);</a:t>
            </a:r>
          </a:p>
          <a:p>
            <a:r>
              <a:rPr lang="en-US" sz="2400" dirty="0"/>
              <a:t>Inserts a single tuple with values vi for attributes Ai into table R.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solidFill>
                  <a:schemeClr val="accent2"/>
                </a:solidFill>
              </a:rPr>
              <a:t>		</a:t>
            </a:r>
            <a:r>
              <a:rPr lang="en-US" sz="1800" dirty="0">
                <a:solidFill>
                  <a:schemeClr val="accent2"/>
                </a:solidFill>
              </a:rPr>
              <a:t>INSERT INTO</a:t>
            </a:r>
            <a:r>
              <a:rPr lang="en-US" sz="1800" dirty="0"/>
              <a:t>  </a:t>
            </a:r>
            <a:r>
              <a:rPr lang="en-US" sz="2000" dirty="0"/>
              <a:t>Sailors (</a:t>
            </a:r>
            <a:r>
              <a:rPr lang="en-US" sz="2000" dirty="0" err="1"/>
              <a:t>sid</a:t>
            </a:r>
            <a:r>
              <a:rPr lang="en-US" sz="2000" dirty="0"/>
              <a:t>, </a:t>
            </a:r>
            <a:r>
              <a:rPr lang="en-US" sz="2000" dirty="0" err="1"/>
              <a:t>sname,rating</a:t>
            </a:r>
            <a:r>
              <a:rPr lang="en-US" sz="2000" dirty="0"/>
              <a:t>, age)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		VALUES</a:t>
            </a:r>
            <a:r>
              <a:rPr lang="en-US" sz="2000" dirty="0"/>
              <a:t>  (69,’mike’, 2, 20);</a:t>
            </a:r>
          </a:p>
          <a:p>
            <a:r>
              <a:rPr lang="en-US" sz="2400" dirty="0"/>
              <a:t>If values are not provided for all attributes, NULL values will be inserted.</a:t>
            </a:r>
          </a:p>
          <a:p>
            <a:r>
              <a:rPr lang="en-US" sz="2400" dirty="0"/>
              <a:t>Short hand if </a:t>
            </a:r>
            <a:r>
              <a:rPr lang="en-US" sz="2400" u="sng" dirty="0"/>
              <a:t>all</a:t>
            </a:r>
            <a:r>
              <a:rPr lang="en-US" sz="2400" dirty="0"/>
              <a:t> attribute values are given:</a:t>
            </a:r>
          </a:p>
          <a:p>
            <a:pPr>
              <a:buFont typeface="Monotype Sorts" charset="0"/>
              <a:buNone/>
            </a:pPr>
            <a:r>
              <a:rPr lang="en-US" sz="2400" dirty="0"/>
              <a:t>		</a:t>
            </a:r>
            <a:r>
              <a:rPr lang="en-US" sz="1800" dirty="0">
                <a:solidFill>
                  <a:schemeClr val="accent2"/>
                </a:solidFill>
              </a:rPr>
              <a:t>INSERT INTO</a:t>
            </a:r>
            <a:r>
              <a:rPr lang="en-US" sz="1800" dirty="0"/>
              <a:t>  </a:t>
            </a:r>
            <a:r>
              <a:rPr lang="en-US" sz="2000" dirty="0"/>
              <a:t>Sailors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		VALUES</a:t>
            </a:r>
            <a:r>
              <a:rPr lang="en-US" sz="2000" dirty="0"/>
              <a:t>  (69,’mike’, 2, 20);</a:t>
            </a:r>
            <a:endParaRPr lang="en-US" sz="2400" dirty="0"/>
          </a:p>
          <a:p>
            <a:r>
              <a:rPr lang="en-US" sz="2400" dirty="0"/>
              <a:t>Values need to be provided in the order of the corresponding attributes.</a:t>
            </a:r>
            <a:endParaRPr lang="en-US" sz="2000" dirty="0"/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838200" y="35052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Char char="v"/>
            </a:pPr>
            <a:endParaRPr lang="en-US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632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Insertion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400" dirty="0">
                <a:solidFill>
                  <a:schemeClr val="accent2"/>
                </a:solidFill>
              </a:rPr>
              <a:t>		</a:t>
            </a:r>
            <a:r>
              <a:rPr lang="en-US" dirty="0">
                <a:solidFill>
                  <a:schemeClr val="accent2"/>
                </a:solidFill>
              </a:rPr>
              <a:t>INSERT INTO</a:t>
            </a:r>
            <a:r>
              <a:rPr lang="en-US" dirty="0"/>
              <a:t>  R (A1, . . ., An)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		</a:t>
            </a:r>
            <a:r>
              <a:rPr lang="en-US" dirty="0"/>
              <a:t>&lt;</a:t>
            </a:r>
            <a:r>
              <a:rPr lang="en-US" dirty="0" err="1"/>
              <a:t>subquery</a:t>
            </a:r>
            <a:r>
              <a:rPr lang="en-US" dirty="0"/>
              <a:t>&gt; ;</a:t>
            </a:r>
          </a:p>
          <a:p>
            <a:pPr>
              <a:lnSpc>
                <a:spcPct val="90000"/>
              </a:lnSpc>
            </a:pPr>
            <a:r>
              <a:rPr lang="en-US" dirty="0"/>
              <a:t>Inserts a set of tuples (relation) with values for attributes Ai into table R, as specified by a </a:t>
            </a:r>
            <a:r>
              <a:rPr lang="en-US" dirty="0" err="1"/>
              <a:t>subquery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400" dirty="0">
                <a:solidFill>
                  <a:schemeClr val="accent2"/>
                </a:solidFill>
              </a:rPr>
              <a:t>	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2000" dirty="0">
                <a:solidFill>
                  <a:schemeClr val="accent2"/>
                </a:solidFill>
              </a:rPr>
              <a:t>INSERT INTO</a:t>
            </a:r>
            <a:r>
              <a:rPr lang="en-US" sz="2000" dirty="0"/>
              <a:t>  Sailors (</a:t>
            </a:r>
            <a:r>
              <a:rPr lang="en-US" sz="2000" dirty="0" err="1"/>
              <a:t>sid</a:t>
            </a:r>
            <a:r>
              <a:rPr lang="en-US" sz="2000" dirty="0"/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chemeClr val="accent2"/>
                </a:solidFill>
              </a:rPr>
              <a:t>		</a:t>
            </a:r>
            <a:r>
              <a:rPr lang="en-US" sz="2000" dirty="0"/>
              <a:t>SELECT DISTINCT </a:t>
            </a:r>
            <a:r>
              <a:rPr lang="en-US" sz="2000" dirty="0" err="1"/>
              <a:t>R.sid</a:t>
            </a:r>
            <a:endParaRPr lang="en-US" sz="2000" dirty="0"/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/>
              <a:t>		FROM Reserves R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/>
              <a:t>		WHERE  </a:t>
            </a:r>
            <a:r>
              <a:rPr lang="en-US" sz="2000" dirty="0" err="1"/>
              <a:t>R.sid</a:t>
            </a:r>
            <a:r>
              <a:rPr lang="en-US" sz="2000" dirty="0"/>
              <a:t> NOT IN</a:t>
            </a:r>
            <a:br>
              <a:rPr lang="en-US" sz="2000" dirty="0"/>
            </a:br>
            <a:r>
              <a:rPr lang="en-US" sz="2000" dirty="0"/>
              <a:t>		(SELECT </a:t>
            </a:r>
            <a:r>
              <a:rPr lang="en-US" sz="2000" dirty="0" err="1"/>
              <a:t>sid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	FROM Sailors);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 err="1"/>
              <a:t>subquery</a:t>
            </a:r>
            <a:r>
              <a:rPr lang="en-US" dirty="0"/>
              <a:t> is completely evaluated before the first tuple is inserted.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838200" y="35052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Char char="v"/>
            </a:pPr>
            <a:endParaRPr lang="en-US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22821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531912"/>
          </a:xfrm>
          <a:noFill/>
          <a:ln/>
        </p:spPr>
        <p:txBody>
          <a:bodyPr/>
          <a:lstStyle/>
          <a:p>
            <a:r>
              <a:rPr lang="en-US" dirty="0" smtClean="0"/>
              <a:t>Basic SQL Query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743200"/>
            <a:ext cx="8534400" cy="4495800"/>
          </a:xfrm>
          <a:noFill/>
          <a:ln/>
        </p:spPr>
        <p:txBody>
          <a:bodyPr/>
          <a:lstStyle/>
          <a:p>
            <a:pPr lvl="1"/>
            <a:r>
              <a:rPr lang="en-US" i="1" smtClean="0">
                <a:solidFill>
                  <a:schemeClr val="accent2"/>
                </a:solidFill>
              </a:rPr>
              <a:t>relation-list</a:t>
            </a:r>
            <a:r>
              <a:rPr lang="en-US" smtClean="0"/>
              <a:t>: list of relation names </a:t>
            </a:r>
            <a:br>
              <a:rPr lang="en-US" smtClean="0"/>
            </a:br>
            <a:r>
              <a:rPr lang="en-US" smtClean="0"/>
              <a:t>(possibly with a </a:t>
            </a:r>
            <a:r>
              <a:rPr lang="en-US" i="1" smtClean="0">
                <a:solidFill>
                  <a:schemeClr val="accent2"/>
                </a:solidFill>
              </a:rPr>
              <a:t>tuple-variable</a:t>
            </a:r>
            <a:r>
              <a:rPr lang="en-US" smtClean="0"/>
              <a:t> after each name).</a:t>
            </a:r>
          </a:p>
          <a:p>
            <a:pPr lvl="1"/>
            <a:r>
              <a:rPr lang="en-US" i="1" smtClean="0">
                <a:solidFill>
                  <a:schemeClr val="accent2"/>
                </a:solidFill>
              </a:rPr>
              <a:t>target-list</a:t>
            </a:r>
            <a:r>
              <a:rPr lang="en-US" smtClean="0"/>
              <a:t>: list of attributes of relations in </a:t>
            </a:r>
            <a:r>
              <a:rPr lang="en-US" i="1" smtClean="0"/>
              <a:t>relation-list</a:t>
            </a:r>
          </a:p>
          <a:p>
            <a:pPr lvl="1"/>
            <a:r>
              <a:rPr lang="en-US" i="1" smtClean="0">
                <a:solidFill>
                  <a:schemeClr val="accent2"/>
                </a:solidFill>
              </a:rPr>
              <a:t>qualification</a:t>
            </a:r>
            <a:r>
              <a:rPr lang="en-US" smtClean="0"/>
              <a:t> : comparisons (“Attr </a:t>
            </a:r>
            <a:r>
              <a:rPr lang="en-US" i="1" smtClean="0"/>
              <a:t>op</a:t>
            </a:r>
            <a:r>
              <a:rPr lang="en-US" smtClean="0"/>
              <a:t> const” or </a:t>
            </a:r>
            <a:br>
              <a:rPr lang="en-US" smtClean="0"/>
            </a:br>
            <a:r>
              <a:rPr lang="en-US" smtClean="0"/>
              <a:t>“Attr1 </a:t>
            </a:r>
            <a:r>
              <a:rPr lang="en-US" i="1" smtClean="0"/>
              <a:t>op</a:t>
            </a:r>
            <a:r>
              <a:rPr lang="en-US" smtClean="0"/>
              <a:t> Attr2”, where </a:t>
            </a:r>
            <a:r>
              <a:rPr lang="en-US" i="1" smtClean="0"/>
              <a:t>op</a:t>
            </a:r>
            <a:r>
              <a:rPr lang="en-US" smtClean="0"/>
              <a:t> is one of                                )  combined using </a:t>
            </a:r>
            <a:r>
              <a:rPr lang="en-US" sz="2000" smtClean="0"/>
              <a:t>AND, OR </a:t>
            </a:r>
            <a:r>
              <a:rPr lang="en-US" smtClean="0"/>
              <a:t>and </a:t>
            </a:r>
            <a:r>
              <a:rPr lang="en-US" sz="2000" smtClean="0"/>
              <a:t>NOT</a:t>
            </a:r>
            <a:r>
              <a:rPr lang="en-US" smtClean="0"/>
              <a:t>.</a:t>
            </a:r>
          </a:p>
          <a:p>
            <a:pPr lvl="1"/>
            <a:r>
              <a:rPr lang="en-US" sz="2000" smtClean="0"/>
              <a:t>DISTINCT</a:t>
            </a:r>
            <a:r>
              <a:rPr lang="en-US" smtClean="0"/>
              <a:t> is an optional keyword indicating that the answer should not contain duplicates.  Default is that duplicates are </a:t>
            </a:r>
            <a:r>
              <a:rPr lang="en-US" i="1" smtClean="0"/>
              <a:t>not</a:t>
            </a:r>
            <a:r>
              <a:rPr lang="en-US" smtClean="0"/>
              <a:t> eliminated! </a:t>
            </a:r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09800" y="1447800"/>
            <a:ext cx="43688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Book Antiqua" pitchFamily="18" charset="0"/>
              </a:rPr>
              <a:t>SELECT        [DISTINCT]  </a:t>
            </a:r>
            <a:r>
              <a:rPr lang="en-US" sz="2400" i="1">
                <a:solidFill>
                  <a:schemeClr val="accent2"/>
                </a:solidFill>
                <a:latin typeface="Book Antiqua" pitchFamily="18" charset="0"/>
              </a:rPr>
              <a:t>target-list</a:t>
            </a:r>
            <a:endParaRPr lang="en-US" sz="2400">
              <a:solidFill>
                <a:schemeClr val="accent2"/>
              </a:solidFill>
              <a:latin typeface="Book Antiqua" pitchFamily="18" charset="0"/>
            </a:endParaRPr>
          </a:p>
          <a:p>
            <a:r>
              <a:rPr lang="en-US" sz="2000">
                <a:solidFill>
                  <a:schemeClr val="accent2"/>
                </a:solidFill>
                <a:latin typeface="Book Antiqua" pitchFamily="18" charset="0"/>
              </a:rPr>
              <a:t>FROM</a:t>
            </a:r>
            <a:r>
              <a:rPr lang="en-US" sz="2400">
                <a:solidFill>
                  <a:schemeClr val="accent2"/>
                </a:solidFill>
                <a:latin typeface="Book Antiqua" pitchFamily="18" charset="0"/>
              </a:rPr>
              <a:t>         </a:t>
            </a:r>
            <a:r>
              <a:rPr lang="en-US" sz="2400" i="1">
                <a:solidFill>
                  <a:schemeClr val="accent2"/>
                </a:solidFill>
                <a:latin typeface="Book Antiqua" pitchFamily="18" charset="0"/>
              </a:rPr>
              <a:t>relation-list</a:t>
            </a:r>
            <a:endParaRPr lang="en-US" sz="2400">
              <a:solidFill>
                <a:schemeClr val="accent2"/>
              </a:solidFill>
              <a:latin typeface="Book Antiqua" pitchFamily="18" charset="0"/>
            </a:endParaRPr>
          </a:p>
          <a:p>
            <a:r>
              <a:rPr lang="en-US" sz="2000">
                <a:solidFill>
                  <a:schemeClr val="accent2"/>
                </a:solidFill>
                <a:latin typeface="Book Antiqua" pitchFamily="18" charset="0"/>
              </a:rPr>
              <a:t>WHERE        </a:t>
            </a:r>
            <a:r>
              <a:rPr lang="en-US" sz="2400" i="1">
                <a:solidFill>
                  <a:schemeClr val="accent2"/>
                </a:solidFill>
                <a:latin typeface="Book Antiqua" pitchFamily="18" charset="0"/>
              </a:rPr>
              <a:t>qualification</a:t>
            </a:r>
          </a:p>
        </p:txBody>
      </p:sp>
      <p:graphicFrame>
        <p:nvGraphicFramePr>
          <p:cNvPr id="8197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013469"/>
              </p:ext>
            </p:extLst>
          </p:nvPr>
        </p:nvGraphicFramePr>
        <p:xfrm>
          <a:off x="5448288" y="4185656"/>
          <a:ext cx="338437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4" imgW="4306680" imgH="938160" progId="Equation.3">
                  <p:embed/>
                </p:oleObj>
              </mc:Choice>
              <mc:Fallback>
                <p:oleObj name="Equation" r:id="rId4" imgW="4306680" imgH="93816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288" y="4185656"/>
                        <a:ext cx="3384376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Deletion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sz="2000">
                <a:solidFill>
                  <a:schemeClr val="accent2"/>
                </a:solidFill>
              </a:rPr>
              <a:t>		</a:t>
            </a:r>
            <a:r>
              <a:rPr lang="en-US" sz="2400">
                <a:solidFill>
                  <a:schemeClr val="accent2"/>
                </a:solidFill>
              </a:rPr>
              <a:t>DELETE FROM</a:t>
            </a:r>
            <a:r>
              <a:rPr lang="en-US" sz="2400"/>
              <a:t>  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/>
              <a:t>		</a:t>
            </a:r>
            <a:r>
              <a:rPr lang="en-US" sz="2400">
                <a:solidFill>
                  <a:schemeClr val="accent2"/>
                </a:solidFill>
              </a:rPr>
              <a:t>WHERE</a:t>
            </a:r>
            <a:r>
              <a:rPr lang="en-US" sz="2400"/>
              <a:t> &lt;condition&gt; ;</a:t>
            </a:r>
          </a:p>
          <a:p>
            <a:r>
              <a:rPr lang="en-US" sz="2400"/>
              <a:t>Deletes the set (!) of all tuples from R which satisfy the condition of the WHERE clause.</a:t>
            </a:r>
            <a:br>
              <a:rPr lang="en-US" sz="2400"/>
            </a:br>
            <a:endParaRPr lang="en-US" sz="1200"/>
          </a:p>
          <a:p>
            <a:pPr>
              <a:buFont typeface="Monotype Sorts" charset="0"/>
              <a:buNone/>
            </a:pPr>
            <a:r>
              <a:rPr lang="en-US" sz="2400"/>
              <a:t>		</a:t>
            </a:r>
            <a:r>
              <a:rPr lang="en-US" sz="2000">
                <a:solidFill>
                  <a:schemeClr val="accent2"/>
                </a:solidFill>
              </a:rPr>
              <a:t>DELETE FROM</a:t>
            </a:r>
            <a:r>
              <a:rPr lang="en-US" sz="2000"/>
              <a:t>  </a:t>
            </a:r>
            <a:r>
              <a:rPr lang="en-US" sz="2400"/>
              <a:t>Sailors	// one tuple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		WHERE</a:t>
            </a:r>
            <a:r>
              <a:rPr lang="en-US" sz="2400"/>
              <a:t>  sid = 69;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>
              <a:buFont typeface="Monotype Sorts" charset="0"/>
              <a:buNone/>
            </a:pPr>
            <a:r>
              <a:rPr lang="en-US" sz="2000">
                <a:solidFill>
                  <a:schemeClr val="accent2"/>
                </a:solidFill>
              </a:rPr>
              <a:t>		DELETE FROM</a:t>
            </a:r>
            <a:r>
              <a:rPr lang="en-US" sz="2000"/>
              <a:t>  </a:t>
            </a:r>
            <a:r>
              <a:rPr lang="en-US" sz="2400"/>
              <a:t>Sailors	// multiple tuples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		</a:t>
            </a:r>
            <a:r>
              <a:rPr lang="en-US" sz="2000">
                <a:solidFill>
                  <a:schemeClr val="accent2"/>
                </a:solidFill>
              </a:rPr>
              <a:t>WHERE</a:t>
            </a:r>
            <a:r>
              <a:rPr lang="en-US" sz="2000"/>
              <a:t>  rating &lt; 3;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/>
          </a:p>
          <a:p>
            <a:r>
              <a:rPr lang="en-US" sz="2400"/>
              <a:t>Cannot directly specify a tuple to be deleted as is possible for insertions.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838200" y="35052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Char char="v"/>
            </a:pPr>
            <a:endParaRPr lang="en-US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0551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Update</a:t>
            </a:r>
          </a:p>
        </p:txBody>
      </p:sp>
      <p:sp>
        <p:nvSpPr>
          <p:cNvPr id="178181" name="Rectangle 5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sz="2000">
                <a:solidFill>
                  <a:schemeClr val="accent2"/>
                </a:solidFill>
              </a:rPr>
              <a:t>		</a:t>
            </a:r>
            <a:r>
              <a:rPr lang="en-US" sz="2400">
                <a:solidFill>
                  <a:schemeClr val="accent2"/>
                </a:solidFill>
              </a:rPr>
              <a:t>UPDATE </a:t>
            </a:r>
            <a:r>
              <a:rPr lang="en-US" sz="2400"/>
              <a:t>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/>
              <a:t>		</a:t>
            </a:r>
            <a:r>
              <a:rPr lang="en-US" sz="2400">
                <a:solidFill>
                  <a:schemeClr val="accent2"/>
                </a:solidFill>
              </a:rPr>
              <a:t>SET</a:t>
            </a:r>
            <a:r>
              <a:rPr lang="en-US" sz="2400"/>
              <a:t> &lt;new value assignments&gt; </a:t>
            </a:r>
            <a:br>
              <a:rPr lang="en-US" sz="2400"/>
            </a:br>
            <a:r>
              <a:rPr lang="en-US" sz="2400"/>
              <a:t>	WHERE &lt;condition&gt;;</a:t>
            </a:r>
          </a:p>
          <a:p>
            <a:r>
              <a:rPr lang="en-US" sz="2400"/>
              <a:t>Updates attributes in the specified manner for all R tuples satisfying the given condition.</a:t>
            </a:r>
            <a:br>
              <a:rPr lang="en-US" sz="2400"/>
            </a:br>
            <a:endParaRPr lang="en-US" sz="1200"/>
          </a:p>
          <a:p>
            <a:pPr>
              <a:buFont typeface="Monotype Sorts" charset="0"/>
              <a:buNone/>
            </a:pPr>
            <a:r>
              <a:rPr lang="en-US" sz="2400"/>
              <a:t>	</a:t>
            </a:r>
            <a:r>
              <a:rPr lang="en-US" sz="2000"/>
              <a:t>	</a:t>
            </a:r>
            <a:r>
              <a:rPr lang="en-US" sz="2000">
                <a:solidFill>
                  <a:schemeClr val="accent2"/>
                </a:solidFill>
              </a:rPr>
              <a:t>UPDATE </a:t>
            </a:r>
            <a:r>
              <a:rPr lang="en-US" sz="2000"/>
              <a:t>Sailors	</a:t>
            </a:r>
            <a:br>
              <a:rPr lang="en-US" sz="2000"/>
            </a:br>
            <a:r>
              <a:rPr lang="en-US" sz="2000"/>
              <a:t>	</a:t>
            </a:r>
            <a:r>
              <a:rPr lang="en-US" sz="2000">
                <a:solidFill>
                  <a:schemeClr val="accent2"/>
                </a:solidFill>
              </a:rPr>
              <a:t>SET</a:t>
            </a:r>
            <a:r>
              <a:rPr lang="en-US" sz="2000"/>
              <a:t> age = age + 1;</a:t>
            </a:r>
          </a:p>
          <a:p>
            <a:pPr>
              <a:buFont typeface="Monotype Sorts" charset="0"/>
              <a:buNone/>
            </a:pPr>
            <a:endParaRPr lang="en-US" sz="2000"/>
          </a:p>
          <a:p>
            <a:pPr>
              <a:buFont typeface="Monotype Sorts" charset="0"/>
              <a:buNone/>
            </a:pPr>
            <a:r>
              <a:rPr lang="en-US" sz="2000"/>
              <a:t>		</a:t>
            </a:r>
            <a:r>
              <a:rPr lang="en-US" sz="2000">
                <a:solidFill>
                  <a:schemeClr val="accent2"/>
                </a:solidFill>
              </a:rPr>
              <a:t>UPDATE</a:t>
            </a:r>
            <a:r>
              <a:rPr lang="en-US" sz="2000"/>
              <a:t> Sailors</a:t>
            </a:r>
          </a:p>
          <a:p>
            <a:pPr>
              <a:buFont typeface="Monotype Sorts" charset="0"/>
              <a:buNone/>
            </a:pPr>
            <a:r>
              <a:rPr lang="en-US" sz="2000"/>
              <a:t>		</a:t>
            </a:r>
            <a:r>
              <a:rPr lang="en-US" sz="2000">
                <a:solidFill>
                  <a:schemeClr val="accent2"/>
                </a:solidFill>
              </a:rPr>
              <a:t>SET</a:t>
            </a:r>
            <a:r>
              <a:rPr lang="en-US" sz="2000"/>
              <a:t> rating = rating * 1.1, age = age + 1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		</a:t>
            </a:r>
            <a:r>
              <a:rPr lang="en-US" sz="2000"/>
              <a:t>WHERE  age &lt; 30 and sid IN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			(SELECT R.sid</a:t>
            </a:r>
            <a:br>
              <a:rPr lang="en-US" sz="2000"/>
            </a:br>
            <a:r>
              <a:rPr lang="en-US" sz="2000"/>
              <a:t>		FROM Reserves R);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838200" y="35052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0"/>
              <a:buChar char="v"/>
            </a:pPr>
            <a:endParaRPr lang="en-US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548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Conceptual Evaluation Strategy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Semantics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of an SQL query defined in terms of the following conceptual evaluation strategy:</a:t>
            </a:r>
          </a:p>
          <a:p>
            <a:pPr lvl="1"/>
            <a:r>
              <a:rPr lang="en-US" dirty="0" smtClean="0"/>
              <a:t>Compute the </a:t>
            </a:r>
            <a:r>
              <a:rPr lang="en-US" i="1" dirty="0" smtClean="0"/>
              <a:t>Cartesian product </a:t>
            </a:r>
            <a:r>
              <a:rPr lang="en-US" dirty="0" smtClean="0"/>
              <a:t>of </a:t>
            </a:r>
            <a:r>
              <a:rPr lang="en-US" i="1" dirty="0" smtClean="0">
                <a:solidFill>
                  <a:srgbClr val="C00000"/>
                </a:solidFill>
              </a:rPr>
              <a:t>relation-list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Selection</a:t>
            </a:r>
            <a:r>
              <a:rPr lang="en-US" dirty="0" smtClean="0"/>
              <a:t> of the tuples satisfying </a:t>
            </a:r>
            <a:r>
              <a:rPr lang="en-US" i="1" dirty="0" smtClean="0">
                <a:solidFill>
                  <a:srgbClr val="C00000"/>
                </a:solidFill>
              </a:rPr>
              <a:t>qualifications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Projection</a:t>
            </a:r>
            <a:r>
              <a:rPr lang="en-US" dirty="0" smtClean="0"/>
              <a:t> onto the attributes that are in </a:t>
            </a:r>
            <a:r>
              <a:rPr lang="en-US" i="1" dirty="0" smtClean="0">
                <a:solidFill>
                  <a:srgbClr val="C00000"/>
                </a:solidFill>
              </a:rPr>
              <a:t>target-list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DISTINCT is specified, eliminate duplicate rows.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strategy is not an efficient way to process a query! </a:t>
            </a:r>
          </a:p>
          <a:p>
            <a:pPr lvl="1"/>
            <a:r>
              <a:rPr lang="en-US" dirty="0" smtClean="0"/>
              <a:t>An optimizer will find more efficient strategies to compute </a:t>
            </a:r>
            <a:r>
              <a:rPr lang="en-US" i="1" dirty="0" smtClean="0"/>
              <a:t>the same answers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It is often helpful to write an SQL query in the same order (FROM, WHERE, SELECT).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Conceptual Evaluation</a:t>
            </a:r>
            <a:endParaRPr lang="en-US"/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2119313" y="1433513"/>
            <a:ext cx="4906962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latin typeface="Book Antiqua" pitchFamily="18" charset="0"/>
              </a:rPr>
              <a:t>SELECT</a:t>
            </a:r>
            <a:r>
              <a:rPr lang="en-US" sz="2400">
                <a:latin typeface="Book Antiqua" pitchFamily="18" charset="0"/>
              </a:rPr>
              <a:t>  S.sname</a:t>
            </a:r>
          </a:p>
          <a:p>
            <a:r>
              <a:rPr lang="en-US" sz="2000">
                <a:latin typeface="Book Antiqua" pitchFamily="18" charset="0"/>
              </a:rPr>
              <a:t>FROM     </a:t>
            </a:r>
            <a:r>
              <a:rPr lang="en-US" sz="2400">
                <a:latin typeface="Book Antiqua" pitchFamily="18" charset="0"/>
              </a:rPr>
              <a:t>Sailors S, Reserves R</a:t>
            </a:r>
          </a:p>
          <a:p>
            <a:r>
              <a:rPr lang="en-US" sz="2000">
                <a:latin typeface="Book Antiqua" pitchFamily="18" charset="0"/>
              </a:rPr>
              <a:t>WHERE</a:t>
            </a:r>
            <a:r>
              <a:rPr lang="en-US" sz="2400">
                <a:latin typeface="Book Antiqua" pitchFamily="18" charset="0"/>
              </a:rPr>
              <a:t>  S.sid=R.sid </a:t>
            </a:r>
            <a:r>
              <a:rPr lang="en-US" sz="2000">
                <a:latin typeface="Book Antiqua" pitchFamily="18" charset="0"/>
              </a:rPr>
              <a:t>AND</a:t>
            </a:r>
            <a:r>
              <a:rPr lang="en-US" sz="2400">
                <a:latin typeface="Book Antiqua" pitchFamily="18" charset="0"/>
              </a:rPr>
              <a:t> R.bid=103</a:t>
            </a:r>
          </a:p>
        </p:txBody>
      </p:sp>
      <p:graphicFrame>
        <p:nvGraphicFramePr>
          <p:cNvPr id="128008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1116013" y="2852738"/>
          <a:ext cx="7772400" cy="347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5" name="Document" r:id="rId4" imgW="8024760" imgH="3584520" progId="Word.Document.8">
                  <p:embed/>
                </p:oleObj>
              </mc:Choice>
              <mc:Fallback>
                <p:oleObj name="Document" r:id="rId4" imgW="8024760" imgH="3584520" progId="Word.Document.8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852738"/>
                        <a:ext cx="7772400" cy="347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Projection</a:t>
            </a:r>
            <a:endParaRPr lang="en-US"/>
          </a:p>
        </p:txBody>
      </p:sp>
      <p:sp>
        <p:nvSpPr>
          <p:cNvPr id="12700" name="Rectangle 412"/>
          <p:cNvSpPr>
            <a:spLocks noChangeArrowheads="1"/>
          </p:cNvSpPr>
          <p:nvPr/>
        </p:nvSpPr>
        <p:spPr bwMode="auto">
          <a:xfrm>
            <a:off x="685800" y="1524000"/>
            <a:ext cx="7772400" cy="485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dirty="0">
                <a:latin typeface="+mn-lt"/>
              </a:rPr>
              <a:t>Expressed through the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SELECT</a:t>
            </a:r>
            <a:r>
              <a:rPr lang="en-US" sz="2400" dirty="0">
                <a:latin typeface="+mn-lt"/>
              </a:rPr>
              <a:t> clause.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dirty="0">
                <a:latin typeface="+mn-lt"/>
              </a:rPr>
              <a:t>Can specify any subset of the set of all attributes.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400" dirty="0">
                <a:latin typeface="+mn-lt"/>
              </a:rPr>
              <a:t>			SELECT  </a:t>
            </a:r>
            <a:r>
              <a:rPr lang="en-US" sz="2400" dirty="0" err="1">
                <a:latin typeface="+mn-lt"/>
              </a:rPr>
              <a:t>sname</a:t>
            </a:r>
            <a:r>
              <a:rPr lang="en-US" sz="2400" dirty="0">
                <a:latin typeface="+mn-lt"/>
              </a:rPr>
              <a:t>, age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400" dirty="0">
                <a:latin typeface="+mn-lt"/>
              </a:rPr>
              <a:t>			FROM  Sailors;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dirty="0">
                <a:latin typeface="+mn-lt"/>
              </a:rPr>
              <a:t>“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*</a:t>
            </a:r>
            <a:r>
              <a:rPr lang="en-US" sz="2400" dirty="0">
                <a:latin typeface="+mn-lt"/>
              </a:rPr>
              <a:t>” selects all attributes.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		SELECT  *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400" dirty="0">
                <a:latin typeface="+mn-lt"/>
              </a:rPr>
              <a:t>			FROM  Sailors;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 smtClean="0">
                <a:latin typeface="+mn-lt"/>
              </a:rPr>
              <a:t>Can </a:t>
            </a:r>
            <a:r>
              <a:rPr lang="en-US" sz="2400" dirty="0">
                <a:latin typeface="+mn-lt"/>
              </a:rPr>
              <a:t>rename attributes</a:t>
            </a:r>
            <a:r>
              <a:rPr lang="en-US" sz="2400" dirty="0" smtClean="0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400" dirty="0" smtClean="0"/>
              <a:t>			SELECT  </a:t>
            </a:r>
            <a:r>
              <a:rPr lang="en-US" sz="2400" dirty="0" err="1" smtClean="0"/>
              <a:t>sname</a:t>
            </a:r>
            <a:r>
              <a:rPr lang="en-US" sz="2400" dirty="0" smtClean="0"/>
              <a:t> as Name, age as Age</a:t>
            </a:r>
            <a:endParaRPr lang="en-US" sz="2400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400" dirty="0"/>
              <a:t>			FROM  Sailors;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Projection</a:t>
            </a:r>
            <a:endParaRPr lang="en-US"/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685800" y="1752600"/>
            <a:ext cx="77724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dirty="0">
                <a:latin typeface="+mn-lt"/>
              </a:rPr>
              <a:t>For numeric attribute values, can also apply arithmetic operators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+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*</a:t>
            </a:r>
            <a:r>
              <a:rPr lang="en-US" sz="2400" dirty="0">
                <a:latin typeface="+mn-lt"/>
              </a:rPr>
              <a:t> etc.</a:t>
            </a:r>
          </a:p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dirty="0">
                <a:latin typeface="+mn-lt"/>
              </a:rPr>
              <a:t>Can create derived attributes and name them, using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AS</a:t>
            </a:r>
            <a:r>
              <a:rPr lang="en-US" sz="2400" dirty="0">
                <a:latin typeface="+mn-lt"/>
              </a:rPr>
              <a:t> or “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=</a:t>
            </a:r>
            <a:r>
              <a:rPr lang="en-US" sz="2400" dirty="0">
                <a:latin typeface="+mn-lt"/>
              </a:rPr>
              <a:t>“:</a:t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  <a:p>
            <a:pPr marL="731837" lvl="2" eaLnBrk="1" hangingPunct="1">
              <a:spcBef>
                <a:spcPct val="20000"/>
              </a:spcBef>
              <a:buClr>
                <a:srgbClr val="BA3E13"/>
              </a:buClr>
              <a:buSzPct val="60000"/>
            </a:pPr>
            <a:r>
              <a:rPr lang="en-US" sz="2000" dirty="0">
                <a:latin typeface="+mn-lt"/>
              </a:rPr>
              <a:t>SELECT </a:t>
            </a:r>
            <a:r>
              <a:rPr lang="en-US" sz="2000" dirty="0" smtClean="0">
                <a:latin typeface="+mn-lt"/>
              </a:rPr>
              <a:t>age </a:t>
            </a:r>
            <a:r>
              <a:rPr lang="en-US" sz="2000" dirty="0">
                <a:latin typeface="+mn-lt"/>
              </a:rPr>
              <a:t>AS age0, age1=age-5, 2*</a:t>
            </a:r>
            <a:r>
              <a:rPr lang="en-US" sz="2000" dirty="0" err="1">
                <a:latin typeface="+mn-lt"/>
              </a:rPr>
              <a:t>S.age</a:t>
            </a:r>
            <a:r>
              <a:rPr lang="en-US" sz="2000" dirty="0">
                <a:latin typeface="+mn-lt"/>
              </a:rPr>
              <a:t> AS age2</a:t>
            </a:r>
          </a:p>
          <a:p>
            <a:pPr marL="731837" lvl="2" eaLnBrk="1" hangingPunct="1">
              <a:spcBef>
                <a:spcPct val="20000"/>
              </a:spcBef>
              <a:buClr>
                <a:srgbClr val="BA3E13"/>
              </a:buClr>
              <a:buSzPct val="60000"/>
            </a:pPr>
            <a:r>
              <a:rPr lang="en-US" sz="2000" dirty="0">
                <a:latin typeface="+mn-lt"/>
              </a:rPr>
              <a:t>FROM  Sailors;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3572</TotalTime>
  <Pages>30</Pages>
  <Words>2261</Words>
  <Application>Microsoft Office PowerPoint</Application>
  <PresentationFormat>On-screen Show (4:3)</PresentationFormat>
  <Paragraphs>514</Paragraphs>
  <Slides>51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Oriel</vt:lpstr>
      <vt:lpstr>Document</vt:lpstr>
      <vt:lpstr>Equation</vt:lpstr>
      <vt:lpstr>Administrative</vt:lpstr>
      <vt:lpstr>PowerPoint Presentation</vt:lpstr>
      <vt:lpstr>Introduction</vt:lpstr>
      <vt:lpstr>Example Instances</vt:lpstr>
      <vt:lpstr>Basic SQL Query</vt:lpstr>
      <vt:lpstr>Conceptual Evaluation Strategy</vt:lpstr>
      <vt:lpstr>Example Conceptual Evaluation</vt:lpstr>
      <vt:lpstr>Projection</vt:lpstr>
      <vt:lpstr>Projection</vt:lpstr>
      <vt:lpstr>Projection</vt:lpstr>
      <vt:lpstr>Selection</vt:lpstr>
      <vt:lpstr>Selection</vt:lpstr>
      <vt:lpstr>String Comparisons</vt:lpstr>
      <vt:lpstr>Null Values</vt:lpstr>
      <vt:lpstr>Null Values</vt:lpstr>
      <vt:lpstr>Truth Value Unknown</vt:lpstr>
      <vt:lpstr>Truth Value Unknown</vt:lpstr>
      <vt:lpstr>Ordering the Output</vt:lpstr>
      <vt:lpstr>Joins</vt:lpstr>
      <vt:lpstr>Cartesian Product</vt:lpstr>
      <vt:lpstr>Join</vt:lpstr>
      <vt:lpstr>Join</vt:lpstr>
      <vt:lpstr>Join</vt:lpstr>
      <vt:lpstr>Left Outer Join</vt:lpstr>
      <vt:lpstr>Right Outer Join</vt:lpstr>
      <vt:lpstr>Full Outer Join</vt:lpstr>
      <vt:lpstr>PowerPoint Presentation</vt:lpstr>
      <vt:lpstr>Tuple Variables</vt:lpstr>
      <vt:lpstr>A Further Example</vt:lpstr>
      <vt:lpstr>Set operators</vt:lpstr>
      <vt:lpstr>Set Operations</vt:lpstr>
      <vt:lpstr>Set Operations</vt:lpstr>
      <vt:lpstr>Set Operations</vt:lpstr>
      <vt:lpstr>Set Operations</vt:lpstr>
      <vt:lpstr>Set Operations</vt:lpstr>
      <vt:lpstr>Subqueries  Breaking complex queries down</vt:lpstr>
      <vt:lpstr>Subqueries</vt:lpstr>
      <vt:lpstr>Subqueries</vt:lpstr>
      <vt:lpstr>Subqueries</vt:lpstr>
      <vt:lpstr>Subqueries</vt:lpstr>
      <vt:lpstr>Subqueries</vt:lpstr>
      <vt:lpstr>Correlated Subqueries</vt:lpstr>
      <vt:lpstr>A Further Example</vt:lpstr>
      <vt:lpstr>Division in SQL</vt:lpstr>
      <vt:lpstr>Division in SQL</vt:lpstr>
      <vt:lpstr>PowerPoint Presentation</vt:lpstr>
      <vt:lpstr>Introduction</vt:lpstr>
      <vt:lpstr>Insertion</vt:lpstr>
      <vt:lpstr>Insertion</vt:lpstr>
      <vt:lpstr>Deletion</vt:lpstr>
      <vt:lpstr>Update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SQL: Queries, Programming, Triggers</dc:title>
  <dc:subject>Database Management Systems</dc:subject>
  <dc:creator>Raghu Ramakrishnan and Johannes Gehrke</dc:creator>
  <cp:keywords>Chapter 5</cp:keywords>
  <dc:description>See the notes for information on how the slides are organized.</dc:description>
  <cp:lastModifiedBy> </cp:lastModifiedBy>
  <cp:revision>149</cp:revision>
  <cp:lastPrinted>1601-01-01T00:00:00Z</cp:lastPrinted>
  <dcterms:created xsi:type="dcterms:W3CDTF">1997-01-12T19:06:00Z</dcterms:created>
  <dcterms:modified xsi:type="dcterms:W3CDTF">2010-10-03T13:39:24Z</dcterms:modified>
</cp:coreProperties>
</file>