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Char char="●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●"/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○"/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1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0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Data Structures &amp; Programming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5293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Complexity Analysis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3600"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dk1"/>
                </a:solidFill>
              </a:rPr>
              <a:t>Golnar Sheikhshab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Comparing growth rates</a:t>
            </a:r>
          </a:p>
        </p:txBody>
      </p:sp>
      <p:pic>
        <p:nvPicPr>
          <p:cNvPr descr="Screen Shot 2017-09-20 at 7.14.59 AM.png" id="121" name="Shape 1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1600" y="1170125"/>
            <a:ext cx="6387962" cy="3820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Comparing growth rates (2)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20 at 7.14.22 AM.pn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0825" y="1777950"/>
            <a:ext cx="7148599" cy="1138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Reading material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Section 4.1 of the textbook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Seven most important functions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Constant Function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Logarithm Function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Linear Function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N-Log-N Function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Quadratic Function 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Cubic Function and Other Polynomials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buNone/>
            </a:pPr>
            <a:r>
              <a:rPr lang="en"/>
              <a:t>The Exponential Function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Constant Function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f(n)=c   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n is the size of the problem/input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time/space the algorithm takes, doesn't grow with the size of the problem</a:t>
            </a:r>
          </a:p>
          <a:p>
            <a:pPr indent="-228600" lvl="1" marL="914400">
              <a:spcBef>
                <a:spcPts val="0"/>
              </a:spcBef>
            </a:pPr>
            <a:r>
              <a:rPr lang="en"/>
              <a:t>We say f(n) belongs to O(1)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Doesn't matter how big c is. c= 1, c=10, or c=3489849588274, all O(1)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Some data-structure operations like add_front in a list are of O(1)</a:t>
            </a:r>
          </a:p>
          <a:p>
            <a:pPr indent="0" lvl="0" marL="45720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Logarithm function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383227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don't care about the base  because base conversion is just a constant multiplication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Binary Search is of O(log n)</a:t>
            </a:r>
          </a:p>
        </p:txBody>
      </p:sp>
      <p:pic>
        <p:nvPicPr>
          <p:cNvPr descr="Screen Shot 2017-09-20 at 5.39.40 AM.png" id="74" name="Shape 7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4700" y="1219837"/>
            <a:ext cx="3413650" cy="436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0 at 5.40.19 AM.png" id="75" name="Shape 7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32300" y="1630337"/>
            <a:ext cx="6718660" cy="1853237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0 at 5.52.29 AM.png" id="76" name="Shape 7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701375" y="2218975"/>
            <a:ext cx="3630574" cy="147239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Linear Function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f(n) = n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The complexity grows linearly with the size of the problem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Best we can hope for running an algorithm whose input is not already in memory</a:t>
            </a:r>
          </a:p>
          <a:p>
            <a:pPr indent="-228600" lvl="2" marL="1371600" rtl="0">
              <a:spcBef>
                <a:spcPts val="0"/>
              </a:spcBef>
            </a:pPr>
            <a:r>
              <a:rPr lang="en"/>
              <a:t>Reading the input will require n operations</a:t>
            </a:r>
          </a:p>
          <a:p>
            <a:pPr indent="0" lvl="0" marL="91440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Printing an array is of O(n)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The N-Log-N Function 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f(n) = n.log(n)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grows a little faster than linear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grows much slower than quadratic</a:t>
            </a:r>
          </a:p>
          <a:p>
            <a:pPr indent="-228600" lvl="1" marL="914400" rtl="0">
              <a:spcBef>
                <a:spcPts val="0"/>
              </a:spcBef>
            </a:pPr>
            <a:r>
              <a:rPr lang="en"/>
              <a:t>improving the complexity from quadratic to n.log(n) makes it much faster for bigger problems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Fastest general sorting algorithms are O(n log n)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Quadratic Function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648075"/>
            <a:ext cx="8520600" cy="866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Most inefficient sorts are quadratic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Nested loops are </a:t>
            </a:r>
            <a:r>
              <a:rPr b="1" lang="en"/>
              <a:t>sometimes </a:t>
            </a:r>
            <a:r>
              <a:rPr lang="en"/>
              <a:t>quadratic</a:t>
            </a:r>
          </a:p>
        </p:txBody>
      </p:sp>
      <p:pic>
        <p:nvPicPr>
          <p:cNvPr descr="Screen Shot 2017-09-20 at 6.45.06 AM.png"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5451" y="1143691"/>
            <a:ext cx="1328625" cy="504385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491650" y="2552625"/>
            <a:ext cx="3366000" cy="8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for (int i=0; i&lt;n; i++)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for (int j=0; j&lt;n; j++)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cout &lt;&lt; i &lt;&lt; "," &lt;&lt; j &lt;&lt;endl;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91650" y="3573750"/>
            <a:ext cx="3366000" cy="215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 (int i=0; i&lt;n; i++)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for (int j=0; </a:t>
            </a:r>
            <a:r>
              <a:rPr lang="en">
                <a:solidFill>
                  <a:srgbClr val="FF0000"/>
                </a:solidFill>
              </a:rPr>
              <a:t>j&lt;10</a:t>
            </a:r>
            <a:r>
              <a:rPr lang="en"/>
              <a:t>; j++)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cout &lt;&lt; i &lt;&lt; "," &lt;&lt; j &lt;&lt;endl;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4385425" y="2477550"/>
            <a:ext cx="3366000" cy="103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for (int i=0; i&lt;n; i++)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for (int j=0; </a:t>
            </a:r>
            <a:r>
              <a:rPr lang="en">
                <a:solidFill>
                  <a:srgbClr val="FF0000"/>
                </a:solidFill>
              </a:rPr>
              <a:t>j&lt;i+1</a:t>
            </a:r>
            <a:r>
              <a:rPr lang="en"/>
              <a:t>; j++)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	cout &lt;&lt; i &lt;&lt; "," &lt;&lt; j &lt;&lt;endl;</a:t>
            </a:r>
          </a:p>
        </p:txBody>
      </p:sp>
      <p:pic>
        <p:nvPicPr>
          <p:cNvPr descr="Screen Shot 2017-09-20 at 6.48.21 AM.png" id="99" name="Shape 9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5425" y="3610800"/>
            <a:ext cx="4440599" cy="757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 rtl="0"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en">
                <a:solidFill>
                  <a:srgbClr val="000000"/>
                </a:solidFill>
              </a:rPr>
              <a:t>The Cubic Function and Other Polynomials</a:t>
            </a:r>
          </a:p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311700" y="2086175"/>
            <a:ext cx="8520600" cy="2482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care about the degree of polynomial (d)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The larger the d, the less efficient the algorithm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Technically, constant, linear, and quadratic functions are also polynomials. But they are so important that we consider them separately.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A naive implementation of matrix multiplication is of O(n^3)</a:t>
            </a:r>
          </a:p>
        </p:txBody>
      </p:sp>
      <p:pic>
        <p:nvPicPr>
          <p:cNvPr descr="Screen Shot 2017-09-20 at 6.56.59 AM.png" id="106" name="Shape 10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04525" y="1371850"/>
            <a:ext cx="4059924" cy="46222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0 at 7.01.22 AM.png" id="107" name="Shape 10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64450" y="1270987"/>
            <a:ext cx="892896" cy="66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Exponential Function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x="311700" y="3286600"/>
            <a:ext cx="8520600" cy="16632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228600" lvl="0" marL="457200">
              <a:spcBef>
                <a:spcPts val="0"/>
              </a:spcBef>
            </a:pPr>
            <a:r>
              <a:rPr lang="en"/>
              <a:t>b is the base (often 2)</a:t>
            </a:r>
          </a:p>
          <a:p>
            <a:pPr indent="-228600" lvl="0" marL="457200">
              <a:spcBef>
                <a:spcPts val="0"/>
              </a:spcBef>
            </a:pPr>
            <a:r>
              <a:rPr lang="en"/>
              <a:t>n is the exponent</a:t>
            </a:r>
          </a:p>
          <a:p>
            <a:pPr indent="-228600" lvl="0" marL="457200" rtl="0">
              <a:spcBef>
                <a:spcPts val="0"/>
              </a:spcBef>
            </a:pPr>
            <a:r>
              <a:rPr lang="en"/>
              <a:t>brute force search is exponential in time complexity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creen Shot 2017-09-20 at 7.08.21 AM.png" id="114" name="Shape 1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699" y="1215175"/>
            <a:ext cx="1154795" cy="5727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creen Shot 2017-09-20 at 7.11.53 AM.png" id="115" name="Shape 1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000" y="1940275"/>
            <a:ext cx="7058574" cy="10633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