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7" Type="http://schemas.openxmlformats.org/officeDocument/2006/relationships/image" Target="../media/image9.png"/><Relationship Id="rId8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Structures &amp; Programming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Finishing up Arrays and Linked Lists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Golnar Sheikhshab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Tic-Tac-Toe (5)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int main() {                                      						// main program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clearBoard();                               						// clear the board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putMark(0,0);		putMark(1,1);		putMark(0,1);       // add the marks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putMark(0,2);		putMark(2,0);       putMark(1,2);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putMark(2,2);		putMark(2,1);       putMark(1,0);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printBoard();                               						// print the final board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int winner = getWinner();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if (winner != EMPTY)                        					// print the winner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cout &lt;&lt; "  " &lt;&lt; (winner == X ? 'X' : '0') &lt;&lt; " wins" &lt;&lt; endl;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else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cout &lt;&lt; "  Tie" &lt;&lt; endl;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return EXIT_SUCCESS;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Tic-Tac-Toe (output)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X|X|O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-+-+-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X|O|O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-+-+-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X|O|X  X wins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Circularly Linked List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740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cursor instead of header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4974" y="2162500"/>
            <a:ext cx="6070574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00325" y="1351889"/>
            <a:ext cx="1331975" cy="740007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/>
        </p:nvSpPr>
        <p:spPr>
          <a:xfrm>
            <a:off x="7064775" y="2623475"/>
            <a:ext cx="7218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back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49075" y="2286025"/>
            <a:ext cx="4741374" cy="9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2015300" y="2611450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front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17374" y="3574150"/>
            <a:ext cx="1916349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37100" y="2805800"/>
            <a:ext cx="5097249" cy="1094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flipH="1">
            <a:off x="7786572" y="2288400"/>
            <a:ext cx="77000" cy="124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/>
        </p:nvSpPr>
        <p:spPr>
          <a:xfrm>
            <a:off x="7217175" y="40387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front</a:t>
            </a:r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CircleList c++ implementation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5798100" y="1152475"/>
            <a:ext cx="29670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typedef string Elem;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CNode {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private: 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Elem elem; 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CNode* next; 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friend class CircleList;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};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298775" y="1211175"/>
            <a:ext cx="5325900" cy="3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class CircleList {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public: CircleList(); 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˜CircleList(); 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bool empty() const; 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const Elem&amp; front() const; 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const Elem&amp; back() const; 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void advance(); 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void add(const Elem&amp; e); 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void remove();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private: 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CNode* cursor;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};</a:t>
            </a:r>
          </a:p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CircleList c++ implementation (2)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CircleList::CircleList() : cursor(NULL) { }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CircleList::˜CircleList() { while (!empty()) remove(); }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bool CircleList::empty() const { return cursor == NULL; } const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Elem&amp; CircleList::back() const { return cursor−&gt;elem; } const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Elem&amp; CircleList::front() const { return cursor−&gt;next−&gt;elem; }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void CircleList::advance() { cursor = cursor−&gt;next; }</a:t>
            </a:r>
          </a:p>
        </p:txBody>
      </p:sp>
      <p:sp>
        <p:nvSpPr>
          <p:cNvPr id="157" name="Shape 1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CircleList c++ implementation (3)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void CircleList::add(const Elem&amp; e) { 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CNode* v = new CNode; 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v−&gt;elem = e; 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(cursor == NULL) { </a:t>
            </a:r>
          </a:p>
          <a:p>
            <a:pPr indent="4572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v−&gt;next = v; </a:t>
            </a:r>
          </a:p>
          <a:p>
            <a:pPr indent="4572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cursor = v; 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else { </a:t>
            </a:r>
          </a:p>
          <a:p>
            <a:pPr indent="4572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v−&gt;next = cursor−&gt;next; </a:t>
            </a:r>
          </a:p>
          <a:p>
            <a:pPr indent="4572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cursor−&gt;next = v; } 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</a:p>
        </p:txBody>
      </p:sp>
      <p:sp>
        <p:nvSpPr>
          <p:cNvPr id="164" name="Shape 16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CircleList c++ implementation (4)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11700" y="1152475"/>
            <a:ext cx="4530900" cy="2232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void CircleList::remove() { 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CNode* old = cursor−&gt;next; 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if (old == cursor) </a:t>
            </a:r>
          </a:p>
          <a:p>
            <a:pPr indent="4572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cursor = NULL; 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else </a:t>
            </a:r>
          </a:p>
          <a:p>
            <a:pPr indent="4572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cursor−&gt;next = old−&gt;next; 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delete old;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}</a:t>
            </a:r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9374" y="2924500"/>
            <a:ext cx="6070574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6350" y="2314583"/>
            <a:ext cx="970749" cy="53931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Shape 173"/>
          <p:cNvSpPr txBox="1"/>
          <p:nvPr/>
        </p:nvSpPr>
        <p:spPr>
          <a:xfrm>
            <a:off x="7979175" y="3385475"/>
            <a:ext cx="7218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back</a:t>
            </a:r>
          </a:p>
        </p:txBody>
      </p:sp>
      <p:pic>
        <p:nvPicPr>
          <p:cNvPr id="174" name="Shape 1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63475" y="3048025"/>
            <a:ext cx="4741374" cy="9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8624772" y="3126600"/>
            <a:ext cx="77000" cy="124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58812" y="4488371"/>
            <a:ext cx="970762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8131575" y="4800725"/>
            <a:ext cx="721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front</a:t>
            </a:r>
          </a:p>
        </p:txBody>
      </p:sp>
      <p:pic>
        <p:nvPicPr>
          <p:cNvPr id="178" name="Shape 17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575300" y="3567800"/>
            <a:ext cx="5097249" cy="1094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022125" y="4472323"/>
            <a:ext cx="970749" cy="419776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Before we move on to recursion ...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most important topics so far: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general C++ coding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generic programing (how to use templates)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how to make and use interfaces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how to use arrays and linked list 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(adding, removing, detecting if it's empty, constructing, and destructing relevant classes)</a:t>
            </a:r>
          </a:p>
        </p:txBody>
      </p:sp>
      <p:sp>
        <p:nvSpPr>
          <p:cNvPr id="187" name="Shape 18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material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3 except for recursion</a:t>
            </a:r>
          </a:p>
        </p:txBody>
      </p:sp>
      <p:sp>
        <p:nvSpPr>
          <p:cNvPr id="194" name="Shape 19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3 outline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en"/>
              <a:t>Arrays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">
                <a:solidFill>
                  <a:srgbClr val="FF0000"/>
                </a:solidFill>
              </a:rPr>
              <a:t>one-dimensional         </a:t>
            </a:r>
            <a:r>
              <a:rPr lang="en">
                <a:solidFill>
                  <a:srgbClr val="FF0000"/>
                </a:solidFill>
              </a:rPr>
              <a:t>// covered before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</a:pPr>
            <a:r>
              <a:rPr lang="en"/>
              <a:t>two-dimensional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en"/>
              <a:t>Linked List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">
                <a:solidFill>
                  <a:srgbClr val="FF0000"/>
                </a:solidFill>
              </a:rPr>
              <a:t>Singly Linked List</a:t>
            </a:r>
            <a:r>
              <a:rPr lang="en">
                <a:solidFill>
                  <a:srgbClr val="FF0000"/>
                </a:solidFill>
              </a:rPr>
              <a:t>       // covered before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">
                <a:solidFill>
                  <a:srgbClr val="FF0000"/>
                </a:solidFill>
              </a:rPr>
              <a:t>Doubly Linked List</a:t>
            </a:r>
            <a:r>
              <a:rPr lang="en">
                <a:solidFill>
                  <a:srgbClr val="FF0000"/>
                </a:solidFill>
              </a:rPr>
              <a:t>      // covered before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</a:pPr>
            <a:r>
              <a:rPr lang="en"/>
              <a:t>Circular  Linked List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en"/>
              <a:t>Recursion     // next lecture</a:t>
            </a:r>
          </a:p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/>
              <a:t>//Array of arrays  -   also called matrix sometimes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 int max_row_num = 10;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const int max_col_num = 20;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/>
              <a:t>int A[</a:t>
            </a:r>
            <a:r>
              <a:rPr lang="en"/>
              <a:t>max_row_num</a:t>
            </a:r>
            <a:r>
              <a:rPr lang="en"/>
              <a:t>][</a:t>
            </a:r>
            <a:r>
              <a:rPr lang="en"/>
              <a:t>max_col_num</a:t>
            </a:r>
            <a:r>
              <a:rPr lang="en"/>
              <a:t>];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dynamic array - allocating memory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int** B = new int*(</a:t>
            </a:r>
            <a:r>
              <a:rPr lang="en"/>
              <a:t>max_row_num</a:t>
            </a:r>
            <a:r>
              <a:rPr lang="en"/>
              <a:t>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(int i=0; i&lt; max_row_num; i++ 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/>
              <a:t>	B[i] = new int[max_col_num];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// dynamic array -releasing memory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for (int i=0; i&lt; max_row_num; i++ )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delete [] B[i];</a:t>
            </a:r>
          </a:p>
          <a:p>
            <a:pPr indent="-6985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delete [] B;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Arrays - two dimensional </a:t>
            </a:r>
          </a:p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Vectors instead of Arrays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STL Vectors instead of arrays is the current norm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/>
              <a:t>vector&lt;int&gt; A; // one dimensional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/>
              <a:t>vector&lt;vector&lt;int&gt;&gt; B; // two dimensional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have to include the header: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#include &lt;vector&gt;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2D arrays and positional games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09-14 at 8.23.04 PM.png"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2077" y="1136200"/>
            <a:ext cx="6839834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Tic-Tac-Toe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#include &lt;iostream&gt;                           // I/O definitions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using namespace std;                          // make std:: accessible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const int X = 1, O = -1, EMPTY = 0;           // possible marks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int board[3][3];                              // playing board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int currentPlayer;                            // current player (X or O)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void clearBoard() {                           // clear the board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for (int i = 0; i &lt; 3; i++)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for (int j = 0; j &lt; 3; j++)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board[i][j] = EMPTY;                    // every cell is empty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currentPlayer = X;                          // player X starts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Tic-Tac-Toe (2)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void putMark(int i, int j) {                  // mark row i column j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board[i][j] = currentPlayer;                // mark with current player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currentPlayer = -currentPlayer;             // switch players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 getWinner() {                               // who wins? (EMPTY means tie)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if (isWin(X)) return X;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else if (isWin(O)) return O;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else return EMPTY;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}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Tic-Tac-Toe (3)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bool isWin(int mark) {                        // is mark the winner?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int win = 3*mark;                           // +3 for X and -3 for O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return ((board[0][0] + board[0][1] + board[0][2] == win)        // row 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(board[1][0] + board[1][1] + board[1][2] == win)        // row 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(board[2][0] + board[2][1] + board[2][2] == win)        // row 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(board[0][0] + board[1][0] + board[2][0] == win)        // column 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(board[0][1] + board[1][1] + board[2][1] == win)        // column 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(board[0][2] + board[1][2] + board[2][2] == win)        // column 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(board[0][0] + board[1][1] + board[2][2] == win)        // diagonal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|| (board[2][0] + board[1][1] + board[0][2] == win));      // diagonal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Tic-Tac-Toe (4)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void printBoard() {                           // print the board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for (int i = 0; i &lt; 3; i++) {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for (int j = 0; j &lt; 3; j++) {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switch (board[i][j]) {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case X:         cout &lt;&lt; "X"; break;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case O:         cout &lt;&lt; "O"; break;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case EMPTY:     cout &lt;&lt; " "; break;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}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if (j &lt; 2) cout &lt;&lt; "|";                 // column boundary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}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if (i &lt; 2) cout &lt;&lt; "\n-+-+-\n";           // row boundary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}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