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Structures &amp; 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Priority Queue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Golnar Sheikhshab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 STL priority queue Class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8.04.06 PM.pn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88" y="1367376"/>
            <a:ext cx="8327225" cy="29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5862175" y="3000450"/>
            <a:ext cx="831300" cy="44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STL priority queue Class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2990075"/>
            <a:ext cx="85206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8.03.20 PM.pn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50" y="1152475"/>
            <a:ext cx="7657876" cy="157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8.06.38 PM.png"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63" y="2605825"/>
            <a:ext cx="8220632" cy="21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Implementing a Priority Queue with a (Sorted) List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8.08.47 PM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68300"/>
            <a:ext cx="8832300" cy="282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A C++ Priority Queue Class Declaration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9.28.27 PM.png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0" y="1202950"/>
            <a:ext cx="7948550" cy="34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 A C++ Priority Queue Implementation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9.30.02 PM.pn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63" y="1174075"/>
            <a:ext cx="7511899" cy="22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9.31.34 PM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66475"/>
            <a:ext cx="7937377" cy="199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9.30.36 PM.pn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88" y="551374"/>
            <a:ext cx="7703249" cy="19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Sorting with a Priority Queue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8.02.15 PM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938" y="1224174"/>
            <a:ext cx="7238126" cy="37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Selection-Sort and Insertion-Sort with Priority Queue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PriorityQueueSort on an </a:t>
            </a:r>
            <a:r>
              <a:rPr lang="en"/>
              <a:t>Implementation with Unsorted List  =&gt; Selection Sort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PriorityQueueSort on an Implementation with Sorted List </a:t>
            </a:r>
            <a:r>
              <a:rPr lang="en"/>
              <a:t> =&gt; Insertion Sort</a:t>
            </a:r>
          </a:p>
        </p:txBody>
      </p:sp>
      <p:pic>
        <p:nvPicPr>
          <p:cNvPr descr="Screen Shot 2017-10-24 at 9.37.16 PM.pn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25" y="2209800"/>
            <a:ext cx="3947351" cy="278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9.39.05 PM.png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650" y="2209800"/>
            <a:ext cx="3668450" cy="247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9.39.11 PM.png"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7650" y="4715375"/>
            <a:ext cx="3668450" cy="2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Note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priority queue a special case of queue or is queue a special case of priority queue?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Reading Material 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Sections 8.1 - 8.3 of the textbook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Priority Queue models Life!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337200" y="1196600"/>
            <a:ext cx="93279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Modern life: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Need a loan? What's your credit-score?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Need a job? How skilled are you?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Need a scholarship? How well can you play X-ball?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37200" y="3969100"/>
            <a:ext cx="858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 evolutionary theory </a:t>
            </a:r>
            <a:r>
              <a:rPr lang="en" sz="1800">
                <a:solidFill>
                  <a:srgbClr val="FF0000"/>
                </a:solidFill>
              </a:rPr>
              <a:t>natural selection</a:t>
            </a:r>
            <a:r>
              <a:rPr lang="en" sz="1800">
                <a:solidFill>
                  <a:schemeClr val="dk2"/>
                </a:solidFill>
              </a:rPr>
              <a:t> is also known as </a:t>
            </a:r>
            <a:r>
              <a:rPr lang="en" sz="1800">
                <a:solidFill>
                  <a:srgbClr val="FF0000"/>
                </a:solidFill>
              </a:rPr>
              <a:t>survival of the fittest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37200" y="2644400"/>
            <a:ext cx="93279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little-less-modern</a:t>
            </a:r>
            <a:r>
              <a:rPr lang="en" sz="1800">
                <a:solidFill>
                  <a:schemeClr val="dk2"/>
                </a:solidFill>
              </a:rPr>
              <a:t> life: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Need food? How fast are you?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Don't want to die? How strong are you?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Priority Queue ADT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3566750"/>
            <a:ext cx="8520600" cy="159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</a:pPr>
            <a:r>
              <a:rPr lang="en"/>
              <a:t>Fundamentally different from the position-based data structures such as stacks, queues, deques, lists, and even trees: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 stores elements according to their priorities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has no external notion of “position”</a:t>
            </a:r>
          </a:p>
        </p:txBody>
      </p:sp>
      <p:pic>
        <p:nvPicPr>
          <p:cNvPr descr="Screen Shot 2017-10-24 at 7.40.34 PM.pn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869425"/>
            <a:ext cx="6648000" cy="168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7.54.16 PM.png"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850" y="1204725"/>
            <a:ext cx="4946650" cy="6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7.53.33 PM.pn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400" y="381000"/>
            <a:ext cx="5052776" cy="44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Keys, Priorities, and Total Order Relations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</a:pPr>
            <a:r>
              <a:rPr lang="en"/>
              <a:t>key: and object assigned to an element by a user or application to identify, rank, weigh it. 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Not necessarily unique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is used in definition of order 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can be complex 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can be extracted from the element or not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Total order (over keys)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Reflexive property : k ≤ k 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Antisymmetric property: if k1 ≤ k2 and k2 ≤ k1, then k1 = k2 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Transitive property: if k1 ≤ k2 and k2 ≤ k3, then k1 ≤ k3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Then a minimum is well-defined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Priority Queue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Example 8.1</a:t>
            </a:r>
            <a:r>
              <a:rPr lang="en"/>
              <a:t>: Suppose a certain flight is fully booked an hour prior to departure. Because of the possibility of cancellations, the airline maintains a priority queue of </a:t>
            </a:r>
            <a:r>
              <a:rPr lang="en">
                <a:solidFill>
                  <a:srgbClr val="000000"/>
                </a:solidFill>
              </a:rPr>
              <a:t>standby passengers</a:t>
            </a:r>
            <a:r>
              <a:rPr lang="en"/>
              <a:t> hoping to get a seat. The </a:t>
            </a:r>
            <a:r>
              <a:rPr b="1" lang="en">
                <a:solidFill>
                  <a:srgbClr val="980000"/>
                </a:solidFill>
              </a:rPr>
              <a:t>priority</a:t>
            </a:r>
            <a:r>
              <a:rPr lang="en"/>
              <a:t> of each passenger is </a:t>
            </a:r>
            <a:r>
              <a:rPr b="1" lang="en">
                <a:solidFill>
                  <a:srgbClr val="980000"/>
                </a:solidFill>
              </a:rPr>
              <a:t>determined by the fare paid, the frequent-flyer status, and the time when the passenger is inserted into the priority queue</a:t>
            </a:r>
            <a:r>
              <a:rPr lang="en"/>
              <a:t>. When </a:t>
            </a:r>
            <a:r>
              <a:rPr b="1" lang="en">
                <a:solidFill>
                  <a:srgbClr val="FF0000"/>
                </a:solidFill>
              </a:rPr>
              <a:t>a passenger requests to fly standby</a:t>
            </a:r>
            <a:r>
              <a:rPr lang="en"/>
              <a:t>, the associated passenger object is inserted into the priority queue with an </a:t>
            </a:r>
            <a:r>
              <a:rPr b="1" lang="en">
                <a:solidFill>
                  <a:srgbClr val="FF0000"/>
                </a:solidFill>
              </a:rPr>
              <a:t>insert operation</a:t>
            </a:r>
            <a:r>
              <a:rPr lang="en"/>
              <a:t>. Shortly before the flight departure, </a:t>
            </a:r>
            <a:r>
              <a:rPr b="1" lang="en">
                <a:solidFill>
                  <a:srgbClr val="0000FF"/>
                </a:solidFill>
              </a:rPr>
              <a:t>if seats become available</a:t>
            </a:r>
            <a:r>
              <a:rPr lang="en"/>
              <a:t> (for example, due to last-minute cancellations), the </a:t>
            </a:r>
            <a:r>
              <a:rPr b="1" lang="en">
                <a:solidFill>
                  <a:srgbClr val="0000FF"/>
                </a:solidFill>
              </a:rPr>
              <a:t>airline </a:t>
            </a:r>
            <a:r>
              <a:rPr b="1" i="1" lang="en" u="sng">
                <a:solidFill>
                  <a:srgbClr val="0000FF"/>
                </a:solidFill>
              </a:rPr>
              <a:t>repeatedly</a:t>
            </a:r>
            <a:r>
              <a:rPr b="1" lang="en">
                <a:solidFill>
                  <a:srgbClr val="0000FF"/>
                </a:solidFill>
              </a:rPr>
              <a:t> removes a standby passenger with first priority</a:t>
            </a:r>
            <a:r>
              <a:rPr lang="en"/>
              <a:t> from the priority queue, </a:t>
            </a:r>
            <a:r>
              <a:rPr b="1" lang="en">
                <a:solidFill>
                  <a:srgbClr val="0000FF"/>
                </a:solidFill>
              </a:rPr>
              <a:t>using a combination of min and removeMin operations</a:t>
            </a:r>
            <a:r>
              <a:rPr lang="en"/>
              <a:t>, and lets this person board.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Comparators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7.51.25 PM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25" y="1085675"/>
            <a:ext cx="743212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Comparators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7.58.55 PM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54900"/>
            <a:ext cx="8335326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4 at 7.59.03 PM.png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813624"/>
            <a:ext cx="8713624" cy="17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C++ Priority Queue Interface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24 at 8.00.43 PM.pn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34026"/>
            <a:ext cx="8439674" cy="31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