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Relationship Id="rId4" Type="http://schemas.openxmlformats.org/officeDocument/2006/relationships/image" Target="../media/image1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Data Structures &amp; Programming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5293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General Trees &amp;Tree Traversals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Golnar Sheikhshab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Post-order Tree Traversal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10-16 at 5.40.31 AM.png"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1175125"/>
            <a:ext cx="8098974" cy="1496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10-16 at 5.40.39 AM.png" id="129" name="Shape 1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01094" y="2747475"/>
            <a:ext cx="6147507" cy="2287574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Height and Depth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311700" y="1152475"/>
            <a:ext cx="8520600" cy="1808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</a:t>
            </a:r>
            <a:r>
              <a:rPr lang="en">
                <a:solidFill>
                  <a:srgbClr val="0000FF"/>
                </a:solidFill>
              </a:rPr>
              <a:t>depth of a node</a:t>
            </a:r>
            <a:r>
              <a:rPr lang="en"/>
              <a:t> p is the number of ancestors of p, excluding p itself.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depth of p can also be defined recursively: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If p is the root, then the depth of p is 0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Otherwise, the depth of p is one plus the depth of the parent of p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 txBox="1"/>
          <p:nvPr/>
        </p:nvSpPr>
        <p:spPr>
          <a:xfrm>
            <a:off x="301450" y="3045500"/>
            <a:ext cx="8530800" cy="10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The </a:t>
            </a:r>
            <a:r>
              <a:rPr lang="en" sz="1800">
                <a:solidFill>
                  <a:srgbClr val="0000FF"/>
                </a:solidFill>
              </a:rPr>
              <a:t>height of a node</a:t>
            </a:r>
            <a:r>
              <a:rPr lang="en" sz="1800">
                <a:solidFill>
                  <a:schemeClr val="dk2"/>
                </a:solidFill>
              </a:rPr>
              <a:t> p in a tree T is also defined recursively: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en" sz="1800">
                <a:solidFill>
                  <a:schemeClr val="dk2"/>
                </a:solidFill>
              </a:rPr>
              <a:t>If p is external, then the height of p is 0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</a:pPr>
            <a:r>
              <a:rPr lang="en" sz="1800">
                <a:solidFill>
                  <a:schemeClr val="dk2"/>
                </a:solidFill>
              </a:rPr>
              <a:t>Otherwise, the height of p is one plus the maximum height of a child of p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 txBox="1"/>
          <p:nvPr/>
        </p:nvSpPr>
        <p:spPr>
          <a:xfrm>
            <a:off x="281350" y="4387775"/>
            <a:ext cx="85509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The </a:t>
            </a:r>
            <a:r>
              <a:rPr lang="en" sz="1800">
                <a:solidFill>
                  <a:srgbClr val="0000FF"/>
                </a:solidFill>
              </a:rPr>
              <a:t>height of a tree</a:t>
            </a:r>
            <a:r>
              <a:rPr lang="en" sz="1800">
                <a:solidFill>
                  <a:schemeClr val="dk2"/>
                </a:solidFill>
              </a:rPr>
              <a:t> T is the height of the root of T.</a:t>
            </a:r>
          </a:p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Computing depth of a node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10-16 at 5.51.39 AM.png"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4285524" cy="17486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10-16 at 5.52.09 AM.png" id="147" name="Shape 1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3142825"/>
            <a:ext cx="7768456" cy="174862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Computing the height of a node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10-16 at 5.53.48 AM.png"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224" y="2691675"/>
            <a:ext cx="7040301" cy="2204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10-16 at 5.53.40 AM.png" id="156" name="Shape 1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20700" y="1152475"/>
            <a:ext cx="3411607" cy="1767812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Shape 1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Computing the height of a node (more efficiently)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10-16 at 5.58.05 AM.png"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8000" y="1371275"/>
            <a:ext cx="4273825" cy="289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C++ Implementation of a general Tree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Check out the gTree.h file for lab4 to get an idea on how a general tree could be implemented in C++.</a:t>
            </a:r>
          </a:p>
        </p:txBody>
      </p:sp>
      <p:sp>
        <p:nvSpPr>
          <p:cNvPr id="172" name="Shape 17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Reading material</a:t>
            </a:r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Section 7.1 and 7.2 of the textbook</a:t>
            </a:r>
          </a:p>
        </p:txBody>
      </p:sp>
      <p:sp>
        <p:nvSpPr>
          <p:cNvPr id="179" name="Shape 17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Tree represents hierarchy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10-16 at 5.10.34 AM.png"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3649" y="1246413"/>
            <a:ext cx="6043500" cy="3533324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Shape 6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Some definitions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40698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node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root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parent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child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sibling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edge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tree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leaf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external node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internal node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subtree (rooted at some node)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8900" y="1152475"/>
            <a:ext cx="40698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descendent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ancestor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edge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path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ordered tree</a:t>
            </a:r>
          </a:p>
        </p:txBody>
      </p:sp>
      <p:pic>
        <p:nvPicPr>
          <p:cNvPr descr="Screen Shot 2017-10-16 at 5.16.51 AM.png"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6700" y="2829774"/>
            <a:ext cx="4776101" cy="2237526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Tree functions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75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Position class is defined in your book that is a wrapper around a pointer to a node. In reality often we have a class Node.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311700" y="1909675"/>
            <a:ext cx="8014500" cy="15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Given a Position (or a node) object p the following functions are defined: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1800">
                <a:solidFill>
                  <a:srgbClr val="0000FF"/>
                </a:solidFill>
              </a:rPr>
              <a:t>p.parent():</a:t>
            </a:r>
            <a:r>
              <a:rPr lang="en" sz="1800">
                <a:solidFill>
                  <a:schemeClr val="dk2"/>
                </a:solidFill>
              </a:rPr>
              <a:t> Return the parent of p; an error occurs if p is the root. 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1800">
                <a:solidFill>
                  <a:srgbClr val="0000FF"/>
                </a:solidFill>
              </a:rPr>
              <a:t>p.children():</a:t>
            </a:r>
            <a:r>
              <a:rPr lang="en" sz="1800">
                <a:solidFill>
                  <a:schemeClr val="dk2"/>
                </a:solidFill>
              </a:rPr>
              <a:t> Return a position list containing the children of node p.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1800">
                <a:solidFill>
                  <a:srgbClr val="0000FF"/>
                </a:solidFill>
              </a:rPr>
              <a:t>p.isRoot():</a:t>
            </a:r>
            <a:r>
              <a:rPr lang="en" sz="1800">
                <a:solidFill>
                  <a:schemeClr val="dk2"/>
                </a:solidFill>
              </a:rPr>
              <a:t> Return true if p is the root and false otherwise. 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1800">
                <a:solidFill>
                  <a:srgbClr val="0000FF"/>
                </a:solidFill>
              </a:rPr>
              <a:t>p.isExternal():</a:t>
            </a:r>
            <a:r>
              <a:rPr lang="en" sz="1800">
                <a:solidFill>
                  <a:schemeClr val="dk2"/>
                </a:solidFill>
              </a:rPr>
              <a:t> Return true if p is external and false otherwise.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327900" y="3479800"/>
            <a:ext cx="8640600" cy="14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The tree itself provides the following functions: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1800">
                <a:solidFill>
                  <a:srgbClr val="0000FF"/>
                </a:solidFill>
              </a:rPr>
              <a:t>size():</a:t>
            </a:r>
            <a:r>
              <a:rPr lang="en" sz="1800">
                <a:solidFill>
                  <a:schemeClr val="dk2"/>
                </a:solidFill>
              </a:rPr>
              <a:t> Return the number of nodes in the tree. 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1800">
                <a:solidFill>
                  <a:srgbClr val="0000FF"/>
                </a:solidFill>
              </a:rPr>
              <a:t>empty():</a:t>
            </a:r>
            <a:r>
              <a:rPr lang="en" sz="1800">
                <a:solidFill>
                  <a:schemeClr val="dk2"/>
                </a:solidFill>
              </a:rPr>
              <a:t> Return true if the tree is empty and false otherwise. 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1800">
                <a:solidFill>
                  <a:srgbClr val="0000FF"/>
                </a:solidFill>
              </a:rPr>
              <a:t>root():</a:t>
            </a:r>
            <a:r>
              <a:rPr lang="en" sz="1800">
                <a:solidFill>
                  <a:schemeClr val="dk2"/>
                </a:solidFill>
              </a:rPr>
              <a:t> Return a position for the tree’s root; an error occurs if the tree is empty.</a:t>
            </a:r>
          </a:p>
          <a:p>
            <a:pPr indent="-342900" lvl="0" marL="45720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sz="1800">
                <a:solidFill>
                  <a:srgbClr val="0000FF"/>
                </a:solidFill>
              </a:rPr>
              <a:t>positions(): </a:t>
            </a:r>
            <a:r>
              <a:rPr lang="en" sz="1800">
                <a:solidFill>
                  <a:schemeClr val="dk2"/>
                </a:solidFill>
              </a:rPr>
              <a:t>Return a position list of all the nodes of the tree.</a:t>
            </a:r>
          </a:p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C++ Tree Interface</a:t>
            </a:r>
          </a:p>
        </p:txBody>
      </p:sp>
      <p:pic>
        <p:nvPicPr>
          <p:cNvPr descr="Screen Shot 2017-10-16 at 5.29.18 AM.png"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25138" y="1167938"/>
            <a:ext cx="4258972" cy="29600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10-16 at 5.29.26 AM.png" id="88" name="Shape 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8400" y="1091750"/>
            <a:ext cx="4369150" cy="36597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General Tree as a Linked Structure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10-16 at 5.31.30 AM.png"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775" y="1207624"/>
            <a:ext cx="8320024" cy="370475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Complexity Analysis of Functions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399617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Space usage is O(n)</a:t>
            </a:r>
          </a:p>
        </p:txBody>
      </p:sp>
      <p:pic>
        <p:nvPicPr>
          <p:cNvPr descr="Screen Shot 2017-10-16 at 5.32.32 AM.png"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4850" y="1210325"/>
            <a:ext cx="3886537" cy="27858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Tree Traversal Algorithms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Pre-order Traversal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visit the </a:t>
            </a:r>
            <a:r>
              <a:rPr b="1" lang="en"/>
              <a:t>root</a:t>
            </a:r>
            <a:r>
              <a:rPr lang="en"/>
              <a:t> of any </a:t>
            </a:r>
            <a:r>
              <a:rPr lang="en">
                <a:solidFill>
                  <a:srgbClr val="0000FF"/>
                </a:solidFill>
              </a:rPr>
              <a:t>subtree</a:t>
            </a:r>
            <a:r>
              <a:rPr lang="en"/>
              <a:t> </a:t>
            </a:r>
            <a:r>
              <a:rPr b="1" lang="en"/>
              <a:t>first</a:t>
            </a:r>
            <a:r>
              <a:rPr lang="en"/>
              <a:t> and then the rest of the subtree (in order of children if the tree is ordered)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Post-order Traversal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visit the </a:t>
            </a:r>
            <a:r>
              <a:rPr b="1" lang="en"/>
              <a:t>root</a:t>
            </a:r>
            <a:r>
              <a:rPr lang="en"/>
              <a:t> of any </a:t>
            </a:r>
            <a:r>
              <a:rPr lang="en">
                <a:solidFill>
                  <a:srgbClr val="0000FF"/>
                </a:solidFill>
              </a:rPr>
              <a:t>subtree</a:t>
            </a:r>
            <a:r>
              <a:rPr lang="en"/>
              <a:t> </a:t>
            </a:r>
            <a:r>
              <a:rPr b="1" lang="en"/>
              <a:t>after</a:t>
            </a:r>
            <a:r>
              <a:rPr lang="en"/>
              <a:t> you visited the rest of the subtree (in order of children if the tree is ordered)</a:t>
            </a:r>
          </a:p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Pre-order Tree Traversal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10-16 at 5.36.00 AM.png"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1195099"/>
            <a:ext cx="7938200" cy="15964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10-16 at 5.39.12 AM.png" id="120" name="Shape 1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28800" y="2838950"/>
            <a:ext cx="5285425" cy="19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