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22.png"/><Relationship Id="rId13" Type="http://schemas.openxmlformats.org/officeDocument/2006/relationships/image" Target="../media/image30.png"/><Relationship Id="rId1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Relationship Id="rId5" Type="http://schemas.openxmlformats.org/officeDocument/2006/relationships/image" Target="../media/image11.png"/><Relationship Id="rId6" Type="http://schemas.openxmlformats.org/officeDocument/2006/relationships/image" Target="../media/image29.png"/><Relationship Id="rId7" Type="http://schemas.openxmlformats.org/officeDocument/2006/relationships/image" Target="../media/image26.png"/><Relationship Id="rId8" Type="http://schemas.openxmlformats.org/officeDocument/2006/relationships/image" Target="../media/image2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1" Type="http://schemas.openxmlformats.org/officeDocument/2006/relationships/image" Target="../media/image23.png"/><Relationship Id="rId10" Type="http://schemas.openxmlformats.org/officeDocument/2006/relationships/image" Target="../media/image28.png"/><Relationship Id="rId1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Relationship Id="rId4" Type="http://schemas.openxmlformats.org/officeDocument/2006/relationships/image" Target="../media/image17.png"/><Relationship Id="rId9" Type="http://schemas.openxmlformats.org/officeDocument/2006/relationships/image" Target="../media/image25.png"/><Relationship Id="rId5" Type="http://schemas.openxmlformats.org/officeDocument/2006/relationships/image" Target="../media/image19.png"/><Relationship Id="rId6" Type="http://schemas.openxmlformats.org/officeDocument/2006/relationships/image" Target="../media/image18.png"/><Relationship Id="rId7" Type="http://schemas.openxmlformats.org/officeDocument/2006/relationships/image" Target="../media/image21.png"/><Relationship Id="rId8" Type="http://schemas.openxmlformats.org/officeDocument/2006/relationships/image" Target="../media/image2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Structures &amp;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 Reminder on C++ Part 3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Golnar Sheikhshab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Destructors and Copy constructors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When there are pointer member variables there is usually need for customised destructors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memory allocated to the variable must be released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It's the responsibility of the class to do so at destruction time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Not doing so, creates a memory leakage problem</a:t>
            </a:r>
          </a:p>
          <a:p>
            <a:pPr indent="-228600" lvl="0" marL="457200" rtl="0">
              <a:spcBef>
                <a:spcPts val="1600"/>
              </a:spcBef>
              <a:spcAft>
                <a:spcPts val="0"/>
              </a:spcAft>
            </a:pPr>
            <a:r>
              <a:rPr lang="en"/>
              <a:t>There may also be need for copy constructor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When we copy a pointer variable to another pointer variable, only the address is copied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Changing what the first pointer points to will also change what the copied pointer points to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we remove the content of the one pointer, the other pointer will point to invalid memory (dangling pointer)  - Try copying the intSLinkedList somewhere in the middle of test_intSLinkedList.cpp and printing the content of the copy right after it's created as well as at the end. What's different from test_SLinkedList.cpp ? Why?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Insertion Sort with Singly Linked List?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28158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find the right place for the new node? follow the next links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3362" y="1152475"/>
            <a:ext cx="6467475" cy="14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6025" y="3309937"/>
            <a:ext cx="645795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2946" y="3676649"/>
            <a:ext cx="1651203" cy="1466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296725" y="3309950"/>
            <a:ext cx="7103100" cy="174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How to insert a new node in the right place?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We don't have a pointer to the previous node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must be a better way!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Doubly Linked Lists</a:t>
            </a:r>
          </a:p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2275" y="2671024"/>
            <a:ext cx="1601650" cy="70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4374" y="3379725"/>
            <a:ext cx="1672284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94600" y="3617174"/>
            <a:ext cx="1254078" cy="33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9450" y="3353723"/>
            <a:ext cx="1254075" cy="32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37378" y="1897799"/>
            <a:ext cx="5115327" cy="83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871149" y="1725175"/>
            <a:ext cx="2812842" cy="88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77950" y="2021412"/>
            <a:ext cx="1085849" cy="105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882050" y="2347374"/>
            <a:ext cx="993275" cy="10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14075" y="2573395"/>
            <a:ext cx="3157074" cy="1212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275236" y="2366374"/>
            <a:ext cx="2685463" cy="106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509275" y="2541224"/>
            <a:ext cx="2292749" cy="106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714074" y="2087424"/>
            <a:ext cx="3488200" cy="1381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52400" y="3723825"/>
            <a:ext cx="1254074" cy="426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Doubly Linked List 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5592825" y="1076275"/>
            <a:ext cx="39252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template &lt;typename E&gt;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class DNode {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private: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E elem;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DNode* next;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DNode* prev;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friend class DLinkedList&lt;E&gt;;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72225" y="1094425"/>
            <a:ext cx="77568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template &lt;typename E&gt;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class DLinkedList 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public: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DLinkedList();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 bool empty() const;        </a:t>
            </a:r>
          </a:p>
          <a:p>
            <a:pPr indent="45720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~DLinkedList();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add(DNode&lt;E&gt;* right_place, const E&amp; e);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remove(DNode&lt;E&gt;* pos);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DNode&lt;E&gt;* getRightPlace(const E&amp; e);</a:t>
            </a:r>
          </a:p>
          <a:p>
            <a:pPr indent="45720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print();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private: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DNode&lt;E&gt;* head;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DNode&lt;E&gt;* tail;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Doubly Linked List 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Default Constructor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DLinkedList(){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head = new DNode&lt;E&gt;;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tail = new DNode&lt;E&gt;;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head-&gt;next = tail;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head-&gt;prev = NULL;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tail-&gt;prev = head;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tail-&gt;next = NULL;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Doubly Linked List 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add right before right_place in the list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add(DNode&lt;E&gt;* right_place, const E&amp; e) { 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DNode&lt;E&gt;* v = new DNode&lt;E&gt;;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v-&gt;elem = e;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v-&gt;next = right_place;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right_place-&gt;prev-&gt;next = v;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v-&gt;prev = right_place-&gt;prev;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right_place-&gt;prev = v;                                                                         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Doubly Linked List 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1152475"/>
            <a:ext cx="4536300" cy="2684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remove from position pos in the list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remove(DNode&lt;E&gt;* pos) {           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DNode&lt;E&gt;* u = pos-&gt;prev;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DNode&lt;E&gt;* w = pos-&gt;next;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u-&gt;next = w;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w-&gt;prev = u;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delete pos;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837" y="4015525"/>
            <a:ext cx="2085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6600" y="3844075"/>
            <a:ext cx="219075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3887" y="4025050"/>
            <a:ext cx="13906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19400" y="4141925"/>
            <a:ext cx="781050" cy="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38200" y="4141925"/>
            <a:ext cx="781050" cy="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390800" y="4370525"/>
            <a:ext cx="714375" cy="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62000" y="4370525"/>
            <a:ext cx="714375" cy="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53225" y="4370525"/>
            <a:ext cx="2562225" cy="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flipH="1" rot="10800000">
            <a:off x="2714400" y="4151123"/>
            <a:ext cx="2686050" cy="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777187" y="4513725"/>
            <a:ext cx="419100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Doubly Linked List 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returns a pointer to a node before which elem should be inserted assuming that the list is sorted ascendingly and must remain so.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DNode&lt;E&gt;* getRightPlace(const E&amp; e){</a:t>
            </a:r>
          </a:p>
          <a:p>
            <a:pPr indent="38735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DNode&lt;E&gt;* Cursor = head-&gt;next;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while ((Cursor!=tail)&amp;&amp;(Cursor-&gt;elem &lt; e ))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		Cursor = Cursor-&gt;next;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return Cursor;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bool empty() const{ return head-&gt;next == tail;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~DLinkedList(){ while (!empty())  remove(head-&gt;next); 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Doubly Linked List 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print() {</a:t>
            </a:r>
          </a:p>
          <a:p>
            <a:pPr indent="387350"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DNode&lt;E&gt;* v = head-&gt;next;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while (v != tail){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		cout &lt;&lt; v-&gt;elem &lt;&lt; " ";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v = v-&gt;next;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cout &lt;&lt; endl;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Sorting with Doubly Linked List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sort_string(){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DLinkedList&lt;string&gt; sorted;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string x = "&lt;start&gt;";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while (x != "&lt;stop&gt;"){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cin &gt;&gt; x;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if (x == "&lt;stop&gt;")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break;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sorted.add(sorted.getRightPlace(x), x);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sorted.print();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467275" y="1687100"/>
            <a:ext cx="4665300" cy="211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intSLinkedList {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public: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intSLinkedList();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˜intSLinkedList();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bool empty() const;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 int&amp; front() const;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addFront(const int&amp; e);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removeFront();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print();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private: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intSNode* head;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};</a:t>
            </a:r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Singly </a:t>
            </a:r>
            <a:r>
              <a:rPr lang="en"/>
              <a:t>Linked</a:t>
            </a:r>
            <a:r>
              <a:rPr lang="en"/>
              <a:t> List  (header file)</a:t>
            </a:r>
          </a:p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3975" y="1138100"/>
            <a:ext cx="6365419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>
            <p:ph idx="1" type="body"/>
          </p:nvPr>
        </p:nvSpPr>
        <p:spPr>
          <a:xfrm>
            <a:off x="5261750" y="2951225"/>
            <a:ext cx="3570600" cy="160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intSNode {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private: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 elem;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intSNode* next; 	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friend class intSLinkedList;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Advantages and Disadvantages 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Advantages of linked list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No need for max_num_items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Inserting an item is much less time consuming (No need for shifting)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Disadvantages of linked list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Confusing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Could be dangerous (Dangling pointers, memory leaks, ...)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Final Notes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saw only some useful concepts and syntax in action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Read the first chapter for a guide on what you need to know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Here is a good book for expanding your knowledge of C++ and staying up-to-date: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  Professional C++, </a:t>
            </a:r>
            <a:r>
              <a:rPr lang="en">
                <a:solidFill>
                  <a:srgbClr val="3A3A3A"/>
                </a:solidFill>
              </a:rPr>
              <a:t>Marc Gregoire Gregoire, Wiley  2014 (or even older versions)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sp>
        <p:nvSpPr>
          <p:cNvPr id="234" name="Shape 2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Singly Linked List Implementation (source file)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600" cy="92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intSLinkedList::intSLinkedList()				</a:t>
            </a:r>
            <a:r>
              <a:rPr lang="en" sz="1400">
                <a:solidFill>
                  <a:srgbClr val="0000FF"/>
                </a:solidFill>
              </a:rPr>
              <a:t>// constructor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: head(NULL) {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2066875"/>
            <a:ext cx="8520600" cy="92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</a:t>
            </a:r>
            <a:r>
              <a:rPr lang="en" sz="1400">
                <a:solidFill>
                  <a:srgbClr val="A000A0"/>
                </a:solidFill>
              </a:rPr>
              <a:t>bool</a:t>
            </a:r>
            <a:r>
              <a:rPr lang="en" sz="1400">
                <a:solidFill>
                  <a:schemeClr val="dk1"/>
                </a:solidFill>
              </a:rPr>
              <a:t> intSLinkedList::empty() </a:t>
            </a:r>
            <a:r>
              <a:rPr lang="en" sz="1400">
                <a:solidFill>
                  <a:srgbClr val="A000A0"/>
                </a:solidFill>
              </a:rPr>
              <a:t>const</a:t>
            </a:r>
            <a:r>
              <a:rPr lang="en" sz="1400">
                <a:solidFill>
                  <a:schemeClr val="dk1"/>
                </a:solidFill>
              </a:rPr>
              <a:t>			</a:t>
            </a:r>
            <a:r>
              <a:rPr lang="en" sz="1400">
                <a:solidFill>
                  <a:srgbClr val="0000FF"/>
                </a:solidFill>
              </a:rPr>
              <a:t>// is list empty?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{ </a:t>
            </a:r>
            <a:r>
              <a:rPr lang="en" sz="1400">
                <a:solidFill>
                  <a:srgbClr val="00A000"/>
                </a:solidFill>
              </a:rPr>
              <a:t>return</a:t>
            </a:r>
            <a:r>
              <a:rPr lang="en" sz="1400">
                <a:solidFill>
                  <a:schemeClr val="dk1"/>
                </a:solidFill>
              </a:rPr>
              <a:t> head == NULL; 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A000A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2981275"/>
            <a:ext cx="8520600" cy="92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</a:t>
            </a:r>
            <a:r>
              <a:rPr lang="en" sz="1400">
                <a:solidFill>
                  <a:srgbClr val="A000A0"/>
                </a:solidFill>
              </a:rPr>
              <a:t>const</a:t>
            </a:r>
            <a:r>
              <a:rPr lang="en" sz="1400">
                <a:solidFill>
                  <a:schemeClr val="dk1"/>
                </a:solidFill>
              </a:rPr>
              <a:t> int&amp; SLinkedList::front() </a:t>
            </a:r>
            <a:r>
              <a:rPr lang="en" sz="1400">
                <a:solidFill>
                  <a:srgbClr val="A000A0"/>
                </a:solidFill>
              </a:rPr>
              <a:t>const</a:t>
            </a:r>
            <a:r>
              <a:rPr lang="en" sz="1400">
                <a:solidFill>
                  <a:schemeClr val="dk1"/>
                </a:solidFill>
              </a:rPr>
              <a:t>			</a:t>
            </a:r>
            <a:r>
              <a:rPr lang="en" sz="1400">
                <a:solidFill>
                  <a:srgbClr val="0000FF"/>
                </a:solidFill>
              </a:rPr>
              <a:t>// return front element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{ </a:t>
            </a:r>
            <a:r>
              <a:rPr lang="en" sz="1400">
                <a:solidFill>
                  <a:srgbClr val="00A000"/>
                </a:solidFill>
              </a:rPr>
              <a:t>return</a:t>
            </a:r>
            <a:r>
              <a:rPr lang="en" sz="1400">
                <a:solidFill>
                  <a:schemeClr val="dk1"/>
                </a:solidFill>
              </a:rPr>
              <a:t> head-&gt;elem; 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A000A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A000A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3895675"/>
            <a:ext cx="8520600" cy="92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intSLinkedList::~intSLinkedList()				</a:t>
            </a:r>
            <a:r>
              <a:rPr lang="en" sz="1400">
                <a:solidFill>
                  <a:srgbClr val="0000FF"/>
                </a:solidFill>
              </a:rPr>
              <a:t>// destructor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{ </a:t>
            </a:r>
            <a:r>
              <a:rPr lang="en" sz="1400">
                <a:solidFill>
                  <a:srgbClr val="00A000"/>
                </a:solidFill>
              </a:rPr>
              <a:t>while</a:t>
            </a:r>
            <a:r>
              <a:rPr lang="en" sz="1400">
                <a:solidFill>
                  <a:schemeClr val="dk1"/>
                </a:solidFill>
              </a:rPr>
              <a:t> (!empty()) removeFront(); 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A00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Singly Linked List Implementation (source file)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1799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  </a:t>
            </a:r>
            <a:r>
              <a:rPr lang="en" sz="1400">
                <a:solidFill>
                  <a:srgbClr val="A000A0"/>
                </a:solidFill>
              </a:rPr>
              <a:t>void</a:t>
            </a:r>
            <a:r>
              <a:rPr lang="en" sz="1400">
                <a:solidFill>
                  <a:schemeClr val="dk1"/>
                </a:solidFill>
              </a:rPr>
              <a:t> intSLinkedList::addFront(</a:t>
            </a:r>
            <a:r>
              <a:rPr lang="en" sz="1400">
                <a:solidFill>
                  <a:srgbClr val="A000A0"/>
                </a:solidFill>
              </a:rPr>
              <a:t>const</a:t>
            </a:r>
            <a:r>
              <a:rPr lang="en" sz="1400">
                <a:solidFill>
                  <a:schemeClr val="dk1"/>
                </a:solidFill>
              </a:rPr>
              <a:t> int&amp; e) {		</a:t>
            </a:r>
            <a:r>
              <a:rPr lang="en" sz="1400">
                <a:solidFill>
                  <a:srgbClr val="0000FF"/>
                </a:solidFill>
              </a:rPr>
              <a:t>// add to front of list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intSNode* v = </a:t>
            </a:r>
            <a:r>
              <a:rPr lang="en" sz="1400">
                <a:solidFill>
                  <a:srgbClr val="A000A0"/>
                </a:solidFill>
              </a:rPr>
              <a:t>new</a:t>
            </a:r>
            <a:r>
              <a:rPr lang="en" sz="1400">
                <a:solidFill>
                  <a:schemeClr val="dk1"/>
                </a:solidFill>
              </a:rPr>
              <a:t> intSNode;				</a:t>
            </a:r>
            <a:r>
              <a:rPr lang="en" sz="1400">
                <a:solidFill>
                  <a:srgbClr val="0000FF"/>
                </a:solidFill>
              </a:rPr>
              <a:t>// create new node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v-&gt;elem = e;							</a:t>
            </a:r>
            <a:r>
              <a:rPr lang="en" sz="1400">
                <a:solidFill>
                  <a:srgbClr val="0000FF"/>
                </a:solidFill>
              </a:rPr>
              <a:t>// store data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v-&gt;next = head;						</a:t>
            </a:r>
            <a:r>
              <a:rPr lang="en" sz="1400">
                <a:solidFill>
                  <a:srgbClr val="0000FF"/>
                </a:solidFill>
              </a:rPr>
              <a:t>// head now follows v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head = v;							</a:t>
            </a:r>
            <a:r>
              <a:rPr lang="en" sz="1400">
                <a:solidFill>
                  <a:srgbClr val="0000FF"/>
                </a:solidFill>
              </a:rPr>
              <a:t>// v is now the head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750" y="3086925"/>
            <a:ext cx="6467475" cy="14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737" y="3100175"/>
            <a:ext cx="6467475" cy="14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0062" y="3057525"/>
            <a:ext cx="6467475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Singly Linked List Implementation</a:t>
            </a:r>
            <a:r>
              <a:rPr lang="en"/>
              <a:t> (source file)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1799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</a:t>
            </a:r>
            <a:r>
              <a:rPr lang="en" sz="1400">
                <a:solidFill>
                  <a:srgbClr val="A000A0"/>
                </a:solidFill>
              </a:rPr>
              <a:t>void</a:t>
            </a:r>
            <a:r>
              <a:rPr lang="en" sz="1400">
                <a:solidFill>
                  <a:schemeClr val="dk1"/>
                </a:solidFill>
              </a:rPr>
              <a:t> intSLinkedList::removeFront() {				</a:t>
            </a:r>
            <a:r>
              <a:rPr lang="en" sz="1400">
                <a:solidFill>
                  <a:srgbClr val="0000FF"/>
                </a:solidFill>
              </a:rPr>
              <a:t>// remove front item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intSNode* old = head;						</a:t>
            </a:r>
            <a:r>
              <a:rPr lang="en" sz="1400">
                <a:solidFill>
                  <a:srgbClr val="0000FF"/>
                </a:solidFill>
              </a:rPr>
              <a:t>// save current head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head = old-&gt;next;							</a:t>
            </a:r>
            <a:r>
              <a:rPr lang="en" sz="1400">
                <a:solidFill>
                  <a:srgbClr val="0000FF"/>
                </a:solidFill>
              </a:rPr>
              <a:t>// skip over old head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</a:t>
            </a:r>
            <a:r>
              <a:rPr lang="en" sz="1400">
                <a:solidFill>
                  <a:srgbClr val="A000A0"/>
                </a:solidFill>
              </a:rPr>
              <a:t>delete</a:t>
            </a:r>
            <a:r>
              <a:rPr lang="en" sz="1400">
                <a:solidFill>
                  <a:schemeClr val="dk1"/>
                </a:solidFill>
              </a:rPr>
              <a:t> old;								</a:t>
            </a:r>
            <a:r>
              <a:rPr lang="en" sz="1400">
                <a:solidFill>
                  <a:srgbClr val="0000FF"/>
                </a:solidFill>
              </a:rPr>
              <a:t>// delete the old head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}</a:t>
            </a:r>
            <a:br>
              <a:rPr lang="en" sz="1400">
                <a:solidFill>
                  <a:schemeClr val="dk1"/>
                </a:solidFill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A000A0"/>
              </a:solidFill>
            </a:endParaRPr>
          </a:p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950" y="2952175"/>
            <a:ext cx="6457950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950" y="2867025"/>
            <a:ext cx="6457950" cy="110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1900" y="2934520"/>
            <a:ext cx="6457950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Singly Linked List Implementation (source file)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</a:t>
            </a:r>
            <a:r>
              <a:rPr lang="en" sz="1400">
                <a:solidFill>
                  <a:srgbClr val="A000A0"/>
                </a:solidFill>
              </a:rPr>
              <a:t>void</a:t>
            </a:r>
            <a:r>
              <a:rPr lang="en" sz="1400">
                <a:solidFill>
                  <a:schemeClr val="dk1"/>
                </a:solidFill>
              </a:rPr>
              <a:t> intSLinkedList::print() {			</a:t>
            </a:r>
            <a:r>
              <a:rPr lang="en" sz="1400">
                <a:solidFill>
                  <a:srgbClr val="0000FF"/>
                </a:solidFill>
              </a:rPr>
              <a:t>// print the list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  intSNod* v = head;				</a:t>
            </a:r>
            <a:r>
              <a:rPr lang="en" sz="1400">
                <a:solidFill>
                  <a:srgbClr val="0000FF"/>
                </a:solidFill>
              </a:rPr>
              <a:t>// put a cursor in front of the list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    while (v!=Null){				</a:t>
            </a:r>
            <a:r>
              <a:rPr lang="en" sz="1400">
                <a:solidFill>
                  <a:srgbClr val="0000FF"/>
                </a:solidFill>
              </a:rPr>
              <a:t>// if the cursor is pointing to anything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    cout &lt;&lt; v-&gt;elem &lt;&lt; " ";			</a:t>
            </a:r>
            <a:r>
              <a:rPr lang="en" sz="1400">
                <a:solidFill>
                  <a:srgbClr val="0000FF"/>
                </a:solidFill>
              </a:rPr>
              <a:t>// write what the cursor is pointing to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    v = v-&gt;next;					</a:t>
            </a:r>
            <a:r>
              <a:rPr lang="en" sz="1400">
                <a:solidFill>
                  <a:srgbClr val="0000FF"/>
                </a:solidFill>
              </a:rPr>
              <a:t>// send the cursor forward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   }</a:t>
            </a:r>
          </a:p>
          <a:p>
            <a:pPr indent="-6985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   cout &lt;&lt; endl;					</a:t>
            </a:r>
            <a:r>
              <a:rPr lang="en" sz="1400">
                <a:solidFill>
                  <a:srgbClr val="0000FF"/>
                </a:solidFill>
              </a:rPr>
              <a:t>// go to the new line</a:t>
            </a:r>
            <a:br>
              <a:rPr lang="en" sz="1400">
                <a:solidFill>
                  <a:schemeClr val="dk1"/>
                </a:solidFill>
              </a:rPr>
            </a:br>
            <a:r>
              <a:rPr lang="en" sz="1400">
                <a:solidFill>
                  <a:schemeClr val="dk1"/>
                </a:solidFill>
              </a:rPr>
              <a:t> 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source file with a main function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#include &lt;iostream&gt;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#include "intSLinkedList.h"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using namespace std;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int main(){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intSLinkedList int_sll;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int_sll.addFront(5);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int_sll.addFront(12);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int_sll.addFront(6);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int_sll.print();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compile and run 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g++ -c intSLinkedList.cpp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will generate an object file for us:  intSLinkedList.o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g++ -o test_intSLinkedList.o test_intSLinkedList.cpp intSLinkedList.o 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will generate test_intSLinkedList.o that is executable and links the intSLinkedList.o  object file as well.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./test_intSLinkedList.o </a:t>
            </a:r>
          </a:p>
          <a:p>
            <a:pPr indent="-228600" lvl="0" marL="914400" rtl="0">
              <a:spcBef>
                <a:spcPts val="0"/>
              </a:spcBef>
              <a:spcAft>
                <a:spcPts val="0"/>
              </a:spcAft>
            </a:pPr>
            <a:r>
              <a:rPr lang="en"/>
              <a:t>outputs the following line</a:t>
            </a:r>
          </a:p>
          <a:p>
            <a:pPr indent="45720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6 12 5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Generic Singly Linked List class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 put the following line before the class definition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template &lt;typename E&gt;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We'll change all int data types in the list to 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We'll put the implementation of functions into the header file (inline)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This is one way to resolve linking issues that may arise when implementing a template class in a cpp source file. There are other ways too.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Check out the following accompanying files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intSLinkedList.h  &amp; intSLinkedList.cpp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SLinkedList.h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test_intSLinkedList.cpp &amp; test_SLinkedList.cpp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What kind of new data types (classs) can we put in the generic SLinkedList class? </a:t>
            </a:r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