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Lst>
  <p:sldSz cy="5143500" cx="9144000"/>
  <p:notesSz cx="6858000" cy="9144000"/>
  <p:embeddedFontLst>
    <p:embeddedFont>
      <p:font typeface="Proxima Nova"/>
      <p:regular r:id="rId25"/>
      <p:bold r:id="rId26"/>
      <p:italic r:id="rId27"/>
      <p:boldItalic r:id="rId28"/>
    </p:embeddedFont>
    <p:embeddedFont>
      <p:font typeface="Alfa Slab One"/>
      <p:regular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roximaNova-bold.fntdata"/><Relationship Id="rId25" Type="http://schemas.openxmlformats.org/officeDocument/2006/relationships/font" Target="fonts/ProximaNova-regular.fntdata"/><Relationship Id="rId28" Type="http://schemas.openxmlformats.org/officeDocument/2006/relationships/font" Target="fonts/ProximaNova-boldItalic.fntdata"/><Relationship Id="rId27" Type="http://schemas.openxmlformats.org/officeDocument/2006/relationships/font" Target="fonts/ProximaNova-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AlfaSlabOne-regular.fnt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wrap="square" tIns="91425"/>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 name="Shape 52"/>
        <p:cNvGrpSpPr/>
        <p:nvPr/>
      </p:nvGrpSpPr>
      <p:grpSpPr>
        <a:xfrm>
          <a:off x="0" y="0"/>
          <a:ext cx="0" cy="0"/>
          <a:chOff x="0" y="0"/>
          <a:chExt cx="0" cy="0"/>
        </a:xfrm>
      </p:grpSpPr>
      <p:sp>
        <p:nvSpPr>
          <p:cNvPr id="53" name="Shape 5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54" name="Shape 5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7" name="Shape 117"/>
        <p:cNvGrpSpPr/>
        <p:nvPr/>
      </p:nvGrpSpPr>
      <p:grpSpPr>
        <a:xfrm>
          <a:off x="0" y="0"/>
          <a:ext cx="0" cy="0"/>
          <a:chOff x="0" y="0"/>
          <a:chExt cx="0" cy="0"/>
        </a:xfrm>
      </p:grpSpPr>
      <p:sp>
        <p:nvSpPr>
          <p:cNvPr id="118" name="Shape 11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9" name="Shape 11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Shape 164"/>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65" name="Shape 165"/>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rPr lang="en"/>
              <a:t>Recall that the Harvard Mark I computer could do a single division operation in about 6 seconds. In contrast, ENIAC could do about 36 division operations in 1 second. So in the time it would take the Mark 1 to do 1 division, ENIAC could do 216 divisions.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 name="Shape 58"/>
        <p:cNvGrpSpPr/>
        <p:nvPr/>
      </p:nvGrpSpPr>
      <p:grpSpPr>
        <a:xfrm>
          <a:off x="0" y="0"/>
          <a:ext cx="0" cy="0"/>
          <a:chOff x="0" y="0"/>
          <a:chExt cx="0" cy="0"/>
        </a:xfrm>
      </p:grpSpPr>
      <p:sp>
        <p:nvSpPr>
          <p:cNvPr id="59" name="Shape 59"/>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60" name="Shape 60"/>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2" name="Shape 182"/>
        <p:cNvGrpSpPr/>
        <p:nvPr/>
      </p:nvGrpSpPr>
      <p:grpSpPr>
        <a:xfrm>
          <a:off x="0" y="0"/>
          <a:ext cx="0" cy="0"/>
          <a:chOff x="0" y="0"/>
          <a:chExt cx="0" cy="0"/>
        </a:xfrm>
      </p:grpSpPr>
      <p:sp>
        <p:nvSpPr>
          <p:cNvPr id="183" name="Shape 1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84" name="Shape 1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2" name="Shape 82"/>
        <p:cNvGrpSpPr/>
        <p:nvPr/>
      </p:nvGrpSpPr>
      <p:grpSpPr>
        <a:xfrm>
          <a:off x="0" y="0"/>
          <a:ext cx="0" cy="0"/>
          <a:chOff x="0" y="0"/>
          <a:chExt cx="0" cy="0"/>
        </a:xfrm>
      </p:grpSpPr>
      <p:sp>
        <p:nvSpPr>
          <p:cNvPr id="83" name="Shape 8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84" name="Shape 8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9" name="Shape 89"/>
        <p:cNvGrpSpPr/>
        <p:nvPr/>
      </p:nvGrpSpPr>
      <p:grpSpPr>
        <a:xfrm>
          <a:off x="0" y="0"/>
          <a:ext cx="0" cy="0"/>
          <a:chOff x="0" y="0"/>
          <a:chExt cx="0" cy="0"/>
        </a:xfrm>
      </p:grpSpPr>
      <p:sp>
        <p:nvSpPr>
          <p:cNvPr id="90" name="Shape 90"/>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1" name="Shape 91"/>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04" name="Shape 104"/>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0" name="Shape 110"/>
        <p:cNvGrpSpPr/>
        <p:nvPr/>
      </p:nvGrpSpPr>
      <p:grpSpPr>
        <a:xfrm>
          <a:off x="0" y="0"/>
          <a:ext cx="0" cy="0"/>
          <a:chOff x="0" y="0"/>
          <a:chExt cx="0" cy="0"/>
        </a:xfrm>
      </p:grpSpPr>
      <p:sp>
        <p:nvSpPr>
          <p:cNvPr id="111" name="Shape 111"/>
          <p:cNvSpPr/>
          <p:nvPr>
            <p:ph idx="2" type="sldImg"/>
          </p:nvPr>
        </p:nvSpPr>
        <p:spPr>
          <a:xfrm>
            <a:off x="381187" y="685800"/>
            <a:ext cx="6096299" cy="3429000"/>
          </a:xfrm>
          <a:custGeom>
            <a:pathLst>
              <a:path extrusionOk="0" h="120000" w="120000">
                <a:moveTo>
                  <a:pt x="0" y="0"/>
                </a:moveTo>
                <a:lnTo>
                  <a:pt x="120000" y="0"/>
                </a:lnTo>
                <a:lnTo>
                  <a:pt x="120000" y="120000"/>
                </a:lnTo>
                <a:lnTo>
                  <a:pt x="0" y="120000"/>
                </a:lnTo>
                <a:close/>
              </a:path>
            </a:pathLst>
          </a:custGeom>
        </p:spPr>
      </p:sp>
      <p:sp>
        <p:nvSpPr>
          <p:cNvPr id="112" name="Shape 112"/>
          <p:cNvSpPr txBox="1"/>
          <p:nvPr>
            <p:ph idx="1" type="body"/>
          </p:nvPr>
        </p:nvSpPr>
        <p:spPr>
          <a:xfrm>
            <a:off x="685800" y="4343400"/>
            <a:ext cx="5486399"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cxnSp>
        <p:nvCxnSpPr>
          <p:cNvPr id="10" name="Shape 10"/>
          <p:cNvCxnSpPr/>
          <p:nvPr/>
        </p:nvCxnSpPr>
        <p:spPr>
          <a:xfrm>
            <a:off x="4278300" y="2751162"/>
            <a:ext cx="587400" cy="0"/>
          </a:xfrm>
          <a:prstGeom prst="straightConnector1">
            <a:avLst/>
          </a:prstGeom>
          <a:noFill/>
          <a:ln cap="flat" cmpd="sng" w="76200">
            <a:solidFill>
              <a:schemeClr val="dk1"/>
            </a:solidFill>
            <a:prstDash val="solid"/>
            <a:round/>
            <a:headEnd len="med" w="med" type="none"/>
            <a:tailEnd len="med" w="med" type="none"/>
          </a:ln>
        </p:spPr>
      </p:cxnSp>
      <p:sp>
        <p:nvSpPr>
          <p:cNvPr id="11" name="Shape 11"/>
          <p:cNvSpPr txBox="1"/>
          <p:nvPr>
            <p:ph type="ctrTitle"/>
          </p:nvPr>
        </p:nvSpPr>
        <p:spPr>
          <a:xfrm>
            <a:off x="311700" y="595975"/>
            <a:ext cx="8520599" cy="1957799"/>
          </a:xfrm>
          <a:prstGeom prst="rect">
            <a:avLst/>
          </a:prstGeom>
        </p:spPr>
        <p:txBody>
          <a:bodyPr anchorCtr="0" anchor="b" bIns="91425" lIns="91425" rIns="91425" wrap="square" tIns="91425"/>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p:txBody>
      </p:sp>
      <p:sp>
        <p:nvSpPr>
          <p:cNvPr id="12" name="Shape 12"/>
          <p:cNvSpPr txBox="1"/>
          <p:nvPr>
            <p:ph idx="1" type="subTitle"/>
          </p:nvPr>
        </p:nvSpPr>
        <p:spPr>
          <a:xfrm>
            <a:off x="311700" y="3165823"/>
            <a:ext cx="8520599" cy="733499"/>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p:txBody>
      </p:sp>
      <p:sp>
        <p:nvSpPr>
          <p:cNvPr id="13" name="Shape 13"/>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6" name="Shape 46"/>
        <p:cNvGrpSpPr/>
        <p:nvPr/>
      </p:nvGrpSpPr>
      <p:grpSpPr>
        <a:xfrm>
          <a:off x="0" y="0"/>
          <a:ext cx="0" cy="0"/>
          <a:chOff x="0" y="0"/>
          <a:chExt cx="0" cy="0"/>
        </a:xfrm>
      </p:grpSpPr>
      <p:sp>
        <p:nvSpPr>
          <p:cNvPr id="47" name="Shape 47"/>
          <p:cNvSpPr txBox="1"/>
          <p:nvPr>
            <p:ph type="title"/>
          </p:nvPr>
        </p:nvSpPr>
        <p:spPr>
          <a:xfrm>
            <a:off x="311700" y="1167925"/>
            <a:ext cx="8520599" cy="1980000"/>
          </a:xfrm>
          <a:prstGeom prst="rect">
            <a:avLst/>
          </a:prstGeom>
        </p:spPr>
        <p:txBody>
          <a:bodyPr anchorCtr="0" anchor="ctr" bIns="91425" lIns="91425" rIns="91425" wrap="square" tIns="91425"/>
          <a:lstStyle>
            <a:lvl1pPr lvl="0" algn="ctr">
              <a:spcBef>
                <a:spcPts val="0"/>
              </a:spcBef>
              <a:buClr>
                <a:schemeClr val="dk1"/>
              </a:buClr>
              <a:buSzPct val="100000"/>
              <a:defRPr sz="11000">
                <a:solidFill>
                  <a:schemeClr val="dk1"/>
                </a:solidFill>
              </a:defRPr>
            </a:lvl1pPr>
            <a:lvl2pPr lvl="1" algn="ctr">
              <a:spcBef>
                <a:spcPts val="0"/>
              </a:spcBef>
              <a:buClr>
                <a:schemeClr val="dk1"/>
              </a:buClr>
              <a:buSzPct val="100000"/>
              <a:defRPr sz="11000">
                <a:solidFill>
                  <a:schemeClr val="dk1"/>
                </a:solidFill>
              </a:defRPr>
            </a:lvl2pPr>
            <a:lvl3pPr lvl="2" algn="ctr">
              <a:spcBef>
                <a:spcPts val="0"/>
              </a:spcBef>
              <a:buClr>
                <a:schemeClr val="dk1"/>
              </a:buClr>
              <a:buSzPct val="100000"/>
              <a:defRPr sz="11000">
                <a:solidFill>
                  <a:schemeClr val="dk1"/>
                </a:solidFill>
              </a:defRPr>
            </a:lvl3pPr>
            <a:lvl4pPr lvl="3" algn="ctr">
              <a:spcBef>
                <a:spcPts val="0"/>
              </a:spcBef>
              <a:buClr>
                <a:schemeClr val="dk1"/>
              </a:buClr>
              <a:buSzPct val="100000"/>
              <a:defRPr sz="11000">
                <a:solidFill>
                  <a:schemeClr val="dk1"/>
                </a:solidFill>
              </a:defRPr>
            </a:lvl4pPr>
            <a:lvl5pPr lvl="4" algn="ctr">
              <a:spcBef>
                <a:spcPts val="0"/>
              </a:spcBef>
              <a:buClr>
                <a:schemeClr val="dk1"/>
              </a:buClr>
              <a:buSzPct val="100000"/>
              <a:defRPr sz="11000">
                <a:solidFill>
                  <a:schemeClr val="dk1"/>
                </a:solidFill>
              </a:defRPr>
            </a:lvl5pPr>
            <a:lvl6pPr lvl="5" algn="ctr">
              <a:spcBef>
                <a:spcPts val="0"/>
              </a:spcBef>
              <a:buClr>
                <a:schemeClr val="dk1"/>
              </a:buClr>
              <a:buSzPct val="100000"/>
              <a:defRPr sz="11000">
                <a:solidFill>
                  <a:schemeClr val="dk1"/>
                </a:solidFill>
              </a:defRPr>
            </a:lvl6pPr>
            <a:lvl7pPr lvl="6" algn="ctr">
              <a:spcBef>
                <a:spcPts val="0"/>
              </a:spcBef>
              <a:buClr>
                <a:schemeClr val="dk1"/>
              </a:buClr>
              <a:buSzPct val="100000"/>
              <a:defRPr sz="11000">
                <a:solidFill>
                  <a:schemeClr val="dk1"/>
                </a:solidFill>
              </a:defRPr>
            </a:lvl7pPr>
            <a:lvl8pPr lvl="7" algn="ctr">
              <a:spcBef>
                <a:spcPts val="0"/>
              </a:spcBef>
              <a:buClr>
                <a:schemeClr val="dk1"/>
              </a:buClr>
              <a:buSzPct val="100000"/>
              <a:defRPr sz="11000">
                <a:solidFill>
                  <a:schemeClr val="dk1"/>
                </a:solidFill>
              </a:defRPr>
            </a:lvl8pPr>
            <a:lvl9pPr lvl="8" algn="ctr">
              <a:spcBef>
                <a:spcPts val="0"/>
              </a:spcBef>
              <a:buClr>
                <a:schemeClr val="dk1"/>
              </a:buClr>
              <a:buSzPct val="100000"/>
              <a:defRPr sz="11000">
                <a:solidFill>
                  <a:schemeClr val="dk1"/>
                </a:solidFill>
              </a:defRPr>
            </a:lvl9pPr>
          </a:lstStyle>
          <a:p/>
        </p:txBody>
      </p:sp>
      <p:sp>
        <p:nvSpPr>
          <p:cNvPr id="48" name="Shape 48"/>
          <p:cNvSpPr txBox="1"/>
          <p:nvPr>
            <p:ph idx="1" type="body"/>
          </p:nvPr>
        </p:nvSpPr>
        <p:spPr>
          <a:xfrm>
            <a:off x="311700" y="3224250"/>
            <a:ext cx="8520599" cy="1071599"/>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9" name="Shape 49"/>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50" name="Shape 50"/>
        <p:cNvGrpSpPr/>
        <p:nvPr/>
      </p:nvGrpSpPr>
      <p:grpSpPr>
        <a:xfrm>
          <a:off x="0" y="0"/>
          <a:ext cx="0" cy="0"/>
          <a:chOff x="0" y="0"/>
          <a:chExt cx="0" cy="0"/>
        </a:xfrm>
      </p:grpSpPr>
      <p:sp>
        <p:nvSpPr>
          <p:cNvPr id="51" name="Shape 51"/>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4" name="Shape 14"/>
        <p:cNvGrpSpPr/>
        <p:nvPr/>
      </p:nvGrpSpPr>
      <p:grpSpPr>
        <a:xfrm>
          <a:off x="0" y="0"/>
          <a:ext cx="0" cy="0"/>
          <a:chOff x="0" y="0"/>
          <a:chExt cx="0" cy="0"/>
        </a:xfrm>
      </p:grpSpPr>
      <p:sp>
        <p:nvSpPr>
          <p:cNvPr id="15" name="Shape 15"/>
          <p:cNvSpPr txBox="1"/>
          <p:nvPr>
            <p:ph type="title"/>
          </p:nvPr>
        </p:nvSpPr>
        <p:spPr>
          <a:xfrm>
            <a:off x="311700" y="2480550"/>
            <a:ext cx="8114399" cy="2445899"/>
          </a:xfrm>
          <a:prstGeom prst="rect">
            <a:avLst/>
          </a:prstGeom>
        </p:spPr>
        <p:txBody>
          <a:bodyPr anchorCtr="0" anchor="b" bIns="91425" lIns="91425" rIns="91425" wrap="square" tIns="91425"/>
          <a:lstStyle>
            <a:lvl1pPr lvl="0">
              <a:spcBef>
                <a:spcPts val="0"/>
              </a:spcBef>
              <a:buClr>
                <a:schemeClr val="lt1"/>
              </a:buClr>
              <a:buSzPct val="100000"/>
              <a:defRPr sz="6800">
                <a:solidFill>
                  <a:schemeClr val="lt1"/>
                </a:solidFill>
              </a:defRPr>
            </a:lvl1pPr>
            <a:lvl2pPr lvl="1">
              <a:spcBef>
                <a:spcPts val="0"/>
              </a:spcBef>
              <a:buClr>
                <a:schemeClr val="lt1"/>
              </a:buClr>
              <a:buSzPct val="100000"/>
              <a:defRPr sz="6800">
                <a:solidFill>
                  <a:schemeClr val="lt1"/>
                </a:solidFill>
              </a:defRPr>
            </a:lvl2pPr>
            <a:lvl3pPr lvl="2">
              <a:spcBef>
                <a:spcPts val="0"/>
              </a:spcBef>
              <a:buClr>
                <a:schemeClr val="lt1"/>
              </a:buClr>
              <a:buSzPct val="100000"/>
              <a:defRPr sz="6800">
                <a:solidFill>
                  <a:schemeClr val="lt1"/>
                </a:solidFill>
              </a:defRPr>
            </a:lvl3pPr>
            <a:lvl4pPr lvl="3">
              <a:spcBef>
                <a:spcPts val="0"/>
              </a:spcBef>
              <a:buClr>
                <a:schemeClr val="lt1"/>
              </a:buClr>
              <a:buSzPct val="100000"/>
              <a:defRPr sz="6800">
                <a:solidFill>
                  <a:schemeClr val="lt1"/>
                </a:solidFill>
              </a:defRPr>
            </a:lvl4pPr>
            <a:lvl5pPr lvl="4">
              <a:spcBef>
                <a:spcPts val="0"/>
              </a:spcBef>
              <a:buClr>
                <a:schemeClr val="lt1"/>
              </a:buClr>
              <a:buSzPct val="100000"/>
              <a:defRPr sz="6800">
                <a:solidFill>
                  <a:schemeClr val="lt1"/>
                </a:solidFill>
              </a:defRPr>
            </a:lvl5pPr>
            <a:lvl6pPr lvl="5">
              <a:spcBef>
                <a:spcPts val="0"/>
              </a:spcBef>
              <a:buClr>
                <a:schemeClr val="lt1"/>
              </a:buClr>
              <a:buSzPct val="100000"/>
              <a:defRPr sz="6800">
                <a:solidFill>
                  <a:schemeClr val="lt1"/>
                </a:solidFill>
              </a:defRPr>
            </a:lvl6pPr>
            <a:lvl7pPr lvl="6">
              <a:spcBef>
                <a:spcPts val="0"/>
              </a:spcBef>
              <a:buClr>
                <a:schemeClr val="lt1"/>
              </a:buClr>
              <a:buSzPct val="100000"/>
              <a:defRPr sz="6800">
                <a:solidFill>
                  <a:schemeClr val="lt1"/>
                </a:solidFill>
              </a:defRPr>
            </a:lvl7pPr>
            <a:lvl8pPr lvl="7">
              <a:spcBef>
                <a:spcPts val="0"/>
              </a:spcBef>
              <a:buClr>
                <a:schemeClr val="lt1"/>
              </a:buClr>
              <a:buSzPct val="100000"/>
              <a:defRPr sz="6800">
                <a:solidFill>
                  <a:schemeClr val="lt1"/>
                </a:solidFill>
              </a:defRPr>
            </a:lvl8pPr>
            <a:lvl9pPr lvl="8">
              <a:spcBef>
                <a:spcPts val="0"/>
              </a:spcBef>
              <a:buClr>
                <a:schemeClr val="lt1"/>
              </a:buClr>
              <a:buSzPct val="100000"/>
              <a:defRPr sz="6800">
                <a:solidFill>
                  <a:schemeClr val="lt1"/>
                </a:solidFill>
              </a:defRPr>
            </a:lvl9pPr>
          </a:lstStyle>
          <a:p/>
        </p:txBody>
      </p:sp>
      <p:sp>
        <p:nvSpPr>
          <p:cNvPr id="16" name="Shape 16"/>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7" name="Shape 17"/>
        <p:cNvGrpSpPr/>
        <p:nvPr/>
      </p:nvGrpSpPr>
      <p:grpSpPr>
        <a:xfrm>
          <a:off x="0" y="0"/>
          <a:ext cx="0" cy="0"/>
          <a:chOff x="0" y="0"/>
          <a:chExt cx="0" cy="0"/>
        </a:xfrm>
      </p:grpSpPr>
      <p:sp>
        <p:nvSpPr>
          <p:cNvPr id="18" name="Shape 18"/>
          <p:cNvSpPr txBox="1"/>
          <p:nvPr>
            <p:ph type="title"/>
          </p:nvPr>
        </p:nvSpPr>
        <p:spPr>
          <a:xfrm>
            <a:off x="311700" y="445025"/>
            <a:ext cx="8520599" cy="572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 type="body"/>
          </p:nvPr>
        </p:nvSpPr>
        <p:spPr>
          <a:xfrm>
            <a:off x="311700" y="1152475"/>
            <a:ext cx="8520599" cy="3416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0" name="Shape 20"/>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1" name="Shape 21"/>
        <p:cNvGrpSpPr/>
        <p:nvPr/>
      </p:nvGrpSpPr>
      <p:grpSpPr>
        <a:xfrm>
          <a:off x="0" y="0"/>
          <a:ext cx="0" cy="0"/>
          <a:chOff x="0" y="0"/>
          <a:chExt cx="0" cy="0"/>
        </a:xfrm>
      </p:grpSpPr>
      <p:sp>
        <p:nvSpPr>
          <p:cNvPr id="22" name="Shape 22"/>
          <p:cNvSpPr txBox="1"/>
          <p:nvPr>
            <p:ph type="title"/>
          </p:nvPr>
        </p:nvSpPr>
        <p:spPr>
          <a:xfrm>
            <a:off x="311700" y="445025"/>
            <a:ext cx="8520599" cy="572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3" name="Shape 23"/>
          <p:cNvSpPr txBox="1"/>
          <p:nvPr>
            <p:ph idx="1" type="body"/>
          </p:nvPr>
        </p:nvSpPr>
        <p:spPr>
          <a:xfrm>
            <a:off x="311700" y="1152475"/>
            <a:ext cx="3999899"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2" type="body"/>
          </p:nvPr>
        </p:nvSpPr>
        <p:spPr>
          <a:xfrm>
            <a:off x="4832400" y="1152475"/>
            <a:ext cx="3999899" cy="3416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5" name="Shape 2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6" name="Shape 26"/>
        <p:cNvGrpSpPr/>
        <p:nvPr/>
      </p:nvGrpSpPr>
      <p:grpSpPr>
        <a:xfrm>
          <a:off x="0" y="0"/>
          <a:ext cx="0" cy="0"/>
          <a:chOff x="0" y="0"/>
          <a:chExt cx="0" cy="0"/>
        </a:xfrm>
      </p:grpSpPr>
      <p:sp>
        <p:nvSpPr>
          <p:cNvPr id="27" name="Shape 27"/>
          <p:cNvSpPr txBox="1"/>
          <p:nvPr>
            <p:ph type="title"/>
          </p:nvPr>
        </p:nvSpPr>
        <p:spPr>
          <a:xfrm>
            <a:off x="311700" y="445025"/>
            <a:ext cx="8520599" cy="572699"/>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8" name="Shape 28"/>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9" name="Shape 29"/>
        <p:cNvGrpSpPr/>
        <p:nvPr/>
      </p:nvGrpSpPr>
      <p:grpSpPr>
        <a:xfrm>
          <a:off x="0" y="0"/>
          <a:ext cx="0" cy="0"/>
          <a:chOff x="0" y="0"/>
          <a:chExt cx="0" cy="0"/>
        </a:xfrm>
      </p:grpSpPr>
      <p:sp>
        <p:nvSpPr>
          <p:cNvPr id="30" name="Shape 30"/>
          <p:cNvSpPr txBox="1"/>
          <p:nvPr>
            <p:ph type="title"/>
          </p:nvPr>
        </p:nvSpPr>
        <p:spPr>
          <a:xfrm>
            <a:off x="311700" y="631800"/>
            <a:ext cx="2807999" cy="755699"/>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1" name="Shape 31"/>
          <p:cNvSpPr txBox="1"/>
          <p:nvPr>
            <p:ph idx="1" type="body"/>
          </p:nvPr>
        </p:nvSpPr>
        <p:spPr>
          <a:xfrm>
            <a:off x="311700" y="1490875"/>
            <a:ext cx="2807999" cy="30780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2" name="Shape 32"/>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accent3"/>
        </a:solidFill>
      </p:bgPr>
    </p:bg>
    <p:spTree>
      <p:nvGrpSpPr>
        <p:cNvPr id="33" name="Shape 33"/>
        <p:cNvGrpSpPr/>
        <p:nvPr/>
      </p:nvGrpSpPr>
      <p:grpSpPr>
        <a:xfrm>
          <a:off x="0" y="0"/>
          <a:ext cx="0" cy="0"/>
          <a:chOff x="0" y="0"/>
          <a:chExt cx="0" cy="0"/>
        </a:xfrm>
      </p:grpSpPr>
      <p:sp>
        <p:nvSpPr>
          <p:cNvPr id="34" name="Shape 34"/>
          <p:cNvSpPr txBox="1"/>
          <p:nvPr>
            <p:ph type="title"/>
          </p:nvPr>
        </p:nvSpPr>
        <p:spPr>
          <a:xfrm>
            <a:off x="490250" y="526350"/>
            <a:ext cx="5683800" cy="40908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35" name="Shape 3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6" name="Shape 36"/>
        <p:cNvGrpSpPr/>
        <p:nvPr/>
      </p:nvGrpSpPr>
      <p:grpSpPr>
        <a:xfrm>
          <a:off x="0" y="0"/>
          <a:ext cx="0" cy="0"/>
          <a:chOff x="0" y="0"/>
          <a:chExt cx="0" cy="0"/>
        </a:xfrm>
      </p:grpSpPr>
      <p:sp>
        <p:nvSpPr>
          <p:cNvPr id="37" name="Shape 37"/>
          <p:cNvSpPr/>
          <p:nvPr/>
        </p:nvSpPr>
        <p:spPr>
          <a:xfrm>
            <a:off x="4572000" y="100"/>
            <a:ext cx="4572000" cy="5143499"/>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38" name="Shape 38"/>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39" name="Shape 39"/>
          <p:cNvSpPr txBox="1"/>
          <p:nvPr>
            <p:ph type="title"/>
          </p:nvPr>
        </p:nvSpPr>
        <p:spPr>
          <a:xfrm>
            <a:off x="265500" y="1375599"/>
            <a:ext cx="4045199" cy="1551900"/>
          </a:xfrm>
          <a:prstGeom prst="rect">
            <a:avLst/>
          </a:prstGeom>
        </p:spPr>
        <p:txBody>
          <a:bodyPr anchorCtr="0" anchor="b" bIns="91425" lIns="91425" rIns="91425" wrap="square" tIns="91425"/>
          <a:lstStyle>
            <a:lvl1pPr lvl="0" algn="ctr">
              <a:spcBef>
                <a:spcPts val="0"/>
              </a:spcBef>
              <a:buSzPct val="100000"/>
              <a:defRPr sz="3800"/>
            </a:lvl1pPr>
            <a:lvl2pPr lvl="1" algn="ctr">
              <a:spcBef>
                <a:spcPts val="0"/>
              </a:spcBef>
              <a:buSzPct val="100000"/>
              <a:defRPr sz="3800"/>
            </a:lvl2pPr>
            <a:lvl3pPr lvl="2" algn="ctr">
              <a:spcBef>
                <a:spcPts val="0"/>
              </a:spcBef>
              <a:buSzPct val="100000"/>
              <a:defRPr sz="3800"/>
            </a:lvl3pPr>
            <a:lvl4pPr lvl="3" algn="ctr">
              <a:spcBef>
                <a:spcPts val="0"/>
              </a:spcBef>
              <a:buSzPct val="100000"/>
              <a:defRPr sz="3800"/>
            </a:lvl4pPr>
            <a:lvl5pPr lvl="4" algn="ctr">
              <a:spcBef>
                <a:spcPts val="0"/>
              </a:spcBef>
              <a:buSzPct val="100000"/>
              <a:defRPr sz="3800"/>
            </a:lvl5pPr>
            <a:lvl6pPr lvl="5" algn="ctr">
              <a:spcBef>
                <a:spcPts val="0"/>
              </a:spcBef>
              <a:buSzPct val="100000"/>
              <a:defRPr sz="3800"/>
            </a:lvl6pPr>
            <a:lvl7pPr lvl="6" algn="ctr">
              <a:spcBef>
                <a:spcPts val="0"/>
              </a:spcBef>
              <a:buSzPct val="100000"/>
              <a:defRPr sz="3800"/>
            </a:lvl7pPr>
            <a:lvl8pPr lvl="7" algn="ctr">
              <a:spcBef>
                <a:spcPts val="0"/>
              </a:spcBef>
              <a:buSzPct val="100000"/>
              <a:defRPr sz="3800"/>
            </a:lvl8pPr>
            <a:lvl9pPr lvl="8" algn="ctr">
              <a:spcBef>
                <a:spcPts val="0"/>
              </a:spcBef>
              <a:buSzPct val="100000"/>
              <a:defRPr sz="3800"/>
            </a:lvl9pPr>
          </a:lstStyle>
          <a:p/>
        </p:txBody>
      </p:sp>
      <p:sp>
        <p:nvSpPr>
          <p:cNvPr id="40" name="Shape 40"/>
          <p:cNvSpPr txBox="1"/>
          <p:nvPr>
            <p:ph idx="1" type="subTitle"/>
          </p:nvPr>
        </p:nvSpPr>
        <p:spPr>
          <a:xfrm>
            <a:off x="265500" y="2981125"/>
            <a:ext cx="4045199" cy="1345500"/>
          </a:xfrm>
          <a:prstGeom prst="rect">
            <a:avLst/>
          </a:prstGeom>
        </p:spPr>
        <p:txBody>
          <a:bodyPr anchorCtr="0" anchor="t" bIns="91425" lIns="91425" rIns="91425" wrap="square" tIns="91425"/>
          <a:lstStyle>
            <a:lvl1pPr lvl="0" algn="ctr">
              <a:lnSpc>
                <a:spcPct val="100000"/>
              </a:lnSpc>
              <a:spcBef>
                <a:spcPts val="0"/>
              </a:spcBef>
              <a:spcAft>
                <a:spcPts val="0"/>
              </a:spcAft>
              <a:buNone/>
              <a:defRPr/>
            </a:lvl1pPr>
            <a:lvl2pPr lvl="1" algn="ctr">
              <a:lnSpc>
                <a:spcPct val="100000"/>
              </a:lnSpc>
              <a:spcBef>
                <a:spcPts val="0"/>
              </a:spcBef>
              <a:spcAft>
                <a:spcPts val="0"/>
              </a:spcAft>
              <a:buSzPct val="100000"/>
              <a:buNone/>
              <a:defRPr sz="1800"/>
            </a:lvl2pPr>
            <a:lvl3pPr lvl="2" algn="ctr">
              <a:lnSpc>
                <a:spcPct val="100000"/>
              </a:lnSpc>
              <a:spcBef>
                <a:spcPts val="0"/>
              </a:spcBef>
              <a:spcAft>
                <a:spcPts val="0"/>
              </a:spcAft>
              <a:buSzPct val="100000"/>
              <a:buNone/>
              <a:defRPr sz="1800"/>
            </a:lvl3pPr>
            <a:lvl4pPr lvl="3" algn="ctr">
              <a:lnSpc>
                <a:spcPct val="100000"/>
              </a:lnSpc>
              <a:spcBef>
                <a:spcPts val="0"/>
              </a:spcBef>
              <a:spcAft>
                <a:spcPts val="0"/>
              </a:spcAft>
              <a:buSzPct val="100000"/>
              <a:buNone/>
              <a:defRPr sz="1800"/>
            </a:lvl4pPr>
            <a:lvl5pPr lvl="4" algn="ctr">
              <a:lnSpc>
                <a:spcPct val="100000"/>
              </a:lnSpc>
              <a:spcBef>
                <a:spcPts val="0"/>
              </a:spcBef>
              <a:spcAft>
                <a:spcPts val="0"/>
              </a:spcAft>
              <a:buSzPct val="100000"/>
              <a:buNone/>
              <a:defRPr sz="1800"/>
            </a:lvl5pPr>
            <a:lvl6pPr lvl="5" algn="ctr">
              <a:lnSpc>
                <a:spcPct val="100000"/>
              </a:lnSpc>
              <a:spcBef>
                <a:spcPts val="0"/>
              </a:spcBef>
              <a:spcAft>
                <a:spcPts val="0"/>
              </a:spcAft>
              <a:buSzPct val="100000"/>
              <a:buNone/>
              <a:defRPr sz="1800"/>
            </a:lvl6pPr>
            <a:lvl7pPr lvl="6" algn="ctr">
              <a:lnSpc>
                <a:spcPct val="100000"/>
              </a:lnSpc>
              <a:spcBef>
                <a:spcPts val="0"/>
              </a:spcBef>
              <a:spcAft>
                <a:spcPts val="0"/>
              </a:spcAft>
              <a:buSzPct val="100000"/>
              <a:buNone/>
              <a:defRPr sz="1800"/>
            </a:lvl7pPr>
            <a:lvl8pPr lvl="7" algn="ctr">
              <a:lnSpc>
                <a:spcPct val="100000"/>
              </a:lnSpc>
              <a:spcBef>
                <a:spcPts val="0"/>
              </a:spcBef>
              <a:spcAft>
                <a:spcPts val="0"/>
              </a:spcAft>
              <a:buSzPct val="100000"/>
              <a:buNone/>
              <a:defRPr sz="1800"/>
            </a:lvl8pPr>
            <a:lvl9pPr lvl="8" algn="ctr">
              <a:lnSpc>
                <a:spcPct val="100000"/>
              </a:lnSpc>
              <a:spcBef>
                <a:spcPts val="0"/>
              </a:spcBef>
              <a:spcAft>
                <a:spcPts val="0"/>
              </a:spcAft>
              <a:buSzPct val="100000"/>
              <a:buNone/>
              <a:defRPr sz="1800"/>
            </a:lvl9pPr>
          </a:lstStyle>
          <a:p/>
        </p:txBody>
      </p:sp>
      <p:sp>
        <p:nvSpPr>
          <p:cNvPr id="41" name="Shape 41"/>
          <p:cNvSpPr txBox="1"/>
          <p:nvPr>
            <p:ph idx="2" type="body"/>
          </p:nvPr>
        </p:nvSpPr>
        <p:spPr>
          <a:xfrm>
            <a:off x="4939500" y="724200"/>
            <a:ext cx="3837000" cy="3695099"/>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3" name="Shape 43"/>
        <p:cNvGrpSpPr/>
        <p:nvPr/>
      </p:nvGrpSpPr>
      <p:grpSpPr>
        <a:xfrm>
          <a:off x="0" y="0"/>
          <a:ext cx="0" cy="0"/>
          <a:chOff x="0" y="0"/>
          <a:chExt cx="0" cy="0"/>
        </a:xfrm>
      </p:grpSpPr>
      <p:sp>
        <p:nvSpPr>
          <p:cNvPr id="44" name="Shape 44"/>
          <p:cNvSpPr txBox="1"/>
          <p:nvPr>
            <p:ph idx="1" type="body"/>
          </p:nvPr>
        </p:nvSpPr>
        <p:spPr>
          <a:xfrm>
            <a:off x="319500" y="4233725"/>
            <a:ext cx="5998800" cy="598799"/>
          </a:xfrm>
          <a:prstGeom prst="rect">
            <a:avLst/>
          </a:prstGeom>
        </p:spPr>
        <p:txBody>
          <a:bodyPr anchorCtr="0" anchor="ctr" bIns="91425" lIns="91425" rIns="91425" wrap="square" tIns="91425"/>
          <a:lstStyle>
            <a:lvl1pPr lvl="0">
              <a:lnSpc>
                <a:spcPct val="100000"/>
              </a:lnSpc>
              <a:spcBef>
                <a:spcPts val="0"/>
              </a:spcBef>
              <a:spcAft>
                <a:spcPts val="0"/>
              </a:spcAft>
              <a:buClr>
                <a:schemeClr val="accent3"/>
              </a:buClr>
              <a:buFont typeface="Alfa Slab One"/>
              <a:buNone/>
              <a:defRPr>
                <a:solidFill>
                  <a:schemeClr val="accent3"/>
                </a:solidFill>
                <a:latin typeface="Alfa Slab One"/>
                <a:ea typeface="Alfa Slab One"/>
                <a:cs typeface="Alfa Slab One"/>
                <a:sym typeface="Alfa Slab One"/>
              </a:defRPr>
            </a:lvl1pPr>
          </a:lstStyle>
          <a:p/>
        </p:txBody>
      </p:sp>
      <p:sp>
        <p:nvSpPr>
          <p:cNvPr id="45" name="Shape 45"/>
          <p:cNvSpPr txBox="1"/>
          <p:nvPr>
            <p:ph idx="12" type="sldNum"/>
          </p:nvPr>
        </p:nvSpPr>
        <p:spPr>
          <a:xfrm>
            <a:off x="8472457" y="4663216"/>
            <a:ext cx="548699"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gameday">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599" cy="572699"/>
          </a:xfrm>
          <a:prstGeom prst="rect">
            <a:avLst/>
          </a:prstGeom>
          <a:noFill/>
          <a:ln>
            <a:noFill/>
          </a:ln>
        </p:spPr>
        <p:txBody>
          <a:bodyPr anchorCtr="0" anchor="t" bIns="91425" lIns="91425" rIns="91425" wrap="square" tIns="91425"/>
          <a:lstStyle>
            <a:lvl1pPr lvl="0">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1pPr>
            <a:lvl2pPr lvl="1">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2pPr>
            <a:lvl3pPr lvl="2">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3pPr>
            <a:lvl4pPr lvl="3">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4pPr>
            <a:lvl5pPr lvl="4">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5pPr>
            <a:lvl6pPr lvl="5">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6pPr>
            <a:lvl7pPr lvl="6">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7pPr>
            <a:lvl8pPr lvl="7">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8pPr>
            <a:lvl9pPr lvl="8">
              <a:spcBef>
                <a:spcPts val="0"/>
              </a:spcBef>
              <a:buClr>
                <a:schemeClr val="accent3"/>
              </a:buClr>
              <a:buSzPct val="100000"/>
              <a:buFont typeface="Alfa Slab One"/>
              <a:buNone/>
              <a:defRPr sz="3000">
                <a:solidFill>
                  <a:schemeClr val="accent3"/>
                </a:solidFill>
                <a:latin typeface="Alfa Slab One"/>
                <a:ea typeface="Alfa Slab One"/>
                <a:cs typeface="Alfa Slab One"/>
                <a:sym typeface="Alfa Slab One"/>
              </a:defRPr>
            </a:lvl9pPr>
          </a:lstStyle>
          <a:p/>
        </p:txBody>
      </p:sp>
      <p:sp>
        <p:nvSpPr>
          <p:cNvPr id="7" name="Shape 7"/>
          <p:cNvSpPr txBox="1"/>
          <p:nvPr>
            <p:ph idx="1" type="body"/>
          </p:nvPr>
        </p:nvSpPr>
        <p:spPr>
          <a:xfrm>
            <a:off x="311700" y="1152475"/>
            <a:ext cx="8520599" cy="3416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Proxima Nova"/>
              <a:buChar char="●"/>
              <a:defRPr sz="1800">
                <a:solidFill>
                  <a:schemeClr val="dk2"/>
                </a:solidFill>
                <a:latin typeface="Proxima Nova"/>
                <a:ea typeface="Proxima Nova"/>
                <a:cs typeface="Proxima Nova"/>
                <a:sym typeface="Proxima Nova"/>
              </a:defRPr>
            </a:lvl1pPr>
            <a:lvl2pPr lvl="1">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2pPr>
            <a:lvl3pPr lvl="2">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3pPr>
            <a:lvl4pPr lvl="3">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4pPr>
            <a:lvl5pPr lvl="4">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5pPr>
            <a:lvl6pPr lvl="5">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6pPr>
            <a:lvl7pPr lvl="6">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7pPr>
            <a:lvl8pPr lvl="7">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8pPr>
            <a:lvl9pPr lvl="8">
              <a:lnSpc>
                <a:spcPct val="115000"/>
              </a:lnSpc>
              <a:spcBef>
                <a:spcPts val="0"/>
              </a:spcBef>
              <a:spcAft>
                <a:spcPts val="1600"/>
              </a:spcAft>
              <a:buClr>
                <a:schemeClr val="dk2"/>
              </a:buClr>
              <a:buFont typeface="Proxima Nova"/>
              <a:buChar char="■"/>
              <a:defRPr>
                <a:solidFill>
                  <a:schemeClr val="dk2"/>
                </a:solidFill>
                <a:latin typeface="Proxima Nova"/>
                <a:ea typeface="Proxima Nova"/>
                <a:cs typeface="Proxima Nova"/>
                <a:sym typeface="Proxima Nova"/>
              </a:defRPr>
            </a:lvl9pPr>
          </a:lstStyle>
          <a:p/>
        </p:txBody>
      </p:sp>
      <p:sp>
        <p:nvSpPr>
          <p:cNvPr id="8" name="Shape 8"/>
          <p:cNvSpPr txBox="1"/>
          <p:nvPr>
            <p:ph idx="12" type="sldNum"/>
          </p:nvPr>
        </p:nvSpPr>
        <p:spPr>
          <a:xfrm>
            <a:off x="8472457" y="4663216"/>
            <a:ext cx="548699"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Proxima Nova"/>
                <a:ea typeface="Proxima Nova"/>
                <a:cs typeface="Proxima Nova"/>
                <a:sym typeface="Proxima Nova"/>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en.wikipedia.org/wiki/Jacquard_lo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2.png"/><Relationship Id="rId5" Type="http://schemas.openxmlformats.org/officeDocument/2006/relationships/image" Target="../media/image1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www.youtube.com/watch?v=BX12oyxn7Ls" TargetMode="Externa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 name="Shape 55"/>
        <p:cNvGrpSpPr/>
        <p:nvPr/>
      </p:nvGrpSpPr>
      <p:grpSpPr>
        <a:xfrm>
          <a:off x="0" y="0"/>
          <a:ext cx="0" cy="0"/>
          <a:chOff x="0" y="0"/>
          <a:chExt cx="0" cy="0"/>
        </a:xfrm>
      </p:grpSpPr>
      <p:sp>
        <p:nvSpPr>
          <p:cNvPr id="56" name="Shape 56"/>
          <p:cNvSpPr txBox="1"/>
          <p:nvPr>
            <p:ph type="ctrTitle"/>
          </p:nvPr>
        </p:nvSpPr>
        <p:spPr>
          <a:xfrm>
            <a:off x="311700" y="595975"/>
            <a:ext cx="8520599" cy="1957799"/>
          </a:xfrm>
          <a:prstGeom prst="rect">
            <a:avLst/>
          </a:prstGeom>
        </p:spPr>
        <p:txBody>
          <a:bodyPr anchorCtr="0" anchor="b" bIns="91425" lIns="91425" rIns="91425" wrap="square" tIns="91425">
            <a:noAutofit/>
          </a:bodyPr>
          <a:lstStyle/>
          <a:p>
            <a:pPr lvl="0">
              <a:spcBef>
                <a:spcPts val="0"/>
              </a:spcBef>
              <a:buNone/>
            </a:pPr>
            <a:r>
              <a:rPr lang="en"/>
              <a:t>What was the first computer?</a:t>
            </a:r>
          </a:p>
        </p:txBody>
      </p:sp>
      <p:sp>
        <p:nvSpPr>
          <p:cNvPr id="57" name="Shape 57"/>
          <p:cNvSpPr txBox="1"/>
          <p:nvPr>
            <p:ph idx="1" type="subTitle"/>
          </p:nvPr>
        </p:nvSpPr>
        <p:spPr>
          <a:xfrm>
            <a:off x="311700" y="3165823"/>
            <a:ext cx="8520599" cy="733499"/>
          </a:xfrm>
          <a:prstGeom prst="rect">
            <a:avLst/>
          </a:prstGeom>
        </p:spPr>
        <p:txBody>
          <a:bodyPr anchorCtr="0" anchor="t" bIns="91425" lIns="91425" rIns="91425" wrap="square" tIns="91425">
            <a:noAutofit/>
          </a:bodyPr>
          <a:lstStyle/>
          <a:p>
            <a:pPr lvl="0">
              <a:spcBef>
                <a:spcPts val="0"/>
              </a:spcBef>
              <a:buNone/>
            </a:pPr>
            <a:r>
              <a:rPr lang="en"/>
              <a:t>No, it wasn’t the IPad Mini</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0" name="Shape 120"/>
        <p:cNvGrpSpPr/>
        <p:nvPr/>
      </p:nvGrpSpPr>
      <p:grpSpPr>
        <a:xfrm>
          <a:off x="0" y="0"/>
          <a:ext cx="0" cy="0"/>
          <a:chOff x="0" y="0"/>
          <a:chExt cx="0" cy="0"/>
        </a:xfrm>
      </p:grpSpPr>
      <p:sp>
        <p:nvSpPr>
          <p:cNvPr id="121" name="Shape 121"/>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rtl="0">
              <a:spcBef>
                <a:spcPts val="0"/>
              </a:spcBef>
              <a:buNone/>
            </a:pPr>
            <a:r>
              <a:rPr lang="en"/>
              <a:t>Manual Calculators</a:t>
            </a:r>
          </a:p>
        </p:txBody>
      </p:sp>
      <p:sp>
        <p:nvSpPr>
          <p:cNvPr id="122" name="Shape 122"/>
          <p:cNvSpPr txBox="1"/>
          <p:nvPr/>
        </p:nvSpPr>
        <p:spPr>
          <a:xfrm>
            <a:off x="311025" y="1578800"/>
            <a:ext cx="3898199" cy="3564599"/>
          </a:xfrm>
          <a:prstGeom prst="rect">
            <a:avLst/>
          </a:prstGeom>
          <a:noFill/>
          <a:ln>
            <a:noFill/>
          </a:ln>
        </p:spPr>
        <p:txBody>
          <a:bodyPr anchorCtr="0" anchor="t" bIns="91425" lIns="91425" rIns="91425" wrap="square" tIns="91425">
            <a:noAutofit/>
          </a:bodyPr>
          <a:lstStyle/>
          <a:p>
            <a:pPr lvl="0" rtl="0">
              <a:spcBef>
                <a:spcPts val="0"/>
              </a:spcBef>
              <a:buNone/>
            </a:pPr>
            <a:r>
              <a:rPr lang="en"/>
              <a:t>This is a re-make of the Analytical Engine.</a:t>
            </a:r>
          </a:p>
          <a:p>
            <a:pPr lvl="0" rtl="0">
              <a:spcBef>
                <a:spcPts val="0"/>
              </a:spcBef>
              <a:buNone/>
            </a:pPr>
            <a:r>
              <a:t/>
            </a:r>
            <a:endParaRPr/>
          </a:p>
          <a:p>
            <a:pPr lvl="0" rtl="0">
              <a:spcBef>
                <a:spcPts val="0"/>
              </a:spcBef>
              <a:buNone/>
            </a:pPr>
            <a:r>
              <a:rPr lang="en"/>
              <a:t>The Analytical Engine was a manual calculator designed by Charles Babbage in the early/mid 1800s.</a:t>
            </a:r>
          </a:p>
          <a:p>
            <a:pPr lvl="0" rtl="0">
              <a:spcBef>
                <a:spcPts val="0"/>
              </a:spcBef>
              <a:buNone/>
            </a:pPr>
            <a:r>
              <a:t/>
            </a:r>
            <a:endParaRPr/>
          </a:p>
          <a:p>
            <a:pPr lvl="0" rtl="0">
              <a:spcBef>
                <a:spcPts val="0"/>
              </a:spcBef>
              <a:buNone/>
            </a:pPr>
            <a:r>
              <a:rPr lang="en"/>
              <a:t>He never got it working during his life, but his designs were essentially correct.</a:t>
            </a:r>
          </a:p>
          <a:p>
            <a:pPr lvl="0" rtl="0">
              <a:spcBef>
                <a:spcPts val="0"/>
              </a:spcBef>
              <a:buNone/>
            </a:pPr>
            <a:r>
              <a:t/>
            </a:r>
            <a:endParaRPr/>
          </a:p>
          <a:p>
            <a:pPr lvl="0" rtl="0">
              <a:spcBef>
                <a:spcPts val="0"/>
              </a:spcBef>
              <a:buNone/>
            </a:pPr>
            <a:r>
              <a:rPr lang="en"/>
              <a:t>Importantly, this is a </a:t>
            </a:r>
            <a:r>
              <a:rPr b="1" lang="en"/>
              <a:t>programmable</a:t>
            </a:r>
            <a:r>
              <a:rPr lang="en"/>
              <a:t> calculator that used punch cards to specify different programs.</a:t>
            </a:r>
          </a:p>
          <a:p>
            <a:pPr lvl="0" rtl="0">
              <a:spcBef>
                <a:spcPts val="0"/>
              </a:spcBef>
              <a:buNone/>
            </a:pPr>
            <a:r>
              <a:t/>
            </a:r>
            <a:endParaRPr/>
          </a:p>
          <a:p>
            <a:pPr lvl="0" rtl="0">
              <a:spcBef>
                <a:spcPts val="0"/>
              </a:spcBef>
              <a:buNone/>
            </a:pPr>
            <a:r>
              <a:rPr lang="en"/>
              <a:t>The first practical programmable machine was </a:t>
            </a:r>
            <a:r>
              <a:rPr lang="en" u="sng">
                <a:solidFill>
                  <a:schemeClr val="hlink"/>
                </a:solidFill>
                <a:hlinkClick r:id="rId3"/>
              </a:rPr>
              <a:t>the Jaquard Loom</a:t>
            </a:r>
            <a:r>
              <a:rPr lang="en"/>
              <a:t> (1801). It was a loom for weaving --- not a calculator!</a:t>
            </a:r>
          </a:p>
        </p:txBody>
      </p:sp>
      <p:pic>
        <p:nvPicPr>
          <p:cNvPr id="123" name="Shape 123"/>
          <p:cNvPicPr preferRelativeResize="0"/>
          <p:nvPr/>
        </p:nvPicPr>
        <p:blipFill>
          <a:blip r:embed="rId4">
            <a:alphaModFix/>
          </a:blip>
          <a:stretch>
            <a:fillRect/>
          </a:stretch>
        </p:blipFill>
        <p:spPr>
          <a:xfrm>
            <a:off x="4425800" y="1557825"/>
            <a:ext cx="3850599" cy="33596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A Punch Card</a:t>
            </a:r>
          </a:p>
        </p:txBody>
      </p:sp>
      <p:pic>
        <p:nvPicPr>
          <p:cNvPr id="129" name="Shape 129"/>
          <p:cNvPicPr preferRelativeResize="0"/>
          <p:nvPr/>
        </p:nvPicPr>
        <p:blipFill>
          <a:blip r:embed="rId3">
            <a:alphaModFix/>
          </a:blip>
          <a:stretch>
            <a:fillRect/>
          </a:stretch>
        </p:blipFill>
        <p:spPr>
          <a:xfrm>
            <a:off x="642774" y="1465650"/>
            <a:ext cx="7474848" cy="358454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3" name="Shape 133"/>
        <p:cNvGrpSpPr/>
        <p:nvPr/>
      </p:nvGrpSpPr>
      <p:grpSpPr>
        <a:xfrm>
          <a:off x="0" y="0"/>
          <a:ext cx="0" cy="0"/>
          <a:chOff x="0" y="0"/>
          <a:chExt cx="0" cy="0"/>
        </a:xfrm>
      </p:grpSpPr>
      <p:sp>
        <p:nvSpPr>
          <p:cNvPr id="134" name="Shape 134"/>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Electronic Computers</a:t>
            </a:r>
          </a:p>
        </p:txBody>
      </p:sp>
      <p:sp>
        <p:nvSpPr>
          <p:cNvPr id="135" name="Shape 135"/>
          <p:cNvSpPr txBox="1"/>
          <p:nvPr>
            <p:ph idx="1" type="body"/>
          </p:nvPr>
        </p:nvSpPr>
        <p:spPr>
          <a:xfrm>
            <a:off x="457200" y="1928324"/>
            <a:ext cx="8229600" cy="2997599"/>
          </a:xfrm>
          <a:prstGeom prst="rect">
            <a:avLst/>
          </a:prstGeom>
        </p:spPr>
        <p:txBody>
          <a:bodyPr anchorCtr="0" anchor="t" bIns="91425" lIns="91425" rIns="91425" wrap="square" tIns="91425">
            <a:noAutofit/>
          </a:bodyPr>
          <a:lstStyle/>
          <a:p>
            <a:pPr lvl="0">
              <a:spcBef>
                <a:spcPts val="0"/>
              </a:spcBef>
              <a:buNone/>
            </a:pPr>
            <a:r>
              <a:rPr lang="en"/>
              <a:t>In the late 1930s and early 1940s, a number of people hit upon the same basic idea of using electronics to control a calculator ...</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Konrad Zuse’s Z1 (1935-9)</a:t>
            </a:r>
          </a:p>
        </p:txBody>
      </p:sp>
      <p:pic>
        <p:nvPicPr>
          <p:cNvPr id="141" name="Shape 141"/>
          <p:cNvPicPr preferRelativeResize="0"/>
          <p:nvPr/>
        </p:nvPicPr>
        <p:blipFill>
          <a:blip r:embed="rId3">
            <a:alphaModFix/>
          </a:blip>
          <a:stretch>
            <a:fillRect/>
          </a:stretch>
        </p:blipFill>
        <p:spPr>
          <a:xfrm>
            <a:off x="3587950" y="1461800"/>
            <a:ext cx="5098849" cy="3505449"/>
          </a:xfrm>
          <a:prstGeom prst="rect">
            <a:avLst/>
          </a:prstGeom>
          <a:noFill/>
          <a:ln>
            <a:noFill/>
          </a:ln>
        </p:spPr>
      </p:pic>
      <p:sp>
        <p:nvSpPr>
          <p:cNvPr id="142" name="Shape 142"/>
          <p:cNvSpPr txBox="1"/>
          <p:nvPr/>
        </p:nvSpPr>
        <p:spPr>
          <a:xfrm>
            <a:off x="125150" y="1679525"/>
            <a:ext cx="3338400" cy="2560800"/>
          </a:xfrm>
          <a:prstGeom prst="rect">
            <a:avLst/>
          </a:prstGeom>
          <a:noFill/>
          <a:ln>
            <a:noFill/>
          </a:ln>
        </p:spPr>
        <p:txBody>
          <a:bodyPr anchorCtr="0" anchor="t" bIns="91425" lIns="91425" rIns="91425" wrap="square" tIns="91425">
            <a:noAutofit/>
          </a:bodyPr>
          <a:lstStyle/>
          <a:p>
            <a:pPr lvl="0" rtl="0">
              <a:spcBef>
                <a:spcPts val="0"/>
              </a:spcBef>
              <a:buNone/>
            </a:pPr>
            <a:r>
              <a:rPr lang="en"/>
              <a:t>German engineer Konrad Zuse is often credited with making (apparently in his parent’s bathroom!) the first programmable electronic calculator.</a:t>
            </a:r>
          </a:p>
          <a:p>
            <a:pPr lvl="0" rtl="0">
              <a:spcBef>
                <a:spcPts val="0"/>
              </a:spcBef>
              <a:buNone/>
            </a:pPr>
            <a:r>
              <a:t/>
            </a:r>
            <a:endParaRPr/>
          </a:p>
          <a:p>
            <a:pPr lvl="0" rtl="0">
              <a:spcBef>
                <a:spcPts val="0"/>
              </a:spcBef>
              <a:buNone/>
            </a:pPr>
            <a:r>
              <a:rPr lang="en"/>
              <a:t>It never worked reliably, but he did go on to make several improved versions.</a:t>
            </a:r>
          </a:p>
          <a:p>
            <a:pPr lvl="0" rtl="0">
              <a:spcBef>
                <a:spcPts val="0"/>
              </a:spcBef>
              <a:buNone/>
            </a:pPr>
            <a:r>
              <a:t/>
            </a:r>
            <a:endParaRPr/>
          </a:p>
          <a:p>
            <a:pPr lvl="0">
              <a:spcBef>
                <a:spcPts val="0"/>
              </a:spcBef>
              <a:buNone/>
            </a:pPr>
            <a:r>
              <a:rPr lang="en"/>
              <a:t>Unfortunately, being on the losing side of WW2 hindered his success and fame.</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Atanasoff Berry Computer</a:t>
            </a:r>
          </a:p>
        </p:txBody>
      </p:sp>
      <p:pic>
        <p:nvPicPr>
          <p:cNvPr id="148" name="Shape 148"/>
          <p:cNvPicPr preferRelativeResize="0"/>
          <p:nvPr/>
        </p:nvPicPr>
        <p:blipFill>
          <a:blip r:embed="rId3">
            <a:alphaModFix/>
          </a:blip>
          <a:stretch>
            <a:fillRect/>
          </a:stretch>
        </p:blipFill>
        <p:spPr>
          <a:xfrm>
            <a:off x="175858" y="1451149"/>
            <a:ext cx="4673466" cy="3505100"/>
          </a:xfrm>
          <a:prstGeom prst="rect">
            <a:avLst/>
          </a:prstGeom>
          <a:noFill/>
          <a:ln>
            <a:noFill/>
          </a:ln>
        </p:spPr>
      </p:pic>
      <p:sp>
        <p:nvSpPr>
          <p:cNvPr id="149" name="Shape 149"/>
          <p:cNvSpPr txBox="1"/>
          <p:nvPr/>
        </p:nvSpPr>
        <p:spPr>
          <a:xfrm>
            <a:off x="4975400" y="2148900"/>
            <a:ext cx="3857699" cy="2109599"/>
          </a:xfrm>
          <a:prstGeom prst="rect">
            <a:avLst/>
          </a:prstGeom>
          <a:noFill/>
          <a:ln>
            <a:noFill/>
          </a:ln>
        </p:spPr>
        <p:txBody>
          <a:bodyPr anchorCtr="0" anchor="t" bIns="91425" lIns="91425" rIns="91425" wrap="square" tIns="91425">
            <a:noAutofit/>
          </a:bodyPr>
          <a:lstStyle/>
          <a:p>
            <a:pPr lvl="0" rtl="0">
              <a:spcBef>
                <a:spcPts val="0"/>
              </a:spcBef>
              <a:buNone/>
            </a:pPr>
            <a:r>
              <a:rPr lang="en"/>
              <a:t>Created by John Vincent Atanasoff and Vincent Berry, the “ABC” computer was conceived in 1937 and first tested in 1942. </a:t>
            </a:r>
          </a:p>
          <a:p>
            <a:pPr lvl="0" rtl="0">
              <a:spcBef>
                <a:spcPts val="0"/>
              </a:spcBef>
              <a:buNone/>
            </a:pPr>
            <a:r>
              <a:t/>
            </a:r>
            <a:endParaRPr/>
          </a:p>
          <a:p>
            <a:pPr lvl="0" rtl="0">
              <a:spcBef>
                <a:spcPts val="0"/>
              </a:spcBef>
              <a:buClr>
                <a:schemeClr val="dk1"/>
              </a:buClr>
              <a:buFont typeface="Arial"/>
              <a:buNone/>
            </a:pPr>
            <a:r>
              <a:rPr lang="en"/>
              <a:t>While it was not programmable (it could only solve systems of linear equations), it clearly implemented some of the basic ideas of modern electronic digital computers, such as using binary to represent data.</a:t>
            </a:r>
          </a:p>
          <a:p>
            <a:pPr lvl="0">
              <a:spcBef>
                <a:spcPts val="0"/>
              </a:spcBef>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3" name="Shape 153"/>
        <p:cNvGrpSpPr/>
        <p:nvPr/>
      </p:nvGrpSpPr>
      <p:grpSpPr>
        <a:xfrm>
          <a:off x="0" y="0"/>
          <a:ext cx="0" cy="0"/>
          <a:chOff x="0" y="0"/>
          <a:chExt cx="0" cy="0"/>
        </a:xfrm>
      </p:grpSpPr>
      <p:sp>
        <p:nvSpPr>
          <p:cNvPr id="154" name="Shape 154"/>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Harvard Mark I</a:t>
            </a:r>
          </a:p>
        </p:txBody>
      </p:sp>
      <p:pic>
        <p:nvPicPr>
          <p:cNvPr id="155" name="Shape 155"/>
          <p:cNvPicPr preferRelativeResize="0"/>
          <p:nvPr/>
        </p:nvPicPr>
        <p:blipFill>
          <a:blip r:embed="rId3">
            <a:alphaModFix/>
          </a:blip>
          <a:stretch>
            <a:fillRect/>
          </a:stretch>
        </p:blipFill>
        <p:spPr>
          <a:xfrm>
            <a:off x="3448050" y="1841962"/>
            <a:ext cx="5238750" cy="2619375"/>
          </a:xfrm>
          <a:prstGeom prst="rect">
            <a:avLst/>
          </a:prstGeom>
          <a:noFill/>
          <a:ln>
            <a:noFill/>
          </a:ln>
        </p:spPr>
      </p:pic>
      <p:sp>
        <p:nvSpPr>
          <p:cNvPr id="156" name="Shape 156"/>
          <p:cNvSpPr txBox="1"/>
          <p:nvPr/>
        </p:nvSpPr>
        <p:spPr>
          <a:xfrm>
            <a:off x="228075" y="1841975"/>
            <a:ext cx="3130799" cy="2781899"/>
          </a:xfrm>
          <a:prstGeom prst="rect">
            <a:avLst/>
          </a:prstGeom>
          <a:noFill/>
          <a:ln>
            <a:noFill/>
          </a:ln>
        </p:spPr>
        <p:txBody>
          <a:bodyPr anchorCtr="0" anchor="t" bIns="91425" lIns="91425" rIns="91425" wrap="square" tIns="91425">
            <a:noAutofit/>
          </a:bodyPr>
          <a:lstStyle/>
          <a:p>
            <a:pPr lvl="0" rtl="0">
              <a:spcBef>
                <a:spcPts val="0"/>
              </a:spcBef>
              <a:buClr>
                <a:schemeClr val="dk1"/>
              </a:buClr>
              <a:buFont typeface="Arial"/>
              <a:buNone/>
            </a:pPr>
            <a:r>
              <a:rPr lang="en"/>
              <a:t>Conceived in 1937 by Howard Aiken, it became operational in 1944, and was used by scientists from the Manhattan Project for atomic bomb calculations. It was partly mechanical, which meant it </a:t>
            </a:r>
          </a:p>
          <a:p>
            <a:pPr lvl="0" rtl="0">
              <a:spcBef>
                <a:spcPts val="0"/>
              </a:spcBef>
              <a:buNone/>
            </a:pPr>
            <a:r>
              <a:rPr lang="en"/>
              <a:t>was relatively slow, e.g. it could do </a:t>
            </a:r>
          </a:p>
          <a:p>
            <a:pPr lvl="0" rtl="0">
              <a:spcBef>
                <a:spcPts val="0"/>
              </a:spcBef>
              <a:buNone/>
            </a:pPr>
            <a:r>
              <a:t/>
            </a:r>
            <a:endParaRPr/>
          </a:p>
          <a:p>
            <a:pPr lvl="0" rtl="0">
              <a:spcBef>
                <a:spcPts val="0"/>
              </a:spcBef>
              <a:buNone/>
            </a:pPr>
            <a:r>
              <a:rPr lang="en"/>
              <a:t>3 additions/subtractions in 1 second </a:t>
            </a:r>
          </a:p>
          <a:p>
            <a:pPr lvl="0" rtl="0">
              <a:spcBef>
                <a:spcPts val="0"/>
              </a:spcBef>
              <a:buNone/>
            </a:pPr>
            <a:r>
              <a:rPr lang="en"/>
              <a:t>1 multiplication in 6 seconds</a:t>
            </a:r>
          </a:p>
          <a:p>
            <a:pPr lvl="0" rtl="0">
              <a:spcBef>
                <a:spcPts val="0"/>
              </a:spcBef>
              <a:buClr>
                <a:schemeClr val="dk1"/>
              </a:buClr>
              <a:buFont typeface="Arial"/>
              <a:buNone/>
            </a:pPr>
            <a:r>
              <a:rPr lang="en"/>
              <a:t>1 division in 15 seconds.</a:t>
            </a:r>
          </a:p>
          <a:p>
            <a:pPr lvl="0">
              <a:spcBef>
                <a:spcPts val="0"/>
              </a:spcBef>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What is the first computer?</a:t>
            </a:r>
          </a:p>
        </p:txBody>
      </p:sp>
      <p:sp>
        <p:nvSpPr>
          <p:cNvPr id="162" name="Shape 162"/>
          <p:cNvSpPr txBox="1"/>
          <p:nvPr>
            <p:ph idx="1" type="body"/>
          </p:nvPr>
        </p:nvSpPr>
        <p:spPr>
          <a:xfrm>
            <a:off x="1680000" y="2156400"/>
            <a:ext cx="5783999" cy="830699"/>
          </a:xfrm>
          <a:prstGeom prst="rect">
            <a:avLst/>
          </a:prstGeom>
        </p:spPr>
        <p:txBody>
          <a:bodyPr anchorCtr="0" anchor="t" bIns="91425" lIns="91425" rIns="91425" wrap="square" tIns="91425">
            <a:noAutofit/>
          </a:bodyPr>
          <a:lstStyle/>
          <a:p>
            <a:pPr lvl="0" rtl="0">
              <a:spcBef>
                <a:spcPts val="0"/>
              </a:spcBef>
              <a:buNone/>
            </a:pPr>
            <a:r>
              <a:rPr lang="en"/>
              <a:t>Not a simple question to answer!</a:t>
            </a:r>
          </a:p>
          <a:p>
            <a:pPr lvl="0">
              <a:spcBef>
                <a:spcPts val="0"/>
              </a:spcBef>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sp>
        <p:nvSpPr>
          <p:cNvPr id="167" name="Shape 167"/>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rtl="0">
              <a:spcBef>
                <a:spcPts val="0"/>
              </a:spcBef>
              <a:buNone/>
            </a:pPr>
            <a:r>
              <a:rPr lang="en"/>
              <a:t>What is the first computer?</a:t>
            </a:r>
          </a:p>
        </p:txBody>
      </p:sp>
      <p:sp>
        <p:nvSpPr>
          <p:cNvPr id="168" name="Shape 168"/>
          <p:cNvSpPr txBox="1"/>
          <p:nvPr>
            <p:ph idx="1" type="body"/>
          </p:nvPr>
        </p:nvSpPr>
        <p:spPr>
          <a:xfrm>
            <a:off x="457200" y="1934099"/>
            <a:ext cx="8229600" cy="1275299"/>
          </a:xfrm>
          <a:prstGeom prst="rect">
            <a:avLst/>
          </a:prstGeom>
        </p:spPr>
        <p:txBody>
          <a:bodyPr anchorCtr="0" anchor="t" bIns="91425" lIns="91425" rIns="91425" wrap="square" tIns="91425">
            <a:noAutofit/>
          </a:bodyPr>
          <a:lstStyle/>
          <a:p>
            <a:pPr lvl="0" rtl="0">
              <a:spcBef>
                <a:spcPts val="0"/>
              </a:spcBef>
              <a:buNone/>
            </a:pPr>
            <a:r>
              <a:rPr lang="en"/>
              <a:t>Many people hit upon the basic idea at about the same time (late 1930s).</a:t>
            </a:r>
          </a:p>
          <a:p>
            <a:pPr lvl="0" rt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rtl="0">
              <a:spcBef>
                <a:spcPts val="0"/>
              </a:spcBef>
              <a:buNone/>
            </a:pPr>
            <a:r>
              <a:rPr lang="en"/>
              <a:t>What is the first computer?</a:t>
            </a:r>
          </a:p>
        </p:txBody>
      </p:sp>
      <p:sp>
        <p:nvSpPr>
          <p:cNvPr id="174" name="Shape 174"/>
          <p:cNvSpPr txBox="1"/>
          <p:nvPr>
            <p:ph idx="1" type="body"/>
          </p:nvPr>
        </p:nvSpPr>
        <p:spPr>
          <a:xfrm>
            <a:off x="457200" y="1460500"/>
            <a:ext cx="8229600" cy="3235800"/>
          </a:xfrm>
          <a:prstGeom prst="rect">
            <a:avLst/>
          </a:prstGeom>
        </p:spPr>
        <p:txBody>
          <a:bodyPr anchorCtr="0" anchor="t" bIns="91425" lIns="91425" rIns="91425" wrap="square" tIns="91425">
            <a:noAutofit/>
          </a:bodyPr>
          <a:lstStyle/>
          <a:p>
            <a:pPr lvl="0" rtl="0">
              <a:spcBef>
                <a:spcPts val="0"/>
              </a:spcBef>
              <a:buNone/>
            </a:pPr>
            <a:r>
              <a:rPr lang="en"/>
              <a:t>The idea turned out to be the easy part. </a:t>
            </a:r>
          </a:p>
          <a:p>
            <a:pPr lvl="0" rtl="0">
              <a:spcBef>
                <a:spcPts val="0"/>
              </a:spcBef>
              <a:buNone/>
            </a:pPr>
            <a:r>
              <a:rPr lang="en"/>
              <a:t>Implementing the idea was the hard part.</a:t>
            </a:r>
          </a:p>
          <a:p>
            <a:pPr lvl="0" rtl="0">
              <a:spcBef>
                <a:spcPts val="0"/>
              </a:spcBef>
              <a:buNone/>
            </a:pPr>
            <a:r>
              <a:t/>
            </a:r>
            <a:endParaRPr/>
          </a:p>
          <a:p>
            <a:pPr lvl="0" rtl="0">
              <a:spcBef>
                <a:spcPts val="0"/>
              </a:spcBef>
              <a:buNone/>
            </a:pPr>
            <a:r>
              <a:rPr lang="en"/>
              <a:t>Getting the right design was tricky.</a:t>
            </a:r>
          </a:p>
          <a:p>
            <a:pPr lvl="0" rtl="0">
              <a:spcBef>
                <a:spcPts val="0"/>
              </a:spcBef>
              <a:buNone/>
            </a:pPr>
            <a:r>
              <a:rPr lang="en"/>
              <a:t>Getting all the right components to work reliably was very difficult.</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ENIAC (1943 - 1946)</a:t>
            </a:r>
          </a:p>
        </p:txBody>
      </p:sp>
      <p:pic>
        <p:nvPicPr>
          <p:cNvPr id="180" name="Shape 180"/>
          <p:cNvPicPr preferRelativeResize="0"/>
          <p:nvPr/>
        </p:nvPicPr>
        <p:blipFill>
          <a:blip r:embed="rId3">
            <a:alphaModFix/>
          </a:blip>
          <a:stretch>
            <a:fillRect/>
          </a:stretch>
        </p:blipFill>
        <p:spPr>
          <a:xfrm>
            <a:off x="51843" y="1420075"/>
            <a:ext cx="4817356" cy="3681326"/>
          </a:xfrm>
          <a:prstGeom prst="rect">
            <a:avLst/>
          </a:prstGeom>
          <a:noFill/>
          <a:ln>
            <a:noFill/>
          </a:ln>
        </p:spPr>
      </p:pic>
      <p:sp>
        <p:nvSpPr>
          <p:cNvPr id="181" name="Shape 181"/>
          <p:cNvSpPr txBox="1"/>
          <p:nvPr/>
        </p:nvSpPr>
        <p:spPr>
          <a:xfrm>
            <a:off x="4945225" y="1534350"/>
            <a:ext cx="3846299" cy="3473099"/>
          </a:xfrm>
          <a:prstGeom prst="rect">
            <a:avLst/>
          </a:prstGeom>
          <a:noFill/>
          <a:ln>
            <a:noFill/>
          </a:ln>
        </p:spPr>
        <p:txBody>
          <a:bodyPr anchorCtr="0" anchor="t" bIns="91425" lIns="91425" rIns="91425" wrap="square" tIns="91425">
            <a:noAutofit/>
          </a:bodyPr>
          <a:lstStyle/>
          <a:p>
            <a:pPr lvl="0" rtl="0">
              <a:spcBef>
                <a:spcPts val="0"/>
              </a:spcBef>
              <a:buNone/>
            </a:pPr>
            <a:r>
              <a:rPr lang="en"/>
              <a:t>ENIAC is generally considered to be the first reliable, programmable, entirely electronic modern computer. It had almost all the basic components of a modern computer, and it worked quickly and relatively reliably (it had ~50% downtime due to blown vacuum tubes).</a:t>
            </a:r>
          </a:p>
          <a:p>
            <a:pPr lvl="0" rtl="0">
              <a:spcBef>
                <a:spcPts val="0"/>
              </a:spcBef>
              <a:buNone/>
            </a:pPr>
            <a:r>
              <a:t/>
            </a:r>
            <a:endParaRPr/>
          </a:p>
          <a:p>
            <a:pPr lvl="0" rtl="0">
              <a:spcBef>
                <a:spcPts val="0"/>
              </a:spcBef>
              <a:buClr>
                <a:schemeClr val="dk1"/>
              </a:buClr>
              <a:buFont typeface="Arial"/>
              <a:buNone/>
            </a:pPr>
            <a:r>
              <a:rPr lang="en"/>
              <a:t>It was was conceived and designed by </a:t>
            </a:r>
          </a:p>
          <a:p>
            <a:pPr lvl="0" rtl="0">
              <a:spcBef>
                <a:spcPts val="0"/>
              </a:spcBef>
              <a:buNone/>
            </a:pPr>
            <a:r>
              <a:rPr lang="en"/>
              <a:t>John Mauchly and J. Presper Eckert.</a:t>
            </a:r>
          </a:p>
          <a:p>
            <a:pPr lvl="0" rtl="0">
              <a:spcBef>
                <a:spcPts val="0"/>
              </a:spcBef>
              <a:buNone/>
            </a:pPr>
            <a:r>
              <a:t/>
            </a:r>
            <a:endParaRPr/>
          </a:p>
          <a:p>
            <a:pPr lvl="0">
              <a:spcBef>
                <a:spcPts val="0"/>
              </a:spcBef>
              <a:buNone/>
            </a:pPr>
            <a:r>
              <a:rPr lang="en"/>
              <a:t>Many later computers took ideas and inspiration from ENIAC. Perhaps the main missing feature of ENIAC was that it did not store its programs in memory along with the data. Programs were “stored” in the mess of wires you see in the picture.</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 name="Shape 61"/>
        <p:cNvGrpSpPr/>
        <p:nvPr/>
      </p:nvGrpSpPr>
      <p:grpSpPr>
        <a:xfrm>
          <a:off x="0" y="0"/>
          <a:ext cx="0" cy="0"/>
          <a:chOff x="0" y="0"/>
          <a:chExt cx="0" cy="0"/>
        </a:xfrm>
      </p:grpSpPr>
      <p:sp>
        <p:nvSpPr>
          <p:cNvPr id="62" name="Shape 62"/>
          <p:cNvSpPr txBox="1"/>
          <p:nvPr>
            <p:ph idx="4294967295" type="body"/>
          </p:nvPr>
        </p:nvSpPr>
        <p:spPr>
          <a:xfrm>
            <a:off x="337050" y="439150"/>
            <a:ext cx="8469899" cy="1092900"/>
          </a:xfrm>
          <a:prstGeom prst="rect">
            <a:avLst/>
          </a:prstGeom>
        </p:spPr>
        <p:txBody>
          <a:bodyPr anchorCtr="0" anchor="t" bIns="91425" lIns="91425" rIns="91425" wrap="square" tIns="91425">
            <a:noAutofit/>
          </a:bodyPr>
          <a:lstStyle/>
          <a:p>
            <a:pPr lvl="0">
              <a:spcBef>
                <a:spcPts val="0"/>
              </a:spcBef>
              <a:buNone/>
            </a:pPr>
            <a:r>
              <a:rPr lang="en"/>
              <a:t>Modern computers come in all shapes and sizes</a:t>
            </a:r>
          </a:p>
        </p:txBody>
      </p:sp>
      <p:pic>
        <p:nvPicPr>
          <p:cNvPr descr="Moto 360 - Androidwear" id="63" name="Shape 63"/>
          <p:cNvPicPr preferRelativeResize="0"/>
          <p:nvPr/>
        </p:nvPicPr>
        <p:blipFill rotWithShape="1">
          <a:blip r:embed="rId3">
            <a:alphaModFix/>
          </a:blip>
          <a:srcRect b="-4307" l="0" r="30371" t="32868"/>
          <a:stretch/>
        </p:blipFill>
        <p:spPr>
          <a:xfrm>
            <a:off x="6707150" y="1592037"/>
            <a:ext cx="2038398" cy="2391900"/>
          </a:xfrm>
          <a:prstGeom prst="rect">
            <a:avLst/>
          </a:prstGeom>
          <a:noFill/>
          <a:ln>
            <a:noFill/>
          </a:ln>
        </p:spPr>
      </p:pic>
      <p:sp>
        <p:nvSpPr>
          <p:cNvPr id="64" name="Shape 64"/>
          <p:cNvSpPr txBox="1"/>
          <p:nvPr/>
        </p:nvSpPr>
        <p:spPr>
          <a:xfrm>
            <a:off x="6707125" y="3862975"/>
            <a:ext cx="2126699" cy="444600"/>
          </a:xfrm>
          <a:prstGeom prst="rect">
            <a:avLst/>
          </a:prstGeom>
          <a:noFill/>
          <a:ln>
            <a:noFill/>
          </a:ln>
        </p:spPr>
        <p:txBody>
          <a:bodyPr anchorCtr="0" anchor="t" bIns="91425" lIns="91425" rIns="91425" wrap="square" tIns="91425">
            <a:noAutofit/>
          </a:bodyPr>
          <a:lstStyle/>
          <a:p>
            <a:pPr lvl="0" rtl="0" algn="ctr">
              <a:spcBef>
                <a:spcPts val="0"/>
              </a:spcBef>
              <a:buNone/>
            </a:pPr>
            <a:r>
              <a:rPr lang="en"/>
              <a:t>Moto 360 (2014)</a:t>
            </a:r>
          </a:p>
          <a:p>
            <a:pPr lvl="0" algn="ctr">
              <a:spcBef>
                <a:spcPts val="0"/>
              </a:spcBef>
              <a:buNone/>
            </a:pPr>
            <a:r>
              <a:rPr lang="en"/>
              <a:t>512MB, ~1 billion instructions per second</a:t>
            </a:r>
          </a:p>
        </p:txBody>
      </p:sp>
      <p:pic>
        <p:nvPicPr>
          <p:cNvPr id="65" name="Shape 65"/>
          <p:cNvPicPr preferRelativeResize="0"/>
          <p:nvPr/>
        </p:nvPicPr>
        <p:blipFill>
          <a:blip r:embed="rId4">
            <a:alphaModFix/>
          </a:blip>
          <a:stretch>
            <a:fillRect/>
          </a:stretch>
        </p:blipFill>
        <p:spPr>
          <a:xfrm>
            <a:off x="160100" y="1592050"/>
            <a:ext cx="3273350" cy="2270925"/>
          </a:xfrm>
          <a:prstGeom prst="rect">
            <a:avLst/>
          </a:prstGeom>
          <a:noFill/>
          <a:ln>
            <a:noFill/>
          </a:ln>
        </p:spPr>
      </p:pic>
      <p:pic>
        <p:nvPicPr>
          <p:cNvPr id="66" name="Shape 66"/>
          <p:cNvPicPr preferRelativeResize="0"/>
          <p:nvPr/>
        </p:nvPicPr>
        <p:blipFill>
          <a:blip r:embed="rId5">
            <a:alphaModFix/>
          </a:blip>
          <a:stretch>
            <a:fillRect/>
          </a:stretch>
        </p:blipFill>
        <p:spPr>
          <a:xfrm>
            <a:off x="3948085" y="1592050"/>
            <a:ext cx="2244426" cy="2270925"/>
          </a:xfrm>
          <a:prstGeom prst="rect">
            <a:avLst/>
          </a:prstGeom>
          <a:noFill/>
          <a:ln>
            <a:noFill/>
          </a:ln>
        </p:spPr>
      </p:pic>
      <p:sp>
        <p:nvSpPr>
          <p:cNvPr id="67" name="Shape 67"/>
          <p:cNvSpPr txBox="1"/>
          <p:nvPr/>
        </p:nvSpPr>
        <p:spPr>
          <a:xfrm>
            <a:off x="484825" y="3862975"/>
            <a:ext cx="2428200" cy="597600"/>
          </a:xfrm>
          <a:prstGeom prst="rect">
            <a:avLst/>
          </a:prstGeom>
          <a:noFill/>
          <a:ln>
            <a:noFill/>
          </a:ln>
        </p:spPr>
        <p:txBody>
          <a:bodyPr anchorCtr="0" anchor="t" bIns="91425" lIns="91425" rIns="91425" wrap="square" tIns="91425">
            <a:noAutofit/>
          </a:bodyPr>
          <a:lstStyle/>
          <a:p>
            <a:pPr lvl="0" algn="ctr">
              <a:spcBef>
                <a:spcPts val="0"/>
              </a:spcBef>
              <a:buNone/>
            </a:pPr>
            <a:r>
              <a:rPr lang="en"/>
              <a:t>IBM 360 Mainframe (1964)</a:t>
            </a:r>
            <a:br>
              <a:rPr lang="en"/>
            </a:br>
            <a:r>
              <a:rPr lang="en"/>
              <a:t>64KB, ~35,000 instructions per second</a:t>
            </a:r>
          </a:p>
        </p:txBody>
      </p:sp>
      <p:sp>
        <p:nvSpPr>
          <p:cNvPr id="68" name="Shape 68"/>
          <p:cNvSpPr txBox="1"/>
          <p:nvPr/>
        </p:nvSpPr>
        <p:spPr>
          <a:xfrm>
            <a:off x="3631700" y="3862975"/>
            <a:ext cx="2428200" cy="597600"/>
          </a:xfrm>
          <a:prstGeom prst="rect">
            <a:avLst/>
          </a:prstGeom>
          <a:noFill/>
          <a:ln>
            <a:noFill/>
          </a:ln>
        </p:spPr>
        <p:txBody>
          <a:bodyPr anchorCtr="0" anchor="t" bIns="91425" lIns="91425" rIns="91425" wrap="square" tIns="91425">
            <a:noAutofit/>
          </a:bodyPr>
          <a:lstStyle/>
          <a:p>
            <a:pPr lvl="0" rtl="0" algn="ctr">
              <a:spcBef>
                <a:spcPts val="0"/>
              </a:spcBef>
              <a:buNone/>
            </a:pPr>
            <a:r>
              <a:rPr lang="en"/>
              <a:t>XBOX 360 (2005)</a:t>
            </a:r>
          </a:p>
          <a:p>
            <a:pPr lvl="0" rtl="0" algn="ctr">
              <a:spcBef>
                <a:spcPts val="0"/>
              </a:spcBef>
              <a:buNone/>
            </a:pPr>
            <a:r>
              <a:rPr lang="en"/>
              <a:t>512MB, ~3 billion instructions per second (with 3 cores)</a:t>
            </a: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5" name="Shape 185"/>
        <p:cNvGrpSpPr/>
        <p:nvPr/>
      </p:nvGrpSpPr>
      <p:grpSpPr>
        <a:xfrm>
          <a:off x="0" y="0"/>
          <a:ext cx="0" cy="0"/>
          <a:chOff x="0" y="0"/>
          <a:chExt cx="0" cy="0"/>
        </a:xfrm>
      </p:grpSpPr>
      <p:sp>
        <p:nvSpPr>
          <p:cNvPr id="186" name="Shape 186"/>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Computers for Business</a:t>
            </a:r>
          </a:p>
        </p:txBody>
      </p:sp>
      <p:sp>
        <p:nvSpPr>
          <p:cNvPr id="187" name="Shape 187"/>
          <p:cNvSpPr txBox="1"/>
          <p:nvPr>
            <p:ph idx="1" type="body"/>
          </p:nvPr>
        </p:nvSpPr>
        <p:spPr>
          <a:xfrm>
            <a:off x="457200" y="1460500"/>
            <a:ext cx="3388800" cy="3465299"/>
          </a:xfrm>
          <a:prstGeom prst="rect">
            <a:avLst/>
          </a:prstGeom>
        </p:spPr>
        <p:txBody>
          <a:bodyPr anchorCtr="0" anchor="t" bIns="91425" lIns="91425" rIns="91425" wrap="square" tIns="91425">
            <a:noAutofit/>
          </a:bodyPr>
          <a:lstStyle/>
          <a:p>
            <a:pPr lvl="0" rtl="0">
              <a:spcBef>
                <a:spcPts val="0"/>
              </a:spcBef>
              <a:buClr>
                <a:schemeClr val="dk1"/>
              </a:buClr>
              <a:buSzPct val="61111"/>
              <a:buFont typeface="Arial"/>
              <a:buNone/>
            </a:pPr>
            <a:r>
              <a:rPr lang="en"/>
              <a:t>Here's a 1950s Univac TV commercial</a:t>
            </a:r>
          </a:p>
          <a:p>
            <a:pPr lvl="0" rtl="0">
              <a:spcBef>
                <a:spcPts val="0"/>
              </a:spcBef>
              <a:buClr>
                <a:schemeClr val="dk1"/>
              </a:buClr>
              <a:buSzPct val="137500"/>
              <a:buFont typeface="Arial"/>
              <a:buNone/>
            </a:pPr>
            <a:r>
              <a:rPr lang="en" sz="800"/>
              <a:t>https://www.youtube.com/watch?v=BX12oyxn7Ls</a:t>
            </a:r>
          </a:p>
          <a:p>
            <a:pPr lvl="0">
              <a:spcBef>
                <a:spcPts val="0"/>
              </a:spcBef>
              <a:buNone/>
            </a:pPr>
            <a:r>
              <a:t/>
            </a:r>
            <a:endParaRPr/>
          </a:p>
        </p:txBody>
      </p:sp>
      <p:sp>
        <p:nvSpPr>
          <p:cNvPr descr="A 1954 commercial for the UNIVAC computer, a product of Remington Rand." id="188" name="Shape 188" title="1954 commercial for the UNIVAC computer">
            <a:hlinkClick r:id="rId3"/>
          </p:cNvPr>
          <p:cNvSpPr/>
          <p:nvPr/>
        </p:nvSpPr>
        <p:spPr>
          <a:xfrm>
            <a:off x="3846000" y="1119375"/>
            <a:ext cx="4572000" cy="3429000"/>
          </a:xfrm>
          <a:prstGeom prst="rect">
            <a:avLst/>
          </a:prstGeom>
          <a:blipFill>
            <a:blip r:embed="rId4">
              <a:alphaModFix/>
            </a:blip>
            <a:stretch>
              <a:fillRect/>
            </a:stretch>
          </a:blipFill>
          <a:ln>
            <a:noFill/>
          </a:ln>
        </p:spPr>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Questions</a:t>
            </a:r>
          </a:p>
        </p:txBody>
      </p:sp>
      <p:sp>
        <p:nvSpPr>
          <p:cNvPr id="74" name="Shape 74"/>
          <p:cNvSpPr txBox="1"/>
          <p:nvPr>
            <p:ph idx="1" type="body"/>
          </p:nvPr>
        </p:nvSpPr>
        <p:spPr>
          <a:xfrm>
            <a:off x="311700" y="1152475"/>
            <a:ext cx="8520599" cy="3416400"/>
          </a:xfrm>
          <a:prstGeom prst="rect">
            <a:avLst/>
          </a:prstGeom>
        </p:spPr>
        <p:txBody>
          <a:bodyPr anchorCtr="0" anchor="t" bIns="91425" lIns="91425" rIns="91425" wrap="square" tIns="91425">
            <a:noAutofit/>
          </a:bodyPr>
          <a:lstStyle/>
          <a:p>
            <a:pPr lvl="0" rtl="0">
              <a:spcBef>
                <a:spcPts val="0"/>
              </a:spcBef>
              <a:buNone/>
            </a:pPr>
            <a:r>
              <a:rPr lang="en"/>
              <a:t>Why did people invent computers?</a:t>
            </a:r>
          </a:p>
          <a:p>
            <a:pPr lvl="0" rtl="0">
              <a:spcBef>
                <a:spcPts val="0"/>
              </a:spcBef>
              <a:buNone/>
            </a:pPr>
            <a:r>
              <a:t/>
            </a:r>
            <a:endParaRPr/>
          </a:p>
          <a:p>
            <a:pPr lvl="0">
              <a:spcBef>
                <a:spcPts val="0"/>
              </a:spcBef>
              <a:buNone/>
            </a:pPr>
            <a:r>
              <a:rPr lang="en"/>
              <a:t>What was the first “modern” computer?</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 name="Shape 78"/>
        <p:cNvGrpSpPr/>
        <p:nvPr/>
      </p:nvGrpSpPr>
      <p:grpSpPr>
        <a:xfrm>
          <a:off x="0" y="0"/>
          <a:ext cx="0" cy="0"/>
          <a:chOff x="0" y="0"/>
          <a:chExt cx="0" cy="0"/>
        </a:xfrm>
      </p:grpSpPr>
      <p:sp>
        <p:nvSpPr>
          <p:cNvPr id="79" name="Shape 79"/>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An Artillery Table (1891)</a:t>
            </a:r>
          </a:p>
        </p:txBody>
      </p:sp>
      <p:pic>
        <p:nvPicPr>
          <p:cNvPr descr="8-inchconvriflerangetable.png" id="80" name="Shape 80"/>
          <p:cNvPicPr preferRelativeResize="0"/>
          <p:nvPr/>
        </p:nvPicPr>
        <p:blipFill>
          <a:blip r:embed="rId3">
            <a:alphaModFix/>
          </a:blip>
          <a:stretch>
            <a:fillRect/>
          </a:stretch>
        </p:blipFill>
        <p:spPr>
          <a:xfrm>
            <a:off x="457199" y="1446150"/>
            <a:ext cx="4130774" cy="3697349"/>
          </a:xfrm>
          <a:prstGeom prst="rect">
            <a:avLst/>
          </a:prstGeom>
          <a:noFill/>
          <a:ln>
            <a:noFill/>
          </a:ln>
        </p:spPr>
      </p:pic>
      <p:sp>
        <p:nvSpPr>
          <p:cNvPr id="81" name="Shape 81"/>
          <p:cNvSpPr txBox="1"/>
          <p:nvPr/>
        </p:nvSpPr>
        <p:spPr>
          <a:xfrm>
            <a:off x="4587975" y="1591300"/>
            <a:ext cx="4389299" cy="2275799"/>
          </a:xfrm>
          <a:prstGeom prst="rect">
            <a:avLst/>
          </a:prstGeom>
          <a:noFill/>
          <a:ln>
            <a:noFill/>
          </a:ln>
        </p:spPr>
        <p:txBody>
          <a:bodyPr anchorCtr="0" anchor="t" bIns="91425" lIns="91425" rIns="91425" wrap="square" tIns="91425">
            <a:noAutofit/>
          </a:bodyPr>
          <a:lstStyle/>
          <a:p>
            <a:pPr lvl="0" rtl="0">
              <a:spcBef>
                <a:spcPts val="0"/>
              </a:spcBef>
              <a:buNone/>
            </a:pPr>
            <a:r>
              <a:rPr lang="en"/>
              <a:t>Imagine it was your job to create this table.</a:t>
            </a:r>
          </a:p>
          <a:p>
            <a:pPr lvl="0" rtl="0">
              <a:spcBef>
                <a:spcPts val="0"/>
              </a:spcBef>
              <a:buNone/>
            </a:pPr>
            <a:r>
              <a:t/>
            </a:r>
            <a:endParaRPr/>
          </a:p>
          <a:p>
            <a:pPr lvl="0" rtl="0">
              <a:spcBef>
                <a:spcPts val="0"/>
              </a:spcBef>
              <a:buNone/>
            </a:pPr>
            <a:r>
              <a:rPr lang="en"/>
              <a:t>You’d have to do a lot of calculations.</a:t>
            </a:r>
          </a:p>
          <a:p>
            <a:pPr lvl="0" rtl="0">
              <a:spcBef>
                <a:spcPts val="0"/>
              </a:spcBef>
              <a:buNone/>
            </a:pPr>
            <a:r>
              <a:t/>
            </a:r>
            <a:endParaRPr/>
          </a:p>
          <a:p>
            <a:pPr lvl="0" rtl="0">
              <a:spcBef>
                <a:spcPts val="0"/>
              </a:spcBef>
              <a:buNone/>
            </a:pPr>
            <a:r>
              <a:rPr lang="en"/>
              <a:t>By hand.</a:t>
            </a:r>
          </a:p>
          <a:p>
            <a:pPr lvl="0" rtl="0">
              <a:spcBef>
                <a:spcPts val="0"/>
              </a:spcBef>
              <a:buNone/>
            </a:pPr>
            <a:r>
              <a:t/>
            </a:r>
            <a:endParaRPr/>
          </a:p>
          <a:p>
            <a:pPr lvl="0" rtl="0">
              <a:spcBef>
                <a:spcPts val="0"/>
              </a:spcBef>
              <a:buNone/>
            </a:pPr>
            <a:r>
              <a:rPr lang="en"/>
              <a:t>How long would it take you?</a:t>
            </a:r>
          </a:p>
          <a:p>
            <a:pPr lvl="0" rtl="0">
              <a:spcBef>
                <a:spcPts val="0"/>
              </a:spcBef>
              <a:buNone/>
            </a:pPr>
            <a:r>
              <a:t/>
            </a:r>
            <a:endParaRPr/>
          </a:p>
          <a:p>
            <a:pPr lvl="0" rtl="0">
              <a:spcBef>
                <a:spcPts val="0"/>
              </a:spcBef>
              <a:buNone/>
            </a:pPr>
            <a:r>
              <a:rPr lang="en"/>
              <a:t>How many mistakes would you expect to make?</a:t>
            </a:r>
          </a:p>
          <a:p>
            <a:pPr lvl="0">
              <a:spcBef>
                <a:spcPts val="0"/>
              </a:spcBef>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Shape 86"/>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rtl="0">
              <a:spcBef>
                <a:spcPts val="0"/>
              </a:spcBef>
              <a:buNone/>
            </a:pPr>
            <a:r>
              <a:rPr lang="en"/>
              <a:t>An Artillery Table (1891)</a:t>
            </a:r>
          </a:p>
        </p:txBody>
      </p:sp>
      <p:pic>
        <p:nvPicPr>
          <p:cNvPr descr="8-inchconvriflerangetable.png" id="87" name="Shape 87"/>
          <p:cNvPicPr preferRelativeResize="0"/>
          <p:nvPr/>
        </p:nvPicPr>
        <p:blipFill>
          <a:blip r:embed="rId3">
            <a:alphaModFix/>
          </a:blip>
          <a:stretch>
            <a:fillRect/>
          </a:stretch>
        </p:blipFill>
        <p:spPr>
          <a:xfrm>
            <a:off x="457199" y="1446150"/>
            <a:ext cx="4130774" cy="3697349"/>
          </a:xfrm>
          <a:prstGeom prst="rect">
            <a:avLst/>
          </a:prstGeom>
          <a:noFill/>
          <a:ln>
            <a:noFill/>
          </a:ln>
        </p:spPr>
      </p:pic>
      <p:sp>
        <p:nvSpPr>
          <p:cNvPr id="88" name="Shape 88"/>
          <p:cNvSpPr txBox="1"/>
          <p:nvPr/>
        </p:nvSpPr>
        <p:spPr>
          <a:xfrm>
            <a:off x="4587975" y="1591300"/>
            <a:ext cx="4389299" cy="2275799"/>
          </a:xfrm>
          <a:prstGeom prst="rect">
            <a:avLst/>
          </a:prstGeom>
          <a:noFill/>
          <a:ln>
            <a:noFill/>
          </a:ln>
        </p:spPr>
        <p:txBody>
          <a:bodyPr anchorCtr="0" anchor="t" bIns="91425" lIns="91425" rIns="91425" wrap="square" tIns="91425">
            <a:noAutofit/>
          </a:bodyPr>
          <a:lstStyle/>
          <a:p>
            <a:pPr lvl="0" rtl="0">
              <a:spcBef>
                <a:spcPts val="0"/>
              </a:spcBef>
              <a:buNone/>
            </a:pPr>
            <a:r>
              <a:rPr lang="en"/>
              <a:t>This is only one table!</a:t>
            </a:r>
          </a:p>
          <a:p>
            <a:pPr lvl="0" rtl="0">
              <a:spcBef>
                <a:spcPts val="0"/>
              </a:spcBef>
              <a:buNone/>
            </a:pPr>
            <a:r>
              <a:t/>
            </a:r>
            <a:endParaRPr/>
          </a:p>
          <a:p>
            <a:pPr lvl="0" rtl="0">
              <a:spcBef>
                <a:spcPts val="0"/>
              </a:spcBef>
              <a:buNone/>
            </a:pPr>
            <a:r>
              <a:rPr lang="en"/>
              <a:t>Tables like this are useful in many applications.</a:t>
            </a:r>
          </a:p>
          <a:p>
            <a:pPr lvl="0" rtl="0">
              <a:spcBef>
                <a:spcPts val="0"/>
              </a:spcBef>
              <a:buNone/>
            </a:pPr>
            <a:r>
              <a:t/>
            </a:r>
            <a:endParaRPr/>
          </a:p>
          <a:p>
            <a:pPr lvl="0" rtl="0">
              <a:spcBef>
                <a:spcPts val="0"/>
              </a:spcBef>
              <a:buNone/>
            </a:pPr>
            <a:r>
              <a:rPr lang="en"/>
              <a:t>e.g. navigation, business, artillery, medicine, etc.</a:t>
            </a:r>
          </a:p>
          <a:p>
            <a:pPr lvl="0" rtl="0">
              <a:spcBef>
                <a:spcPts val="0"/>
              </a:spcBef>
              <a:buNone/>
            </a:pPr>
            <a:r>
              <a:t/>
            </a:r>
            <a:endParaRPr/>
          </a:p>
          <a:p>
            <a:pPr lvl="0" rtl="0">
              <a:spcBef>
                <a:spcPts val="0"/>
              </a:spcBef>
              <a:buNone/>
            </a:pPr>
            <a:r>
              <a:rPr lang="en"/>
              <a:t>Even by 1891, it had long been recognized that accurate tables are difficult to create efficiently.</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2" name="Shape 92"/>
        <p:cNvGrpSpPr/>
        <p:nvPr/>
      </p:nvGrpSpPr>
      <p:grpSpPr>
        <a:xfrm>
          <a:off x="0" y="0"/>
          <a:ext cx="0" cy="0"/>
          <a:chOff x="0" y="0"/>
          <a:chExt cx="0" cy="0"/>
        </a:xfrm>
      </p:grpSpPr>
      <p:sp>
        <p:nvSpPr>
          <p:cNvPr id="93" name="Shape 93"/>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Human Calculators</a:t>
            </a:r>
          </a:p>
        </p:txBody>
      </p:sp>
      <p:pic>
        <p:nvPicPr>
          <p:cNvPr id="94" name="Shape 94"/>
          <p:cNvPicPr preferRelativeResize="0"/>
          <p:nvPr/>
        </p:nvPicPr>
        <p:blipFill>
          <a:blip r:embed="rId3">
            <a:alphaModFix/>
          </a:blip>
          <a:stretch>
            <a:fillRect/>
          </a:stretch>
        </p:blipFill>
        <p:spPr>
          <a:xfrm>
            <a:off x="315675" y="1503274"/>
            <a:ext cx="4361275" cy="3411499"/>
          </a:xfrm>
          <a:prstGeom prst="rect">
            <a:avLst/>
          </a:prstGeom>
          <a:noFill/>
          <a:ln>
            <a:noFill/>
          </a:ln>
        </p:spPr>
      </p:pic>
      <p:sp>
        <p:nvSpPr>
          <p:cNvPr id="95" name="Shape 95"/>
          <p:cNvSpPr txBox="1"/>
          <p:nvPr/>
        </p:nvSpPr>
        <p:spPr>
          <a:xfrm>
            <a:off x="4862275" y="1503275"/>
            <a:ext cx="3824399" cy="2073300"/>
          </a:xfrm>
          <a:prstGeom prst="rect">
            <a:avLst/>
          </a:prstGeom>
          <a:noFill/>
          <a:ln>
            <a:noFill/>
          </a:ln>
        </p:spPr>
        <p:txBody>
          <a:bodyPr anchorCtr="0" anchor="t" bIns="91425" lIns="91425" rIns="91425" wrap="square" tIns="91425">
            <a:noAutofit/>
          </a:bodyPr>
          <a:lstStyle/>
          <a:p>
            <a:pPr lvl="0" rtl="0">
              <a:spcBef>
                <a:spcPts val="0"/>
              </a:spcBef>
              <a:buNone/>
            </a:pPr>
            <a:r>
              <a:rPr lang="en"/>
              <a:t>Astronomer Edward Pickering was director of the Harvard observatory from 1877 to 1919.</a:t>
            </a:r>
          </a:p>
          <a:p>
            <a:pPr lvl="0" rtl="0">
              <a:spcBef>
                <a:spcPts val="0"/>
              </a:spcBef>
              <a:buNone/>
            </a:pPr>
            <a:r>
              <a:t/>
            </a:r>
            <a:endParaRPr/>
          </a:p>
          <a:p>
            <a:pPr lvl="0" rtl="0">
              <a:spcBef>
                <a:spcPts val="0"/>
              </a:spcBef>
              <a:buNone/>
            </a:pPr>
            <a:r>
              <a:rPr lang="en"/>
              <a:t>He famously hired women to process astronomical data. </a:t>
            </a:r>
          </a:p>
          <a:p>
            <a:pPr lvl="0" rtl="0">
              <a:spcBef>
                <a:spcPts val="0"/>
              </a:spcBef>
              <a:buClr>
                <a:schemeClr val="dk1"/>
              </a:buClr>
              <a:buFont typeface="Arial"/>
              <a:buNone/>
            </a:pPr>
            <a:r>
              <a:t/>
            </a:r>
            <a:endParaRPr/>
          </a:p>
          <a:p>
            <a:pPr lvl="0" rtl="0">
              <a:spcBef>
                <a:spcPts val="0"/>
              </a:spcBef>
              <a:buClr>
                <a:schemeClr val="dk1"/>
              </a:buClr>
              <a:buFont typeface="Arial"/>
              <a:buNone/>
            </a:pPr>
            <a:r>
              <a:rPr lang="en"/>
              <a:t>They became known as the “Harvard Calculators”, or sometimes “Pickerings Harem”.</a:t>
            </a:r>
          </a:p>
          <a:p>
            <a:pPr lvl="0">
              <a:spcBef>
                <a:spcPts val="0"/>
              </a:spcBef>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rtl="0">
              <a:spcBef>
                <a:spcPts val="0"/>
              </a:spcBef>
              <a:buNone/>
            </a:pPr>
            <a:r>
              <a:rPr lang="en"/>
              <a:t>Human Calculators</a:t>
            </a:r>
          </a:p>
        </p:txBody>
      </p:sp>
      <p:pic>
        <p:nvPicPr>
          <p:cNvPr id="101" name="Shape 101"/>
          <p:cNvPicPr preferRelativeResize="0"/>
          <p:nvPr/>
        </p:nvPicPr>
        <p:blipFill>
          <a:blip r:embed="rId3">
            <a:alphaModFix/>
          </a:blip>
          <a:stretch>
            <a:fillRect/>
          </a:stretch>
        </p:blipFill>
        <p:spPr>
          <a:xfrm>
            <a:off x="2177125" y="1460175"/>
            <a:ext cx="4706475" cy="368332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Marchant Calculator</a:t>
            </a:r>
          </a:p>
        </p:txBody>
      </p:sp>
      <p:sp>
        <p:nvSpPr>
          <p:cNvPr id="107" name="Shape 107"/>
          <p:cNvSpPr txBox="1"/>
          <p:nvPr>
            <p:ph idx="1" type="body"/>
          </p:nvPr>
        </p:nvSpPr>
        <p:spPr>
          <a:xfrm>
            <a:off x="1757775" y="3938900"/>
            <a:ext cx="3420600" cy="973200"/>
          </a:xfrm>
          <a:prstGeom prst="rect">
            <a:avLst/>
          </a:prstGeom>
        </p:spPr>
        <p:txBody>
          <a:bodyPr anchorCtr="0" anchor="t" bIns="91425" lIns="91425" rIns="91425" wrap="square" tIns="91425">
            <a:noAutofit/>
          </a:bodyPr>
          <a:lstStyle/>
          <a:p>
            <a:pPr lvl="0" algn="r">
              <a:spcBef>
                <a:spcPts val="0"/>
              </a:spcBef>
              <a:buNone/>
            </a:pPr>
            <a:r>
              <a:rPr lang="en" sz="900"/>
              <a:t>"Marchant SilentSpeed-8D" by Ancelli - Own work. Licensed under CC BY-SA 3.0 via Wikimedia Commons - http://commons.wikimedia.org/wiki/File:Marchant_SilentSpeed-8D.jpg#/media/File:Marchant_SilentSpeed-8D.jpg</a:t>
            </a:r>
          </a:p>
        </p:txBody>
      </p:sp>
      <p:pic>
        <p:nvPicPr>
          <p:cNvPr descr="Marchant_SilentSpeed-8D.jpg" id="108" name="Shape 108"/>
          <p:cNvPicPr preferRelativeResize="0"/>
          <p:nvPr/>
        </p:nvPicPr>
        <p:blipFill>
          <a:blip r:embed="rId3">
            <a:alphaModFix/>
          </a:blip>
          <a:stretch>
            <a:fillRect/>
          </a:stretch>
        </p:blipFill>
        <p:spPr>
          <a:xfrm>
            <a:off x="5242475" y="1500050"/>
            <a:ext cx="3206575" cy="3412049"/>
          </a:xfrm>
          <a:prstGeom prst="rect">
            <a:avLst/>
          </a:prstGeom>
          <a:noFill/>
          <a:ln>
            <a:noFill/>
          </a:ln>
        </p:spPr>
      </p:pic>
      <p:sp>
        <p:nvSpPr>
          <p:cNvPr id="109" name="Shape 109"/>
          <p:cNvSpPr txBox="1"/>
          <p:nvPr/>
        </p:nvSpPr>
        <p:spPr>
          <a:xfrm>
            <a:off x="457200" y="1532000"/>
            <a:ext cx="4595999" cy="869700"/>
          </a:xfrm>
          <a:prstGeom prst="rect">
            <a:avLst/>
          </a:prstGeom>
          <a:noFill/>
          <a:ln>
            <a:noFill/>
          </a:ln>
        </p:spPr>
        <p:txBody>
          <a:bodyPr anchorCtr="0" anchor="t" bIns="91425" lIns="91425" rIns="91425" wrap="square" tIns="91425">
            <a:noAutofit/>
          </a:bodyPr>
          <a:lstStyle/>
          <a:p>
            <a:pPr lvl="0">
              <a:spcBef>
                <a:spcPts val="0"/>
              </a:spcBef>
              <a:buNone/>
            </a:pPr>
            <a:r>
              <a:rPr lang="en"/>
              <a:t>Before the rise of cheap electronic calculators and computers in the 1970s and 1980s, people often used mechanical calculators like this.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3" name="Shape 113"/>
        <p:cNvGrpSpPr/>
        <p:nvPr/>
      </p:nvGrpSpPr>
      <p:grpSpPr>
        <a:xfrm>
          <a:off x="0" y="0"/>
          <a:ext cx="0" cy="0"/>
          <a:chOff x="0" y="0"/>
          <a:chExt cx="0" cy="0"/>
        </a:xfrm>
      </p:grpSpPr>
      <p:sp>
        <p:nvSpPr>
          <p:cNvPr id="114" name="Shape 114"/>
          <p:cNvSpPr txBox="1"/>
          <p:nvPr>
            <p:ph type="title"/>
          </p:nvPr>
        </p:nvSpPr>
        <p:spPr>
          <a:xfrm>
            <a:off x="311700" y="445025"/>
            <a:ext cx="8520599" cy="572699"/>
          </a:xfrm>
          <a:prstGeom prst="rect">
            <a:avLst/>
          </a:prstGeom>
        </p:spPr>
        <p:txBody>
          <a:bodyPr anchorCtr="0" anchor="t" bIns="91425" lIns="91425" rIns="91425" wrap="square" tIns="91425">
            <a:noAutofit/>
          </a:bodyPr>
          <a:lstStyle/>
          <a:p>
            <a:pPr lvl="0">
              <a:spcBef>
                <a:spcPts val="0"/>
              </a:spcBef>
              <a:buNone/>
            </a:pPr>
            <a:r>
              <a:rPr lang="en"/>
              <a:t>Manual Calculators</a:t>
            </a:r>
          </a:p>
        </p:txBody>
      </p:sp>
      <p:pic>
        <p:nvPicPr>
          <p:cNvPr descr="1280px-Arts_et_Metiers_Pascaline_dsc03869.jpg" id="115" name="Shape 115"/>
          <p:cNvPicPr preferRelativeResize="0"/>
          <p:nvPr/>
        </p:nvPicPr>
        <p:blipFill>
          <a:blip r:embed="rId3">
            <a:alphaModFix/>
          </a:blip>
          <a:stretch>
            <a:fillRect/>
          </a:stretch>
        </p:blipFill>
        <p:spPr>
          <a:xfrm>
            <a:off x="3618200" y="1781450"/>
            <a:ext cx="5068598" cy="2775825"/>
          </a:xfrm>
          <a:prstGeom prst="rect">
            <a:avLst/>
          </a:prstGeom>
          <a:noFill/>
          <a:ln>
            <a:noFill/>
          </a:ln>
        </p:spPr>
      </p:pic>
      <p:sp>
        <p:nvSpPr>
          <p:cNvPr id="116" name="Shape 116"/>
          <p:cNvSpPr txBox="1"/>
          <p:nvPr/>
        </p:nvSpPr>
        <p:spPr>
          <a:xfrm>
            <a:off x="269550" y="1917950"/>
            <a:ext cx="3151800" cy="2639400"/>
          </a:xfrm>
          <a:prstGeom prst="rect">
            <a:avLst/>
          </a:prstGeom>
          <a:noFill/>
          <a:ln>
            <a:noFill/>
          </a:ln>
        </p:spPr>
        <p:txBody>
          <a:bodyPr anchorCtr="0" anchor="t" bIns="91425" lIns="91425" rIns="91425" wrap="square" tIns="91425">
            <a:noAutofit/>
          </a:bodyPr>
          <a:lstStyle/>
          <a:p>
            <a:pPr lvl="0" rtl="0">
              <a:spcBef>
                <a:spcPts val="0"/>
              </a:spcBef>
              <a:buNone/>
            </a:pPr>
            <a:r>
              <a:rPr lang="en"/>
              <a:t>This is a Pascaline hand calculator.</a:t>
            </a:r>
          </a:p>
          <a:p>
            <a:pPr lvl="0" rtl="0">
              <a:spcBef>
                <a:spcPts val="0"/>
              </a:spcBef>
              <a:buNone/>
            </a:pPr>
            <a:r>
              <a:t/>
            </a:r>
            <a:endParaRPr/>
          </a:p>
          <a:p>
            <a:pPr lvl="0" rtl="0">
              <a:spcBef>
                <a:spcPts val="0"/>
              </a:spcBef>
              <a:buNone/>
            </a:pPr>
            <a:r>
              <a:rPr lang="en"/>
              <a:t>It was invented by Blaise Pascal in about 1652.</a:t>
            </a:r>
          </a:p>
          <a:p>
            <a:pPr lvl="0" rtl="0">
              <a:spcBef>
                <a:spcPts val="0"/>
              </a:spcBef>
              <a:buNone/>
            </a:pPr>
            <a:r>
              <a:t/>
            </a:r>
            <a:endParaRPr/>
          </a:p>
          <a:p>
            <a:pPr lvl="0">
              <a:spcBef>
                <a:spcPts val="0"/>
              </a:spcBef>
              <a:buNone/>
            </a:pPr>
            <a:r>
              <a:rPr lang="en"/>
              <a:t>By setting the dials, it could add and subtract two numbers.</a:t>
            </a: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