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7" r:id="rId1"/>
  </p:sldMasterIdLst>
  <p:notesMasterIdLst>
    <p:notesMasterId r:id="rId166"/>
  </p:notesMasterIdLst>
  <p:sldIdLst>
    <p:sldId id="324" r:id="rId2"/>
    <p:sldId id="261" r:id="rId3"/>
    <p:sldId id="266" r:id="rId4"/>
    <p:sldId id="264" r:id="rId5"/>
    <p:sldId id="267" r:id="rId6"/>
    <p:sldId id="275" r:id="rId7"/>
    <p:sldId id="270" r:id="rId8"/>
    <p:sldId id="268" r:id="rId9"/>
    <p:sldId id="269" r:id="rId10"/>
    <p:sldId id="272" r:id="rId11"/>
    <p:sldId id="274" r:id="rId12"/>
    <p:sldId id="325" r:id="rId13"/>
    <p:sldId id="273" r:id="rId14"/>
    <p:sldId id="276" r:id="rId15"/>
    <p:sldId id="277" r:id="rId16"/>
    <p:sldId id="278" r:id="rId17"/>
    <p:sldId id="280" r:id="rId18"/>
    <p:sldId id="279" r:id="rId19"/>
    <p:sldId id="281" r:id="rId20"/>
    <p:sldId id="282" r:id="rId21"/>
    <p:sldId id="283" r:id="rId22"/>
    <p:sldId id="287" r:id="rId23"/>
    <p:sldId id="323" r:id="rId24"/>
    <p:sldId id="288" r:id="rId25"/>
    <p:sldId id="289" r:id="rId26"/>
    <p:sldId id="290" r:id="rId27"/>
    <p:sldId id="292" r:id="rId28"/>
    <p:sldId id="291" r:id="rId29"/>
    <p:sldId id="293" r:id="rId30"/>
    <p:sldId id="294" r:id="rId31"/>
    <p:sldId id="327" r:id="rId32"/>
    <p:sldId id="295" r:id="rId33"/>
    <p:sldId id="296" r:id="rId34"/>
    <p:sldId id="297" r:id="rId35"/>
    <p:sldId id="298" r:id="rId36"/>
    <p:sldId id="299" r:id="rId37"/>
    <p:sldId id="511" r:id="rId38"/>
    <p:sldId id="328" r:id="rId39"/>
    <p:sldId id="329" r:id="rId40"/>
    <p:sldId id="330" r:id="rId41"/>
    <p:sldId id="332" r:id="rId42"/>
    <p:sldId id="333" r:id="rId43"/>
    <p:sldId id="334" r:id="rId44"/>
    <p:sldId id="337" r:id="rId45"/>
    <p:sldId id="344" r:id="rId46"/>
    <p:sldId id="346" r:id="rId47"/>
    <p:sldId id="348" r:id="rId48"/>
    <p:sldId id="352" r:id="rId49"/>
    <p:sldId id="353" r:id="rId50"/>
    <p:sldId id="361" r:id="rId51"/>
    <p:sldId id="362" r:id="rId52"/>
    <p:sldId id="363" r:id="rId53"/>
    <p:sldId id="366" r:id="rId54"/>
    <p:sldId id="367" r:id="rId55"/>
    <p:sldId id="382" r:id="rId56"/>
    <p:sldId id="368" r:id="rId57"/>
    <p:sldId id="369" r:id="rId58"/>
    <p:sldId id="383" r:id="rId59"/>
    <p:sldId id="370" r:id="rId60"/>
    <p:sldId id="371" r:id="rId61"/>
    <p:sldId id="373" r:id="rId62"/>
    <p:sldId id="374" r:id="rId63"/>
    <p:sldId id="377" r:id="rId64"/>
    <p:sldId id="378" r:id="rId65"/>
    <p:sldId id="375" r:id="rId66"/>
    <p:sldId id="376" r:id="rId67"/>
    <p:sldId id="379" r:id="rId68"/>
    <p:sldId id="380" r:id="rId69"/>
    <p:sldId id="381" r:id="rId70"/>
    <p:sldId id="384" r:id="rId71"/>
    <p:sldId id="385" r:id="rId72"/>
    <p:sldId id="386" r:id="rId73"/>
    <p:sldId id="387" r:id="rId74"/>
    <p:sldId id="388" r:id="rId75"/>
    <p:sldId id="389" r:id="rId76"/>
    <p:sldId id="390" r:id="rId77"/>
    <p:sldId id="392" r:id="rId78"/>
    <p:sldId id="393" r:id="rId79"/>
    <p:sldId id="394" r:id="rId80"/>
    <p:sldId id="396" r:id="rId81"/>
    <p:sldId id="399" r:id="rId82"/>
    <p:sldId id="400" r:id="rId83"/>
    <p:sldId id="397" r:id="rId84"/>
    <p:sldId id="398" r:id="rId85"/>
    <p:sldId id="409" r:id="rId86"/>
    <p:sldId id="410" r:id="rId87"/>
    <p:sldId id="411" r:id="rId88"/>
    <p:sldId id="414" r:id="rId89"/>
    <p:sldId id="413" r:id="rId90"/>
    <p:sldId id="415" r:id="rId91"/>
    <p:sldId id="416" r:id="rId92"/>
    <p:sldId id="417" r:id="rId93"/>
    <p:sldId id="418" r:id="rId94"/>
    <p:sldId id="419" r:id="rId95"/>
    <p:sldId id="420" r:id="rId96"/>
    <p:sldId id="421" r:id="rId97"/>
    <p:sldId id="422" r:id="rId98"/>
    <p:sldId id="425" r:id="rId99"/>
    <p:sldId id="426" r:id="rId100"/>
    <p:sldId id="427" r:id="rId101"/>
    <p:sldId id="429" r:id="rId102"/>
    <p:sldId id="448" r:id="rId103"/>
    <p:sldId id="449" r:id="rId104"/>
    <p:sldId id="450" r:id="rId105"/>
    <p:sldId id="451" r:id="rId106"/>
    <p:sldId id="431" r:id="rId107"/>
    <p:sldId id="432" r:id="rId108"/>
    <p:sldId id="433" r:id="rId109"/>
    <p:sldId id="434" r:id="rId110"/>
    <p:sldId id="438" r:id="rId111"/>
    <p:sldId id="436" r:id="rId112"/>
    <p:sldId id="437" r:id="rId113"/>
    <p:sldId id="439" r:id="rId114"/>
    <p:sldId id="462" r:id="rId115"/>
    <p:sldId id="440" r:id="rId116"/>
    <p:sldId id="441" r:id="rId117"/>
    <p:sldId id="447" r:id="rId118"/>
    <p:sldId id="446" r:id="rId119"/>
    <p:sldId id="452" r:id="rId120"/>
    <p:sldId id="455" r:id="rId121"/>
    <p:sldId id="454" r:id="rId122"/>
    <p:sldId id="456" r:id="rId123"/>
    <p:sldId id="457" r:id="rId124"/>
    <p:sldId id="458" r:id="rId125"/>
    <p:sldId id="459" r:id="rId126"/>
    <p:sldId id="460" r:id="rId127"/>
    <p:sldId id="461" r:id="rId128"/>
    <p:sldId id="463" r:id="rId129"/>
    <p:sldId id="464" r:id="rId130"/>
    <p:sldId id="465" r:id="rId131"/>
    <p:sldId id="466" r:id="rId132"/>
    <p:sldId id="467" r:id="rId133"/>
    <p:sldId id="468" r:id="rId134"/>
    <p:sldId id="469" r:id="rId135"/>
    <p:sldId id="470" r:id="rId136"/>
    <p:sldId id="471" r:id="rId137"/>
    <p:sldId id="472" r:id="rId138"/>
    <p:sldId id="473" r:id="rId139"/>
    <p:sldId id="474" r:id="rId140"/>
    <p:sldId id="475" r:id="rId141"/>
    <p:sldId id="476" r:id="rId142"/>
    <p:sldId id="477" r:id="rId143"/>
    <p:sldId id="478" r:id="rId144"/>
    <p:sldId id="479" r:id="rId145"/>
    <p:sldId id="480" r:id="rId146"/>
    <p:sldId id="481" r:id="rId147"/>
    <p:sldId id="482" r:id="rId148"/>
    <p:sldId id="483" r:id="rId149"/>
    <p:sldId id="484" r:id="rId150"/>
    <p:sldId id="485" r:id="rId151"/>
    <p:sldId id="499" r:id="rId152"/>
    <p:sldId id="500" r:id="rId153"/>
    <p:sldId id="501" r:id="rId154"/>
    <p:sldId id="502" r:id="rId155"/>
    <p:sldId id="503" r:id="rId156"/>
    <p:sldId id="504" r:id="rId157"/>
    <p:sldId id="505" r:id="rId158"/>
    <p:sldId id="506" r:id="rId159"/>
    <p:sldId id="507" r:id="rId160"/>
    <p:sldId id="508" r:id="rId161"/>
    <p:sldId id="509" r:id="rId162"/>
    <p:sldId id="510" r:id="rId163"/>
    <p:sldId id="497" r:id="rId164"/>
    <p:sldId id="512" r:id="rId165"/>
  </p:sldIdLst>
  <p:sldSz cx="9144000" cy="6858000" type="screen4x3"/>
  <p:notesSz cx="6858000" cy="9144000"/>
  <p:embeddedFontLst>
    <p:embeddedFont>
      <p:font typeface="Tahoma" pitchFamily="34" charset="0"/>
      <p:regular r:id="rId167"/>
      <p:bold r:id="rId168"/>
    </p:embeddedFont>
    <p:embeddedFont>
      <p:font typeface="Monotype Sorts" pitchFamily="2" charset="2"/>
      <p:regular r:id="rId169"/>
    </p:embeddedFont>
    <p:embeddedFont>
      <p:font typeface="Century Schoolbook" pitchFamily="18" charset="0"/>
      <p:regular r:id="rId170"/>
      <p:bold r:id="rId171"/>
      <p:italic r:id="rId172"/>
      <p:boldItalic r:id="rId173"/>
    </p:embeddedFont>
    <p:embeddedFont>
      <p:font typeface="Consolas" pitchFamily="49" charset="0"/>
      <p:regular r:id="rId174"/>
      <p:bold r:id="rId175"/>
      <p:italic r:id="rId176"/>
      <p:boldItalic r:id="rId177"/>
    </p:embeddedFont>
    <p:embeddedFont>
      <p:font typeface="Wingdings 2" pitchFamily="18" charset="2"/>
      <p:regular r:id="rId178"/>
    </p:embeddedFont>
  </p:embeddedFont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A31515"/>
    <a:srgbClr val="0000FF"/>
    <a:srgbClr val="2B91A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0" autoAdjust="0"/>
    <p:restoredTop sz="94581" autoAdjust="0"/>
  </p:normalViewPr>
  <p:slideViewPr>
    <p:cSldViewPr>
      <p:cViewPr varScale="1">
        <p:scale>
          <a:sx n="116" d="100"/>
          <a:sy n="116" d="100"/>
        </p:scale>
        <p:origin x="-78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font" Target="fonts/font9.fntdata"/><Relationship Id="rId170"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font" Target="fonts/font5.fntdata"/><Relationship Id="rId176" Type="http://schemas.openxmlformats.org/officeDocument/2006/relationships/font" Target="fonts/font10.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font" Target="fonts/font6.fntdata"/><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8.fntdata"/><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font" Target="fonts/font3.fntdata"/></Relationships>
</file>

<file path=ppt/_rels/viewProps.xml.rels><?xml version="1.0" encoding="UTF-8" standalone="yes"?>
<Relationships xmlns="http://schemas.openxmlformats.org/package/2006/relationships"><Relationship Id="rId8" Type="http://schemas.openxmlformats.org/officeDocument/2006/relationships/slide" Target="slides/slide61.xml"/><Relationship Id="rId3" Type="http://schemas.openxmlformats.org/officeDocument/2006/relationships/slide" Target="slides/slide54.xml"/><Relationship Id="rId7" Type="http://schemas.openxmlformats.org/officeDocument/2006/relationships/slide" Target="slides/slide60.xml"/><Relationship Id="rId2" Type="http://schemas.openxmlformats.org/officeDocument/2006/relationships/slide" Target="slides/slide53.xml"/><Relationship Id="rId1" Type="http://schemas.openxmlformats.org/officeDocument/2006/relationships/slide" Target="slides/slide52.xml"/><Relationship Id="rId6" Type="http://schemas.openxmlformats.org/officeDocument/2006/relationships/slide" Target="slides/slide59.xml"/><Relationship Id="rId5" Type="http://schemas.openxmlformats.org/officeDocument/2006/relationships/slide" Target="slides/slide57.xml"/><Relationship Id="rId4"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8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9373F7F-AC4A-4966-8DCD-22E8B8348FC7}" type="slidenum">
              <a:rPr lang="en-US"/>
              <a:pPr>
                <a:defRPr/>
              </a:pPr>
              <a:t>‹#›</a:t>
            </a:fld>
            <a:endParaRPr lang="en-US"/>
          </a:p>
        </p:txBody>
      </p:sp>
    </p:spTree>
    <p:extLst>
      <p:ext uri="{BB962C8B-B14F-4D97-AF65-F5344CB8AC3E}">
        <p14:creationId xmlns:p14="http://schemas.microsoft.com/office/powerpoint/2010/main" val="1280621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A661367-DF4D-41BA-ACC0-0B0EF37A7BCE}" type="slidenum">
              <a:rPr lang="en-US" sz="1200" smtClean="0"/>
              <a:pPr eaLnBrk="1" hangingPunct="1"/>
              <a:t>39</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F803498-2E6C-48A9-AB36-975E42AA35F0}" type="slidenum">
              <a:rPr lang="en-US" sz="1200" smtClean="0"/>
              <a:pPr eaLnBrk="1" hangingPunct="1"/>
              <a:t>48</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3AE46FA-5AE2-4CD2-AE25-34C4187FBDEF}" type="slidenum">
              <a:rPr lang="en-US" sz="1200" smtClean="0"/>
              <a:pPr eaLnBrk="1" hangingPunct="1"/>
              <a:t>49</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F82C1DD-079B-41D3-A2C5-A583A828AFBE}" type="slidenum">
              <a:rPr lang="en-US" sz="1200" smtClean="0">
                <a:latin typeface="Tahoma" pitchFamily="34" charset="0"/>
              </a:rPr>
              <a:pPr eaLnBrk="1" hangingPunct="1"/>
              <a:t>51</a:t>
            </a:fld>
            <a:endParaRPr lang="en-US" sz="1200"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C161A3F-C37D-4200-92AD-A459946A75C2}" type="slidenum">
              <a:rPr lang="en-US" sz="1200" smtClean="0">
                <a:latin typeface="Tahoma" pitchFamily="34" charset="0"/>
              </a:rPr>
              <a:pPr eaLnBrk="1" hangingPunct="1"/>
              <a:t>52</a:t>
            </a:fld>
            <a:endParaRPr lang="en-US" sz="1200" smtClean="0">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584E67C-AA8F-403A-87A9-3E78691C2049}" type="slidenum">
              <a:rPr lang="en-US" sz="1200" smtClean="0"/>
              <a:pPr eaLnBrk="1" hangingPunct="1"/>
              <a:t>53</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43B84B7-911F-49FA-B1EA-BFECE74E3CE0}" type="slidenum">
              <a:rPr lang="en-US" sz="1200" smtClean="0"/>
              <a:pPr eaLnBrk="1" hangingPunct="1"/>
              <a:t>54</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C1DC88C-8C75-47C7-8940-6183F54C43FE}" type="slidenum">
              <a:rPr lang="en-US" sz="1200" smtClean="0"/>
              <a:pPr eaLnBrk="1" hangingPunct="1"/>
              <a:t>55</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61D26EE-EC0B-4DFF-BAD7-F55B92623256}" type="slidenum">
              <a:rPr lang="en-US" sz="1200" smtClean="0"/>
              <a:pPr eaLnBrk="1" hangingPunct="1"/>
              <a:t>56</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A0E2F49-52F4-435A-9E88-09D68E00649D}" type="slidenum">
              <a:rPr lang="en-US" sz="1200" smtClean="0"/>
              <a:pPr eaLnBrk="1" hangingPunct="1"/>
              <a:t>57</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FA8084D-B74B-47C6-B26C-722944E38FFF}" type="slidenum">
              <a:rPr lang="en-US" sz="1200" smtClean="0"/>
              <a:pPr eaLnBrk="1" hangingPunct="1"/>
              <a:t>58</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CE7C118-FC99-400C-9E1F-4D2F292E2E86}" type="slidenum">
              <a:rPr lang="en-US" sz="1200" smtClean="0"/>
              <a:pPr eaLnBrk="1" hangingPunct="1"/>
              <a:t>40</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B07F18E-B561-48C3-A37A-22B4A1F796CB}" type="slidenum">
              <a:rPr lang="en-US" sz="1200" smtClean="0"/>
              <a:pPr eaLnBrk="1" hangingPunct="1"/>
              <a:t>59</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3BCF0E3-E8EA-42BA-AD21-AC708ED99112}" type="slidenum">
              <a:rPr lang="en-US" sz="1200" smtClean="0"/>
              <a:pPr eaLnBrk="1" hangingPunct="1"/>
              <a:t>60</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0BA7415-94D4-4763-AF87-0F0DE68AE917}" type="slidenum">
              <a:rPr lang="en-US" sz="1200" smtClean="0"/>
              <a:pPr eaLnBrk="1" hangingPunct="1"/>
              <a:t>61</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1385E9-32A3-41B1-9ACF-90FBC910128D}" type="slidenum">
              <a:rPr lang="en-US" sz="1200" smtClean="0"/>
              <a:pPr eaLnBrk="1" hangingPunct="1"/>
              <a:t>62</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39E3C6C-CCDB-42C2-A086-FEC0F4BB2409}" type="slidenum">
              <a:rPr lang="en-US" sz="1200" smtClean="0"/>
              <a:pPr eaLnBrk="1" hangingPunct="1"/>
              <a:t>63</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6C7DDAA-8DCC-4902-91CF-729289B7CA04}" type="slidenum">
              <a:rPr lang="en-US" sz="1200" smtClean="0"/>
              <a:pPr eaLnBrk="1" hangingPunct="1"/>
              <a:t>64</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6B5C754-F7AF-45EB-8FC3-76FF738DD572}" type="slidenum">
              <a:rPr lang="en-US" sz="1200" smtClean="0"/>
              <a:pPr eaLnBrk="1" hangingPunct="1"/>
              <a:t>65</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57902B0-CF67-419F-ABCD-1C03C29963B1}" type="slidenum">
              <a:rPr lang="en-US" sz="1200" smtClean="0"/>
              <a:pPr eaLnBrk="1" hangingPunct="1"/>
              <a:t>66</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745A9A2-C95D-427A-9EEF-4BE45CED9269}" type="slidenum">
              <a:rPr lang="en-US" sz="1200" smtClean="0"/>
              <a:pPr eaLnBrk="1" hangingPunct="1"/>
              <a:t>68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D705B6B-692C-4262-8E9F-41133DF9A17B}" type="slidenum">
              <a:rPr lang="en-US" sz="1200" smtClean="0"/>
              <a:pPr eaLnBrk="1" hangingPunct="1"/>
              <a:t>69</a:t>
            </a:fld>
            <a:endParaRPr lang="en-US" sz="120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 (n &lt; 6) = False</a:t>
            </a:r>
          </a:p>
          <a:p>
            <a:pPr eaLnBrk="1" hangingPunct="1"/>
            <a:r>
              <a:rPr lang="en-US" smtClean="0"/>
              <a:t>(answ = "Y") Or (answ = "y") = True</a:t>
            </a:r>
          </a:p>
          <a:p>
            <a:pPr eaLnBrk="1" hangingPunct="1"/>
            <a:r>
              <a:rPr lang="en-US" smtClean="0"/>
              <a:t>(answ = "Y") And (answ = "y") = False</a:t>
            </a:r>
          </a:p>
          <a:p>
            <a:pPr eaLnBrk="1" hangingPunct="1"/>
            <a:r>
              <a:rPr lang="en-US" smtClean="0"/>
              <a:t>Not(answ = "y") = True</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025366C-5BF1-4B77-9809-0B9765258AEC}" type="slidenum">
              <a:rPr lang="en-US" sz="1200" smtClean="0"/>
              <a:pPr eaLnBrk="1" hangingPunct="1"/>
              <a:t>41</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03B843B-E3FC-4DD6-A9C7-33186F303957}" type="slidenum">
              <a:rPr lang="en-US" sz="1200" smtClean="0"/>
              <a:pPr eaLnBrk="1" hangingPunct="1"/>
              <a:t>70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124F5EF-9519-4F31-96A9-6BC856401406}" type="slidenum">
              <a:rPr lang="en-US" sz="1200" smtClean="0"/>
              <a:pPr eaLnBrk="1" hangingPunct="1"/>
              <a:t>71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ADC5FBF-0465-40F5-B33D-23F78A6FAD60}" type="slidenum">
              <a:rPr lang="en-US" sz="1200" smtClean="0"/>
              <a:pPr eaLnBrk="1" hangingPunct="1"/>
              <a:t>72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026C85B-8D5A-4118-A78E-4DE79A2A4E4D}" type="slidenum">
              <a:rPr lang="en-US" sz="1200" smtClean="0"/>
              <a:pPr eaLnBrk="1" hangingPunct="1"/>
              <a:t>73</a:t>
            </a:fld>
            <a:endParaRPr lang="en-US" sz="1200"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extension of the If block allows for more than two possible alternatives with the</a:t>
            </a:r>
          </a:p>
          <a:p>
            <a:pPr eaLnBrk="1" hangingPunct="1"/>
            <a:r>
              <a:rPr lang="en-US" smtClean="0"/>
              <a:t>inclusion of ElseIf clauses.</a:t>
            </a:r>
          </a:p>
          <a:p>
            <a:pPr eaLnBrk="1" hangingPunct="1"/>
            <a:r>
              <a:rPr lang="en-US" smtClean="0"/>
              <a:t>Note:  there is no space between the word "Else" and "If"</a:t>
            </a:r>
          </a:p>
          <a:p>
            <a:pPr eaLnBrk="1" hangingPunct="1"/>
            <a:r>
              <a:rPr lang="en-US" smtClean="0"/>
              <a:t>Only one "End If" is required.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297DEC4-5F09-4643-996E-4B1F4E72E89F}" type="slidenum">
              <a:rPr lang="en-US" sz="1200" smtClean="0"/>
              <a:pPr eaLnBrk="1" hangingPunct="1"/>
              <a:t>74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20E9FAA-C65C-4A76-B60D-5A3B60AAED62}" type="slidenum">
              <a:rPr lang="en-US" sz="1200" smtClean="0"/>
              <a:pPr eaLnBrk="1" hangingPunct="1"/>
              <a:t>75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399AC0E-B9EC-4F35-907B-4FFAF1FEA872}" type="slidenum">
              <a:rPr lang="en-US" sz="1200" smtClean="0"/>
              <a:pPr eaLnBrk="1" hangingPunct="1"/>
              <a:t>78</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A72E11E-9339-44CB-8DFA-D959AE8C1562}" type="slidenum">
              <a:rPr lang="en-US" sz="1200" smtClean="0"/>
              <a:pPr eaLnBrk="1" hangingPunct="1"/>
              <a:t>79</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09B55E6-F63C-4927-8B84-2A3B99A30736}" type="slidenum">
              <a:rPr lang="en-US" sz="1200" smtClean="0"/>
              <a:pPr eaLnBrk="1" hangingPunct="1"/>
              <a:t>80</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8E3A8B0-1B26-4109-AFC0-FA57C4C3A9DF}" type="slidenum">
              <a:rPr lang="en-US" sz="1200" smtClean="0"/>
              <a:pPr eaLnBrk="1" hangingPunct="1"/>
              <a:t>81</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A4683F4-321E-4DA8-9B31-6FAD15CA336F}" type="slidenum">
              <a:rPr lang="en-US" sz="1200" smtClean="0"/>
              <a:pPr eaLnBrk="1" hangingPunct="1"/>
              <a:t>42</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B9E87EE-0FB5-4C85-8034-B402CDF2FB98}" type="slidenum">
              <a:rPr lang="en-US" sz="1200" smtClean="0"/>
              <a:pPr eaLnBrk="1" hangingPunct="1"/>
              <a:t>82</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91B0A73-F0CC-43FA-BCFC-F2E2A3020610}" type="slidenum">
              <a:rPr lang="en-US" sz="1200" smtClean="0"/>
              <a:pPr eaLnBrk="1" hangingPunct="1"/>
              <a:t>83</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00BFBE3-AC85-4D09-B239-82B7AA434211}" type="slidenum">
              <a:rPr lang="en-US" sz="1200" smtClean="0"/>
              <a:pPr eaLnBrk="1" hangingPunct="1"/>
              <a:t>84</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CDA4E8F-19C5-4A5F-8F62-078154CA1E03}" type="slidenum">
              <a:rPr lang="en-US" sz="1200" smtClean="0"/>
              <a:pPr eaLnBrk="1" hangingPunct="1"/>
              <a:t>86</a:t>
            </a:fld>
            <a:endParaRPr lang="en-US" sz="1200"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Do statement precedes the sequence of statements, and a Loop statement follows the sequence of statements.</a:t>
            </a:r>
          </a:p>
          <a:p>
            <a:pPr eaLnBrk="1" hangingPunct="1"/>
            <a:r>
              <a:rPr lang="en-US" smtClean="0"/>
              <a:t>The condition, preceded by either the word “While” or the word “Until”, follows the word “Do” or the word “Loop”. </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D2F09C2-F682-4373-9ADB-9150E8BB40C2}" type="slidenum">
              <a:rPr lang="en-US" sz="1200" smtClean="0"/>
              <a:pPr eaLnBrk="1" hangingPunct="1"/>
              <a:t>87</a:t>
            </a:fld>
            <a:endParaRPr lang="en-US" sz="1200"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a:t>
            </a:r>
            <a:r>
              <a:rPr lang="en-US" i="1" smtClean="0"/>
              <a:t>condition </a:t>
            </a:r>
            <a:r>
              <a:rPr lang="en-US" smtClean="0"/>
              <a:t>is true, then the program continues with the line after the Loop statement.</a:t>
            </a:r>
          </a:p>
          <a:p>
            <a:pPr eaLnBrk="1" hangingPunct="1"/>
            <a:r>
              <a:rPr lang="en-US" smtClean="0"/>
              <a:t>If </a:t>
            </a:r>
            <a:r>
              <a:rPr lang="en-US" i="1" smtClean="0"/>
              <a:t>condition </a:t>
            </a:r>
            <a:r>
              <a:rPr lang="en-US" smtClean="0"/>
              <a:t>is false, then the entire process is repeated beginning with the Do statement.</a:t>
            </a:r>
          </a:p>
          <a:p>
            <a:pPr eaLnBrk="1" hangingPunct="1"/>
            <a:r>
              <a:rPr lang="en-US" smtClean="0"/>
              <a:t>In other words, the statements inside the loop are executed once and then are repeatedly</a:t>
            </a:r>
          </a:p>
          <a:p>
            <a:pPr eaLnBrk="1" hangingPunct="1"/>
            <a:r>
              <a:rPr lang="en-US" smtClean="0"/>
              <a:t>executed until the condition is true.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2E3214A-D9EA-4B82-8E94-BBDA2441B509}" type="slidenum">
              <a:rPr lang="en-US" sz="1200" smtClean="0"/>
              <a:pPr eaLnBrk="1" hangingPunct="1"/>
              <a:t>89</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719E88B-A751-46EF-9CDC-F83EEFD2FCE4}" type="slidenum">
              <a:rPr lang="en-US" sz="1200" smtClean="0"/>
              <a:pPr eaLnBrk="1" hangingPunct="1"/>
              <a:t>90</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76C6939-EE70-4E83-B7F6-19CB60303427}" type="slidenum">
              <a:rPr lang="en-US" sz="1200" smtClean="0"/>
              <a:pPr eaLnBrk="1" hangingPunct="1"/>
              <a:t>91</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6DE82A0-FC47-4D87-8706-76AB3B85CF2A}" type="slidenum">
              <a:rPr lang="en-US" sz="1200" smtClean="0"/>
              <a:pPr eaLnBrk="1" hangingPunct="1"/>
              <a:t>92</a:t>
            </a:fld>
            <a:endParaRPr lang="en-US" sz="1200"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Start value must be less than or equal to the stop value when there is a positive step value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4F96823-9315-415B-9847-1E4DF9002B0C}" type="slidenum">
              <a:rPr lang="en-US" sz="1200" smtClean="0"/>
              <a:pPr eaLnBrk="1" hangingPunct="1"/>
              <a:t>97</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CE17135-4A19-48D7-9457-4E5AF9A3E5A7}" type="slidenum">
              <a:rPr lang="en-US" sz="1200" smtClean="0"/>
              <a:pPr eaLnBrk="1" hangingPunct="1"/>
              <a:t>43</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C811EA2-2C8B-45DC-BAC7-52B980432057}" type="slidenum">
              <a:rPr lang="en-US" sz="1200" smtClean="0"/>
              <a:pPr eaLnBrk="1" hangingPunct="1"/>
              <a:t>98</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53C2748-DB9A-492F-AB70-F111C17A8A90}" type="slidenum">
              <a:rPr lang="en-US" sz="1200" smtClean="0"/>
              <a:pPr eaLnBrk="1" hangingPunct="1"/>
              <a:t>99</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7F8FA04-384A-477A-823E-394494606407}" type="slidenum">
              <a:rPr lang="en-US" sz="1200" smtClean="0"/>
              <a:pPr eaLnBrk="1" hangingPunct="1"/>
              <a:t>100</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62CCCC1-B9FD-42A9-8A57-379F7E321A66}" type="slidenum">
              <a:rPr lang="en-US" sz="1200" smtClean="0"/>
              <a:pPr eaLnBrk="1" hangingPunct="1"/>
              <a:t>101</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C5821A2-4223-40A1-A4B4-E348077AEE80}" type="slidenum">
              <a:rPr lang="en-US" sz="1200" smtClean="0"/>
              <a:pPr eaLnBrk="1" hangingPunct="1"/>
              <a:t>106</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26CFC81-D6E0-4E0E-A8F8-6D9BB2331555}" type="slidenum">
              <a:rPr lang="en-US" sz="1200" smtClean="0"/>
              <a:pPr eaLnBrk="1" hangingPunct="1"/>
              <a:t>107</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D8F178F-23FD-4262-B6CE-084C93957A31}" type="slidenum">
              <a:rPr lang="en-US" sz="1200" smtClean="0"/>
              <a:pPr eaLnBrk="1" hangingPunct="1"/>
              <a:t>108</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AF8F7C2-586A-47BB-BB73-14F57D685E29}" type="slidenum">
              <a:rPr lang="en-US" sz="1200" smtClean="0"/>
              <a:pPr eaLnBrk="1" hangingPunct="1"/>
              <a:t>109</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A5F3EE5-F142-42D5-8FA4-882EA7916B42}" type="slidenum">
              <a:rPr lang="en-US" sz="1200" smtClean="0"/>
              <a:pPr eaLnBrk="1" hangingPunct="1"/>
              <a:t>110</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C993959-F5CE-417F-ACBD-5D7B54A39F27}" type="slidenum">
              <a:rPr lang="en-US" sz="1200" smtClean="0"/>
              <a:pPr eaLnBrk="1" hangingPunct="1"/>
              <a:t>117</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88FF216-F430-4B1D-9C30-1075DAFA400A}" type="slidenum">
              <a:rPr lang="en-US" sz="1200" smtClean="0"/>
              <a:pPr eaLnBrk="1" hangingPunct="1"/>
              <a:t>44</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9BF5963-7D58-4A19-B2E9-83946CACD64F}" type="slidenum">
              <a:rPr lang="en-US" sz="1200" smtClean="0"/>
              <a:pPr eaLnBrk="1" hangingPunct="1"/>
              <a:t>118</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6D25779-2C0C-4941-A552-314B4D584BD2}" type="slidenum">
              <a:rPr lang="en-US" sz="1200" smtClean="0"/>
              <a:pPr eaLnBrk="1" hangingPunct="1"/>
              <a:t>119</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CB37E50-4FD0-443D-874F-3E0925D4B3EE}" type="slidenum">
              <a:rPr lang="en-US" sz="1200" smtClean="0"/>
              <a:pPr eaLnBrk="1" hangingPunct="1"/>
              <a:t>120</a:t>
            </a:fld>
            <a:endParaRPr lang="en-US" sz="1200"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t>
            </a:r>
            <a:r>
              <a:rPr lang="en-US" i="1" smtClean="0"/>
              <a:t>normal code </a:t>
            </a:r>
            <a:r>
              <a:rPr lang="en-US" smtClean="0"/>
              <a:t>is the code that you want to monitor for exceptions.</a:t>
            </a:r>
          </a:p>
          <a:p>
            <a:pPr eaLnBrk="1" hangingPunct="1"/>
            <a:r>
              <a:rPr lang="en-US" smtClean="0">
                <a:solidFill>
                  <a:srgbClr val="000000"/>
                </a:solidFill>
              </a:rPr>
              <a:t>As with a Select Case block, the Catch clauses are considered one at a time until the proper exception is located. The last Catch clause in the preceding code functions like the Case Else clause. The </a:t>
            </a:r>
            <a:r>
              <a:rPr lang="en-US" i="1" smtClean="0">
                <a:solidFill>
                  <a:srgbClr val="000000"/>
                </a:solidFill>
              </a:rPr>
              <a:t>clean-up code </a:t>
            </a:r>
            <a:r>
              <a:rPr lang="en-US" smtClean="0">
                <a:solidFill>
                  <a:srgbClr val="000000"/>
                </a:solidFill>
              </a:rPr>
              <a:t>in the Finally block always executes last regardless of whether any </a:t>
            </a:r>
            <a:r>
              <a:rPr lang="en-US" i="1" smtClean="0">
                <a:solidFill>
                  <a:srgbClr val="000000"/>
                </a:solidFill>
              </a:rPr>
              <a:t>exception-handling code </a:t>
            </a:r>
            <a:r>
              <a:rPr lang="en-US" smtClean="0">
                <a:solidFill>
                  <a:srgbClr val="000000"/>
                </a:solidFill>
              </a:rPr>
              <a:t>has executed.</a:t>
            </a:r>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BC2D5E6-AA8C-42E8-9701-677C4B5FD6DB}" type="slidenum">
              <a:rPr lang="en-US" sz="1200" smtClean="0"/>
              <a:pPr eaLnBrk="1" hangingPunct="1"/>
              <a:t>121</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0BA758F-C9CE-44CE-B778-FA80B5BB925D}" type="slidenum">
              <a:rPr lang="en-US" sz="1200" smtClean="0"/>
              <a:pPr eaLnBrk="1" hangingPunct="1"/>
              <a:t>128</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2E50E0E-173E-48A1-9B03-8B09A1FD2F2C}" type="slidenum">
              <a:rPr lang="en-US" sz="1200" smtClean="0"/>
              <a:pPr eaLnBrk="1" hangingPunct="1"/>
              <a:t>129</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13FBCC9-ACDC-4CFE-8190-AA4895773A29}" type="slidenum">
              <a:rPr lang="en-US" sz="1200" smtClean="0"/>
              <a:pPr eaLnBrk="1" hangingPunct="1"/>
              <a:t>130</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9D3399C-5CBF-4669-8AA6-536BD04EDB16}" type="slidenum">
              <a:rPr lang="en-US" sz="1200" smtClean="0"/>
              <a:pPr eaLnBrk="1" hangingPunct="1"/>
              <a:t>131</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032A9F0-D795-4D1D-9B9A-FF44C1804AF4}" type="slidenum">
              <a:rPr lang="en-US" sz="1200" smtClean="0"/>
              <a:pPr eaLnBrk="1" hangingPunct="1"/>
              <a:t>132</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831AD93-01CC-4631-B346-B16D009DDB70}" type="slidenum">
              <a:rPr lang="en-US" sz="1200" smtClean="0"/>
              <a:pPr eaLnBrk="1" hangingPunct="1"/>
              <a:t>133</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8CDC4CE-B34E-4D19-927D-11F6F12251AC}" type="slidenum">
              <a:rPr lang="en-US" sz="1200" smtClean="0"/>
              <a:pPr eaLnBrk="1" hangingPunct="1"/>
              <a:t>45</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D6685A5-D4B2-492A-85E8-DC0D0F1A1FCE}" type="slidenum">
              <a:rPr lang="en-US" sz="1200" smtClean="0"/>
              <a:pPr eaLnBrk="1" hangingPunct="1"/>
              <a:t>134</a:t>
            </a:fld>
            <a:endParaRPr lang="en-US" sz="1200"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hsbBar.Value is a number between hsbBar.Minimum and hsbBar.Maximum determined by the position of the left of the scroll box. If the left side of the scroll box is halfway between the two arrows, then hsbBar.Value is a number halfway between hsbBar.Minimum and hsbBar.Maximum.</a:t>
            </a:r>
          </a:p>
          <a:p>
            <a:pPr eaLnBrk="1" hangingPunct="1"/>
            <a:endParaRPr lang="en-US" smtClean="0"/>
          </a:p>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203553E-B9DB-435B-9657-8CF395D6B6EE}" type="slidenum">
              <a:rPr lang="en-US" sz="1200" smtClean="0"/>
              <a:pPr eaLnBrk="1" hangingPunct="1"/>
              <a:t>135</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6E254D1-374C-43C2-87EC-70459B2430EC}" type="slidenum">
              <a:rPr lang="en-US" sz="1200" smtClean="0"/>
              <a:pPr eaLnBrk="1" hangingPunct="1"/>
              <a:t>136</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CEDCAC5-5B7B-4A18-9A5F-A06101B2E7C7}" type="slidenum">
              <a:rPr lang="en-US" sz="1200" smtClean="0"/>
              <a:pPr eaLnBrk="1" hangingPunct="1"/>
              <a:t>137</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8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2F05332-E409-4A26-B16C-F4C078D31379}" type="slidenum">
              <a:rPr lang="en-US" sz="1200" smtClean="0"/>
              <a:pPr eaLnBrk="1" hangingPunct="1"/>
              <a:t>138</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584B662-E9EC-47D0-81D0-B35460B4B09F}" type="slidenum">
              <a:rPr lang="en-US" sz="1200" smtClean="0"/>
              <a:pPr eaLnBrk="1" hangingPunct="1"/>
              <a:t>139</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9B28750-4BCD-428A-8C33-884B88471F7E}" type="slidenum">
              <a:rPr lang="en-US" sz="1200" smtClean="0"/>
              <a:pPr eaLnBrk="1" hangingPunct="1"/>
              <a:t>140</a:t>
            </a:fld>
            <a:endParaRPr lang="en-US" sz="12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xfrm>
            <a:off x="1152525" y="692150"/>
            <a:ext cx="4552950" cy="3416300"/>
          </a:xfrm>
          <a:ln cap="flat"/>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ECAE14B-A036-4A8B-B4D9-369D5E744B36}" type="slidenum">
              <a:rPr lang="en-US" sz="1200" smtClean="0"/>
              <a:pPr eaLnBrk="1" hangingPunct="1"/>
              <a:t>143</a:t>
            </a:fld>
            <a:endParaRPr lang="en-US" sz="12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CCDADB6-5D12-43F2-90A7-16C63FA73CEC}" type="slidenum">
              <a:rPr lang="en-US" sz="1200" smtClean="0"/>
              <a:pPr eaLnBrk="1" hangingPunct="1"/>
              <a:t>144</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4BB5933-32E2-486F-9977-5B24E8183D28}" type="slidenum">
              <a:rPr lang="en-US" sz="1200" smtClean="0"/>
              <a:pPr eaLnBrk="1" hangingPunct="1"/>
              <a:t>46</a:t>
            </a:fld>
            <a:endParaRPr lang="en-US" sz="12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F2CAA6F-AD26-415E-8475-96B1CA6DE21F}" type="slidenum">
              <a:rPr lang="en-US" sz="1200" smtClean="0"/>
              <a:pPr eaLnBrk="1" hangingPunct="1"/>
              <a:t>145</a:t>
            </a:fld>
            <a:endParaRPr lang="en-US" sz="12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A137037-748C-46E4-B1C1-2692D63189A4}" type="slidenum">
              <a:rPr lang="en-US" sz="1200" smtClean="0"/>
              <a:pPr eaLnBrk="1" hangingPunct="1"/>
              <a:t>146</a:t>
            </a:fld>
            <a:endParaRPr lang="en-US" sz="12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6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D27789D-A069-448C-A18E-B2A7DDEB4F48}" type="slidenum">
              <a:rPr lang="en-US" sz="1200" smtClean="0"/>
              <a:pPr eaLnBrk="1" hangingPunct="1"/>
              <a:t>147</a:t>
            </a:fld>
            <a:endParaRPr lang="en-US" sz="12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7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AD0478E-4E93-4546-9C50-712D81240A07}" type="slidenum">
              <a:rPr lang="en-US" sz="1200" smtClean="0"/>
              <a:pPr eaLnBrk="1" hangingPunct="1"/>
              <a:t>148</a:t>
            </a:fld>
            <a:endParaRPr lang="en-US" sz="12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6619338-3107-451A-96D0-2FCC35334DCB}" type="slidenum">
              <a:rPr lang="en-US" sz="1200"/>
              <a:pPr eaLnBrk="1" hangingPunct="1"/>
              <a:t>151</a:t>
            </a:fld>
            <a:endParaRPr lang="en-US" sz="1200"/>
          </a:p>
        </p:txBody>
      </p:sp>
    </p:spTree>
    <p:extLst>
      <p:ext uri="{BB962C8B-B14F-4D97-AF65-F5344CB8AC3E}">
        <p14:creationId xmlns:p14="http://schemas.microsoft.com/office/powerpoint/2010/main" val="34532364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D3CB108-0C88-4AE0-AC39-11E4EE24C84F}" type="slidenum">
              <a:rPr lang="en-US" sz="1200"/>
              <a:pPr eaLnBrk="1" hangingPunct="1"/>
              <a:t>152</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Must be inside the class to allow access to private data</a:t>
            </a:r>
          </a:p>
          <a:p>
            <a:pPr eaLnBrk="1" hangingPunct="1"/>
            <a:r>
              <a:rPr lang="en-US" smtClean="0">
                <a:latin typeface="Arial" panose="020B0604020202020204" pitchFamily="34" charset="0"/>
              </a:rPr>
              <a:t>Additional code can be added to perform data validation before storing data in the member variable</a:t>
            </a:r>
          </a:p>
          <a:p>
            <a:pPr eaLnBrk="1" hangingPunct="1"/>
            <a:r>
              <a:rPr lang="en-US" smtClean="0">
                <a:latin typeface="Arial" panose="020B0604020202020204" pitchFamily="34" charset="0"/>
              </a:rPr>
              <a:t>The word "public" allows for this to be accessed from outside the class</a:t>
            </a:r>
          </a:p>
        </p:txBody>
      </p:sp>
    </p:spTree>
    <p:extLst>
      <p:ext uri="{BB962C8B-B14F-4D97-AF65-F5344CB8AC3E}">
        <p14:creationId xmlns:p14="http://schemas.microsoft.com/office/powerpoint/2010/main" val="11005927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53B3EF9-CCA9-483D-BEE7-75F6BBEBB771}" type="slidenum">
              <a:rPr lang="en-US" sz="1200"/>
              <a:pPr eaLnBrk="1" hangingPunct="1"/>
              <a:t>153</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rPr>
              <a:t>Must be inside the class to allow access to private data</a:t>
            </a:r>
          </a:p>
          <a:p>
            <a:pPr eaLnBrk="1" hangingPunct="1"/>
            <a:r>
              <a:rPr lang="en-US" smtClean="0">
                <a:latin typeface="Arial" panose="020B0604020202020204" pitchFamily="34" charset="0"/>
              </a:rPr>
              <a:t>Additional code can be added to perform data validation before storing data in the member variable</a:t>
            </a:r>
          </a:p>
          <a:p>
            <a:pPr eaLnBrk="1" hangingPunct="1"/>
            <a:r>
              <a:rPr lang="en-US" smtClean="0">
                <a:latin typeface="Arial" panose="020B0604020202020204" pitchFamily="34" charset="0"/>
              </a:rPr>
              <a:t>The word "public" allows for this to be accessed from outside the class</a:t>
            </a:r>
          </a:p>
        </p:txBody>
      </p:sp>
    </p:spTree>
    <p:extLst>
      <p:ext uri="{BB962C8B-B14F-4D97-AF65-F5344CB8AC3E}">
        <p14:creationId xmlns:p14="http://schemas.microsoft.com/office/powerpoint/2010/main" val="34342162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47AED5C-958D-40FA-98E7-E44AFB970D27}" type="slidenum">
              <a:rPr lang="en-US" sz="1200"/>
              <a:pPr eaLnBrk="1" hangingPunct="1"/>
              <a:t>154</a:t>
            </a:fld>
            <a:endParaRPr lang="en-US" sz="1200"/>
          </a:p>
        </p:txBody>
      </p:sp>
    </p:spTree>
    <p:extLst>
      <p:ext uri="{BB962C8B-B14F-4D97-AF65-F5344CB8AC3E}">
        <p14:creationId xmlns:p14="http://schemas.microsoft.com/office/powerpoint/2010/main" val="28513852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BB15F8F-E17B-41C7-B37E-06B179DE05FA}" type="slidenum">
              <a:rPr lang="en-US" sz="1200"/>
              <a:pPr eaLnBrk="1" hangingPunct="1"/>
              <a:t>155</a:t>
            </a:fld>
            <a:endParaRPr lang="en-US" sz="1200"/>
          </a:p>
        </p:txBody>
      </p:sp>
    </p:spTree>
    <p:extLst>
      <p:ext uri="{BB962C8B-B14F-4D97-AF65-F5344CB8AC3E}">
        <p14:creationId xmlns:p14="http://schemas.microsoft.com/office/powerpoint/2010/main" val="41935518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34CA3C2-60B5-42C2-9CEA-FB8C596DD0F3}" type="slidenum">
              <a:rPr lang="en-US" sz="1200"/>
              <a:pPr eaLnBrk="1" hangingPunct="1"/>
              <a:t>156</a:t>
            </a:fld>
            <a:endParaRPr lang="en-US" sz="1200"/>
          </a:p>
        </p:txBody>
      </p:sp>
    </p:spTree>
    <p:extLst>
      <p:ext uri="{BB962C8B-B14F-4D97-AF65-F5344CB8AC3E}">
        <p14:creationId xmlns:p14="http://schemas.microsoft.com/office/powerpoint/2010/main" val="178060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8D99070-02D5-476C-B1B1-C1D96B166FFB}" type="slidenum">
              <a:rPr lang="en-US" sz="1200" smtClean="0"/>
              <a:pPr eaLnBrk="1" hangingPunct="1"/>
              <a:t>47</a:t>
            </a:fld>
            <a:endParaRPr lang="en-US" sz="12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278AB5C-58C7-42C9-BCAB-C6BB2E60DE52}" type="slidenum">
              <a:rPr lang="en-US" sz="1200"/>
              <a:pPr eaLnBrk="1" hangingPunct="1"/>
              <a:t>157</a:t>
            </a:fld>
            <a:endParaRPr lang="en-US" sz="1200"/>
          </a:p>
        </p:txBody>
      </p:sp>
    </p:spTree>
    <p:extLst>
      <p:ext uri="{BB962C8B-B14F-4D97-AF65-F5344CB8AC3E}">
        <p14:creationId xmlns:p14="http://schemas.microsoft.com/office/powerpoint/2010/main" val="8647258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07AD1B7-AF05-4D00-BFEA-52B91582722E}" type="slidenum">
              <a:rPr lang="en-US" sz="1200"/>
              <a:pPr eaLnBrk="1" hangingPunct="1"/>
              <a:t>158</a:t>
            </a:fld>
            <a:endParaRPr lang="en-US" sz="1200"/>
          </a:p>
        </p:txBody>
      </p:sp>
    </p:spTree>
    <p:extLst>
      <p:ext uri="{BB962C8B-B14F-4D97-AF65-F5344CB8AC3E}">
        <p14:creationId xmlns:p14="http://schemas.microsoft.com/office/powerpoint/2010/main" val="12506248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A6EF5A0-8D54-421D-90A9-2F5004968DE7}" type="slidenum">
              <a:rPr lang="en-US" sz="1200"/>
              <a:pPr eaLnBrk="1" hangingPunct="1"/>
              <a:t>159</a:t>
            </a:fld>
            <a:endParaRPr lang="en-US" sz="1200"/>
          </a:p>
        </p:txBody>
      </p:sp>
    </p:spTree>
    <p:extLst>
      <p:ext uri="{BB962C8B-B14F-4D97-AF65-F5344CB8AC3E}">
        <p14:creationId xmlns:p14="http://schemas.microsoft.com/office/powerpoint/2010/main" val="2908255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020D448-55BD-4BDF-AE5A-9DF7EAAB85AC}" type="slidenum">
              <a:rPr lang="en-US" sz="1200"/>
              <a:pPr eaLnBrk="1" hangingPunct="1"/>
              <a:t>160</a:t>
            </a:fld>
            <a:endParaRPr lang="en-US" sz="1200"/>
          </a:p>
        </p:txBody>
      </p:sp>
    </p:spTree>
    <p:extLst>
      <p:ext uri="{BB962C8B-B14F-4D97-AF65-F5344CB8AC3E}">
        <p14:creationId xmlns:p14="http://schemas.microsoft.com/office/powerpoint/2010/main" val="21518817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75F7603-72E0-4C63-BE1C-8FA597DB54A4}" type="slidenum">
              <a:rPr lang="en-US" sz="1200"/>
              <a:pPr eaLnBrk="1" hangingPunct="1"/>
              <a:t>161</a:t>
            </a:fld>
            <a:endParaRPr lang="en-US" sz="120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anose="020B0604020202020204" pitchFamily="34" charset="0"/>
              </a:rPr>
              <a:t>Consider the classes shown in Figure 11.6. All three children inherit Property A and Sub B from their parent. Child2 and Child3 also have an event and a property, respectively. GrandChild1 has access to Property A, Sub B, and</a:t>
            </a:r>
          </a:p>
          <a:p>
            <a:pPr eaLnBrk="1" hangingPunct="1"/>
            <a:r>
              <a:rPr lang="en-US" dirty="0" smtClean="0">
                <a:latin typeface="Arial" panose="020B0604020202020204" pitchFamily="34" charset="0"/>
              </a:rPr>
              <a:t>Event C from its parent and adds Function E and Sub F. The collection of a parent class along with its descendants is called a </a:t>
            </a:r>
            <a:r>
              <a:rPr lang="en-US" b="1" dirty="0" smtClean="0">
                <a:latin typeface="Arial" panose="020B0604020202020204" pitchFamily="34" charset="0"/>
              </a:rPr>
              <a:t>hierarchy</a:t>
            </a:r>
            <a:r>
              <a:rPr lang="en-US" dirty="0" smtClean="0">
                <a:latin typeface="Arial" panose="020B0604020202020204" pitchFamily="34" charset="0"/>
              </a:rPr>
              <a:t>.</a:t>
            </a: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3596379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E484A74-B797-4816-B643-E902AE9E0E61}" type="slidenum">
              <a:rPr lang="en-US" sz="1200"/>
              <a:pPr eaLnBrk="1" hangingPunct="1"/>
              <a:t>162</a:t>
            </a:fld>
            <a:endParaRPr lang="en-US" sz="1200"/>
          </a:p>
        </p:txBody>
      </p:sp>
    </p:spTree>
    <p:extLst>
      <p:ext uri="{BB962C8B-B14F-4D97-AF65-F5344CB8AC3E}">
        <p14:creationId xmlns:p14="http://schemas.microsoft.com/office/powerpoint/2010/main" val="37156585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90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883524F-B9E3-4D91-BE0B-83D78C8D4D41}" type="slidenum">
              <a:rPr lang="en-US" sz="1200" smtClean="0"/>
              <a:pPr eaLnBrk="1" hangingPunct="1"/>
              <a:t>163</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075" indent="0" algn="ctr">
              <a:buNone/>
            </a:lvl2pPr>
            <a:lvl3pPr marL="914151" indent="0" algn="ctr">
              <a:buNone/>
            </a:lvl3pPr>
            <a:lvl4pPr marL="1371227" indent="0" algn="ctr">
              <a:buNone/>
            </a:lvl4pPr>
            <a:lvl5pPr marL="1828303" indent="0" algn="ctr">
              <a:buNone/>
            </a:lvl5pPr>
            <a:lvl6pPr marL="2285378" indent="0" algn="ctr">
              <a:buNone/>
            </a:lvl6pPr>
            <a:lvl7pPr marL="2742453" indent="0" algn="ctr">
              <a:buNone/>
            </a:lvl7pPr>
            <a:lvl8pPr marL="3199529" indent="0" algn="ctr">
              <a:buNone/>
            </a:lvl8pPr>
            <a:lvl9pPr marL="3656605"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4" name="Rectangle 13"/>
          <p:cNvSpPr/>
          <p:nvPr/>
        </p:nvSpPr>
        <p:spPr bwMode="auto">
          <a:xfrm>
            <a:off x="990603"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3" name="Oval 22"/>
          <p:cNvSpPr/>
          <p:nvPr/>
        </p:nvSpPr>
        <p:spPr bwMode="auto">
          <a:xfrm>
            <a:off x="1309632" y="4866756"/>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6"/>
            <a:ext cx="609600" cy="517524"/>
          </a:xfrm>
          <a:prstGeom prst="rect">
            <a:avLst/>
          </a:prstGeom>
        </p:spPr>
        <p:txBody>
          <a:bodyPr lIns="71105" tIns="35552" rIns="71105" bIns="35552"/>
          <a:lstStyle/>
          <a:p>
            <a:pPr>
              <a:defRPr/>
            </a:pPr>
            <a:fld id="{30338462-C946-407F-9596-35295C57DB1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12-VB 2010 by Schneider</a:t>
            </a:r>
            <a:endParaRPr lang="en-US"/>
          </a:p>
        </p:txBody>
      </p:sp>
      <p:sp>
        <p:nvSpPr>
          <p:cNvPr id="6" name="Slide Number Placeholder 5"/>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0ACD3086-428D-497F-BBC6-541791B59ABD}"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019800" cy="585152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12-VB 2010 by Schneider</a:t>
            </a:r>
            <a:endParaRPr lang="en-US"/>
          </a:p>
        </p:txBody>
      </p:sp>
      <p:sp>
        <p:nvSpPr>
          <p:cNvPr id="6" name="Slide Number Placeholder 5"/>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AD6CA3DC-BD31-4D79-B029-CD7FBBF61192}"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4"/>
            <a:ext cx="8229600" cy="4525963"/>
          </a:xfrm>
        </p:spPr>
        <p:txBody>
          <a:bodyPr/>
          <a:lstStyle/>
          <a:p>
            <a:r>
              <a:rPr lang="en-US" smtClean="0"/>
              <a:t>Click icon to add table</a:t>
            </a:r>
            <a:endParaRPr lang="en-CA"/>
          </a:p>
        </p:txBody>
      </p:sp>
      <p:sp>
        <p:nvSpPr>
          <p:cNvPr id="4" name="Date Placeholder 3"/>
          <p:cNvSpPr>
            <a:spLocks noGrp="1"/>
          </p:cNvSpPr>
          <p:nvPr>
            <p:ph type="dt" sz="half" idx="10"/>
          </p:nvPr>
        </p:nvSpPr>
        <p:spPr>
          <a:xfrm>
            <a:off x="457200" y="6245224"/>
            <a:ext cx="2133600" cy="476250"/>
          </a:xfrm>
          <a:prstGeom prst="rect">
            <a:avLst/>
          </a:prstGeom>
        </p:spPr>
        <p:txBody>
          <a:bodyPr lIns="71105" tIns="35552" rIns="71105" bIns="35552"/>
          <a:lstStyle>
            <a:lvl1pPr>
              <a:defRPr/>
            </a:lvl1pPr>
          </a:lstStyle>
          <a:p>
            <a:pPr>
              <a:defRPr/>
            </a:pPr>
            <a:endParaRPr lang="en-US"/>
          </a:p>
        </p:txBody>
      </p:sp>
      <p:sp>
        <p:nvSpPr>
          <p:cNvPr id="5" name="Footer Placeholder 4"/>
          <p:cNvSpPr>
            <a:spLocks noGrp="1"/>
          </p:cNvSpPr>
          <p:nvPr>
            <p:ph type="ftr" sz="quarter" idx="11"/>
          </p:nvPr>
        </p:nvSpPr>
        <p:spPr>
          <a:xfrm>
            <a:off x="3124200" y="6245224"/>
            <a:ext cx="2895600" cy="476250"/>
          </a:xfrm>
          <a:prstGeom prst="rect">
            <a:avLst/>
          </a:prstGeom>
        </p:spPr>
        <p:txBody>
          <a:bodyPr lIns="71105" tIns="35552" rIns="71105" bIns="35552"/>
          <a:lstStyle>
            <a:lvl1pPr>
              <a:defRPr/>
            </a:lvl1pPr>
          </a:lstStyle>
          <a:p>
            <a:pPr>
              <a:defRPr/>
            </a:pPr>
            <a:r>
              <a:rPr lang="en-US" smtClean="0"/>
              <a:t>Chapter 2</a:t>
            </a:r>
            <a:endParaRPr lang="en-US"/>
          </a:p>
        </p:txBody>
      </p:sp>
      <p:sp>
        <p:nvSpPr>
          <p:cNvPr id="6" name="Slide Number Placeholder 5"/>
          <p:cNvSpPr>
            <a:spLocks noGrp="1"/>
          </p:cNvSpPr>
          <p:nvPr>
            <p:ph type="sldNum" sz="quarter" idx="12"/>
          </p:nvPr>
        </p:nvSpPr>
        <p:spPr>
          <a:xfrm>
            <a:off x="6553200" y="6245224"/>
            <a:ext cx="2133600" cy="476250"/>
          </a:xfrm>
          <a:prstGeom prst="rect">
            <a:avLst/>
          </a:prstGeom>
        </p:spPr>
        <p:txBody>
          <a:bodyPr lIns="71105" tIns="35552" rIns="71105" bIns="35552"/>
          <a:lstStyle>
            <a:lvl1pPr>
              <a:defRPr/>
            </a:lvl1pPr>
          </a:lstStyle>
          <a:p>
            <a:pPr>
              <a:defRPr/>
            </a:pPr>
            <a:fld id="{57F06676-9153-4951-8E43-70DB08B622EE}" type="slidenum">
              <a:rPr lang="en-US" smtClean="0"/>
              <a:pPr>
                <a:defRPr/>
              </a:pPr>
              <a:t>‹#›</a:t>
            </a:fld>
            <a:endParaRPr lang="en-US"/>
          </a:p>
        </p:txBody>
      </p:sp>
    </p:spTree>
    <p:extLst>
      <p:ext uri="{BB962C8B-B14F-4D97-AF65-F5344CB8AC3E}">
        <p14:creationId xmlns:p14="http://schemas.microsoft.com/office/powerpoint/2010/main" val="1435458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en-US" smtClean="0"/>
              <a:t>Click to edit Master title style</a:t>
            </a:r>
            <a:endParaRPr lang="en-US" dirty="0"/>
          </a:p>
        </p:txBody>
      </p:sp>
      <p:sp>
        <p:nvSpPr>
          <p:cNvPr id="8" name="Content Placeholder 7"/>
          <p:cNvSpPr>
            <a:spLocks noGrp="1"/>
          </p:cNvSpPr>
          <p:nvPr>
            <p:ph sz="quarter" idx="1"/>
          </p:nvPr>
        </p:nvSpPr>
        <p:spPr>
          <a:xfrm>
            <a:off x="457200" y="1052736"/>
            <a:ext cx="7467600" cy="5421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46659433-CAAE-49B3-9B1F-153E54493D42}" type="slidenum">
              <a:rPr lang="en-US" smtClean="0"/>
              <a:pPr>
                <a:defRPr/>
              </a:pPr>
              <a:t>‹#›</a:t>
            </a:fld>
            <a:endParaRPr lang="en-US"/>
          </a:p>
        </p:txBody>
      </p:sp>
      <p:sp>
        <p:nvSpPr>
          <p:cNvPr id="6" name="Footer Placeholder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r>
              <a:rPr lang="en-US" smtClean="0"/>
              <a:t>Chapter 12-VB 2010 by Schneider</a:t>
            </a:r>
            <a:endParaRPr lang="en-US"/>
          </a:p>
        </p:txBody>
      </p:sp>
    </p:spTree>
    <p:extLst>
      <p:ext uri="{BB962C8B-B14F-4D97-AF65-F5344CB8AC3E}">
        <p14:creationId xmlns:p14="http://schemas.microsoft.com/office/powerpoint/2010/main" val="1246920168"/>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905250"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8250" y="1981200"/>
            <a:ext cx="3906838"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352800" y="6324600"/>
            <a:ext cx="2895600" cy="457200"/>
          </a:xfrm>
          <a:prstGeom prst="rect">
            <a:avLst/>
          </a:prstGeom>
        </p:spPr>
        <p:txBody>
          <a:bodyPr/>
          <a:lstStyle>
            <a:lvl1pPr>
              <a:defRPr/>
            </a:lvl1pPr>
          </a:lstStyle>
          <a:p>
            <a:pPr>
              <a:defRPr/>
            </a:pPr>
            <a:r>
              <a:rPr lang="en-US"/>
              <a:t>Chapter 3 - VB 2008 by Schneider</a:t>
            </a:r>
          </a:p>
        </p:txBody>
      </p:sp>
      <p:sp>
        <p:nvSpPr>
          <p:cNvPr id="7" name="Rectangle 7"/>
          <p:cNvSpPr>
            <a:spLocks noGrp="1" noChangeArrowheads="1"/>
          </p:cNvSpPr>
          <p:nvPr>
            <p:ph type="sldNum" sz="quarter" idx="12"/>
          </p:nvPr>
        </p:nvSpPr>
        <p:spPr>
          <a:xfrm>
            <a:off x="6781800" y="6324600"/>
            <a:ext cx="1905000" cy="457200"/>
          </a:xfrm>
          <a:prstGeom prst="rect">
            <a:avLst/>
          </a:prstGeom>
        </p:spPr>
        <p:txBody>
          <a:bodyPr/>
          <a:lstStyle>
            <a:lvl1pPr>
              <a:defRPr/>
            </a:lvl1pPr>
          </a:lstStyle>
          <a:p>
            <a:pPr>
              <a:defRPr/>
            </a:pPr>
            <a:fld id="{F6C57FD5-0ED4-4C1E-A525-8A83E24DF4B6}" type="slidenum">
              <a:rPr lang="en-US"/>
              <a:pPr>
                <a:defRPr/>
              </a:pPr>
              <a:t>‹#›</a:t>
            </a:fld>
            <a:endParaRPr lang="en-US"/>
          </a:p>
        </p:txBody>
      </p:sp>
    </p:spTree>
    <p:extLst>
      <p:ext uri="{BB962C8B-B14F-4D97-AF65-F5344CB8AC3E}">
        <p14:creationId xmlns:p14="http://schemas.microsoft.com/office/powerpoint/2010/main" val="6172868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5105"/>
            <a:ext cx="8884096" cy="562074"/>
          </a:xfrm>
        </p:spPr>
        <p:txBody>
          <a:bodyPr>
            <a:noAutofit/>
          </a:bodyPr>
          <a:lstStyle>
            <a:lvl1pPr algn="r">
              <a:defRPr sz="3200" b="1"/>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457200" y="980728"/>
            <a:ext cx="7571184" cy="5493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Rectangle 2"/>
          <p:cNvSpPr/>
          <p:nvPr/>
        </p:nvSpPr>
        <p:spPr>
          <a:xfrm>
            <a:off x="8059383" y="5661248"/>
            <a:ext cx="6480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97" y="6564187"/>
            <a:ext cx="601812" cy="3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7"/>
          <p:cNvSpPr>
            <a:spLocks noGrp="1"/>
          </p:cNvSpPr>
          <p:nvPr>
            <p:ph sz="quarter" idx="10"/>
          </p:nvPr>
        </p:nvSpPr>
        <p:spPr>
          <a:xfrm>
            <a:off x="0" y="6564186"/>
            <a:ext cx="7723584" cy="293813"/>
          </a:xfrm>
        </p:spPr>
        <p:txBody>
          <a:bodyPr>
            <a:noAutofit/>
          </a:bodyPr>
          <a:lstStyle>
            <a:lvl1pPr marL="0" indent="0">
              <a:buNone/>
              <a:defRPr sz="1000"/>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bwMode="auto">
          <a:xfrm rot="5400000">
            <a:off x="7077456" y="4178809"/>
            <a:ext cx="3657600" cy="384048"/>
          </a:xfrm>
          <a:prstGeom prst="rect">
            <a:avLst/>
          </a:prstGeom>
        </p:spPr>
        <p:txBody>
          <a:bodyPr lIns="71105" tIns="35552" rIns="71105" bIns="35552"/>
          <a:lstStyle/>
          <a:p>
            <a:pPr>
              <a:defRPr/>
            </a:pPr>
            <a:r>
              <a:rPr lang="en-US" smtClean="0"/>
              <a:t>Chapter 12-VB 2010 by Schneider</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1" name="Rectangle 10"/>
          <p:cNvSpPr/>
          <p:nvPr/>
        </p:nvSpPr>
        <p:spPr bwMode="auto">
          <a:xfrm>
            <a:off x="990603"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0" name="Oval 19"/>
          <p:cNvSpPr/>
          <p:nvPr/>
        </p:nvSpPr>
        <p:spPr bwMode="auto">
          <a:xfrm>
            <a:off x="1324704" y="4866756"/>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6" name="Slide Number Placeholder 5"/>
          <p:cNvSpPr>
            <a:spLocks noGrp="1"/>
          </p:cNvSpPr>
          <p:nvPr>
            <p:ph type="sldNum" sz="quarter" idx="12"/>
          </p:nvPr>
        </p:nvSpPr>
        <p:spPr bwMode="auto">
          <a:xfrm>
            <a:off x="1340616" y="4928706"/>
            <a:ext cx="609600" cy="517524"/>
          </a:xfrm>
          <a:prstGeom prst="rect">
            <a:avLst/>
          </a:prstGeom>
        </p:spPr>
        <p:txBody>
          <a:bodyPr lIns="71105" tIns="35552" rIns="71105" bIns="35552"/>
          <a:lstStyle/>
          <a:p>
            <a:pPr>
              <a:defRPr/>
            </a:pPr>
            <a:fld id="{671B486E-E8B9-4544-BACF-B0A625741E6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6" name="Footer Placeholder 5"/>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12-VB 2010 by Schneider</a:t>
            </a:r>
            <a:endParaRPr lang="en-US"/>
          </a:p>
        </p:txBody>
      </p:sp>
      <p:sp>
        <p:nvSpPr>
          <p:cNvPr id="7" name="Slide Number Placeholder 6"/>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F6825794-F983-4DEB-9DA5-2E6430968BC2}"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8" name="Footer Placeholder 7"/>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12-VB 2010 by Schneider</a:t>
            </a:r>
            <a:endParaRPr lang="en-US"/>
          </a:p>
        </p:txBody>
      </p:sp>
      <p:sp>
        <p:nvSpPr>
          <p:cNvPr id="9" name="Slide Number Placeholder 8"/>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CCB82C08-2381-4DC1-A1B3-43DA67B6F3B6}"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7" name="Slide Number Placeholder 6"/>
          <p:cNvSpPr>
            <a:spLocks noGrp="1"/>
          </p:cNvSpPr>
          <p:nvPr>
            <p:ph type="sldNum" sz="quarter" idx="11"/>
          </p:nvPr>
        </p:nvSpPr>
        <p:spPr>
          <a:xfrm>
            <a:off x="8129016" y="5734050"/>
            <a:ext cx="609600" cy="521208"/>
          </a:xfrm>
          <a:prstGeom prst="rect">
            <a:avLst/>
          </a:prstGeom>
        </p:spPr>
        <p:txBody>
          <a:bodyPr lIns="71105" tIns="35552" rIns="71105" bIns="35552" rtlCol="0"/>
          <a:lstStyle/>
          <a:p>
            <a:pPr>
              <a:defRPr/>
            </a:pPr>
            <a:fld id="{1AF6855E-9989-493F-8969-D9784C2CFFBC}" type="slidenum">
              <a:rPr lang="en-US" smtClean="0"/>
              <a:pPr>
                <a:defRPr/>
              </a:pPr>
              <a:t>‹#›</a:t>
            </a:fld>
            <a:endParaRPr lang="en-US"/>
          </a:p>
        </p:txBody>
      </p:sp>
      <p:sp>
        <p:nvSpPr>
          <p:cNvPr id="8" name="Footer Placeholder 7"/>
          <p:cNvSpPr>
            <a:spLocks noGrp="1"/>
          </p:cNvSpPr>
          <p:nvPr>
            <p:ph type="ftr" sz="quarter" idx="12"/>
          </p:nvPr>
        </p:nvSpPr>
        <p:spPr>
          <a:xfrm rot="5400000">
            <a:off x="6990186" y="3737239"/>
            <a:ext cx="3200400" cy="365760"/>
          </a:xfrm>
          <a:prstGeom prst="rect">
            <a:avLst/>
          </a:prstGeom>
        </p:spPr>
        <p:txBody>
          <a:bodyPr lIns="71105" tIns="35552" rIns="71105" bIns="35552" rtlCol="0"/>
          <a:lstStyle/>
          <a:p>
            <a:pPr>
              <a:defRPr/>
            </a:pPr>
            <a:r>
              <a:rPr lang="en-US" smtClean="0"/>
              <a:t>Chapter 12-VB 2010 by Schneider</a:t>
            </a:r>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3" name="Footer Placeholder 2"/>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12-VB 2010 by Schneider</a:t>
            </a:r>
            <a:endParaRPr lang="en-US"/>
          </a:p>
        </p:txBody>
      </p:sp>
      <p:sp>
        <p:nvSpPr>
          <p:cNvPr id="4" name="Slide Number Placeholder 3"/>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3B68076B-823B-41F4-8FFA-2E03D0F757D1}"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2"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22" name="Slide Number Placeholder 21"/>
          <p:cNvSpPr>
            <a:spLocks noGrp="1"/>
          </p:cNvSpPr>
          <p:nvPr>
            <p:ph type="sldNum" sz="quarter" idx="15"/>
          </p:nvPr>
        </p:nvSpPr>
        <p:spPr>
          <a:xfrm>
            <a:off x="8129016" y="5734050"/>
            <a:ext cx="609600" cy="521208"/>
          </a:xfrm>
          <a:prstGeom prst="rect">
            <a:avLst/>
          </a:prstGeom>
        </p:spPr>
        <p:txBody>
          <a:bodyPr lIns="71105" tIns="35552" rIns="71105" bIns="35552" rtlCol="0"/>
          <a:lstStyle/>
          <a:p>
            <a:pPr>
              <a:defRPr/>
            </a:pPr>
            <a:fld id="{1577791C-7C45-4F20-B148-F82B71BDB198}" type="slidenum">
              <a:rPr lang="en-US" smtClean="0"/>
              <a:pPr>
                <a:defRPr/>
              </a:pPr>
              <a:t>‹#›</a:t>
            </a:fld>
            <a:endParaRPr lang="en-US"/>
          </a:p>
        </p:txBody>
      </p:sp>
      <p:sp>
        <p:nvSpPr>
          <p:cNvPr id="23" name="Footer Placeholder 22"/>
          <p:cNvSpPr>
            <a:spLocks noGrp="1"/>
          </p:cNvSpPr>
          <p:nvPr>
            <p:ph type="ftr" sz="quarter" idx="16"/>
          </p:nvPr>
        </p:nvSpPr>
        <p:spPr>
          <a:xfrm rot="5400000">
            <a:off x="6990186" y="3737239"/>
            <a:ext cx="3200400" cy="365760"/>
          </a:xfrm>
          <a:prstGeom prst="rect">
            <a:avLst/>
          </a:prstGeom>
        </p:spPr>
        <p:txBody>
          <a:bodyPr lIns="71105" tIns="35552" rIns="71105" bIns="35552" rtlCol="0"/>
          <a:lstStyle/>
          <a:p>
            <a:pPr>
              <a:defRPr/>
            </a:pPr>
            <a:r>
              <a:rPr lang="en-US" smtClean="0"/>
              <a:t>Chapter 12-VB 2010 by Schneider</a:t>
            </a:r>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15" tIns="45708" rIns="91415" bIns="45708" numCol="1" spcCol="274244"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17" name="Date Placeholder 16"/>
          <p:cNvSpPr>
            <a:spLocks noGrp="1"/>
          </p:cNvSpPr>
          <p:nvPr>
            <p:ph type="dt" sz="half" idx="10"/>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18" name="Slide Number Placeholder 17"/>
          <p:cNvSpPr>
            <a:spLocks noGrp="1"/>
          </p:cNvSpPr>
          <p:nvPr>
            <p:ph type="sldNum" sz="quarter" idx="11"/>
          </p:nvPr>
        </p:nvSpPr>
        <p:spPr>
          <a:xfrm>
            <a:off x="8129016" y="5734050"/>
            <a:ext cx="609600" cy="521208"/>
          </a:xfrm>
          <a:prstGeom prst="rect">
            <a:avLst/>
          </a:prstGeom>
        </p:spPr>
        <p:txBody>
          <a:bodyPr lIns="71105" tIns="35552" rIns="71105" bIns="35552" rtlCol="0"/>
          <a:lstStyle/>
          <a:p>
            <a:pPr>
              <a:defRPr/>
            </a:pPr>
            <a:fld id="{14209E7F-84B0-4EF0-AABE-436707702B88}" type="slidenum">
              <a:rPr lang="en-US" smtClean="0"/>
              <a:pPr>
                <a:defRPr/>
              </a:pPr>
              <a:t>‹#›</a:t>
            </a:fld>
            <a:endParaRPr lang="en-US"/>
          </a:p>
        </p:txBody>
      </p:sp>
      <p:sp>
        <p:nvSpPr>
          <p:cNvPr id="21" name="Footer Placeholder 20"/>
          <p:cNvSpPr>
            <a:spLocks noGrp="1"/>
          </p:cNvSpPr>
          <p:nvPr>
            <p:ph type="ftr" sz="quarter" idx="12"/>
          </p:nvPr>
        </p:nvSpPr>
        <p:spPr>
          <a:xfrm rot="5400000">
            <a:off x="6990186" y="3737239"/>
            <a:ext cx="3200400" cy="365760"/>
          </a:xfrm>
          <a:prstGeom prst="rect">
            <a:avLst/>
          </a:prstGeom>
        </p:spPr>
        <p:txBody>
          <a:bodyPr lIns="71105" tIns="35552" rIns="71105" bIns="35552" rtlCol="0"/>
          <a:lstStyle/>
          <a:p>
            <a:pPr>
              <a:defRPr/>
            </a:pPr>
            <a:r>
              <a:rPr lang="en-US" smtClean="0"/>
              <a:t>Chapter 12-VB 2010 by Schneider</a:t>
            </a:r>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lIns="91415" tIns="45708" rIns="91415" bIns="45708"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lIns="91415" tIns="45708" rIns="91415" bIns="4570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p:transition>
    <p:wipe dir="r"/>
  </p:transition>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244" indent="-274244"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39906" indent="-274244"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151" indent="-182829"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397" indent="-182829"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2642" indent="-182829"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6887" indent="-182829"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132" indent="-182829"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378" indent="-182829"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624" indent="-182829"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75" algn="l" rtl="0" eaLnBrk="1" latinLnBrk="0" hangingPunct="1">
        <a:defRPr kumimoji="0" kern="1200">
          <a:solidFill>
            <a:schemeClr val="tx1"/>
          </a:solidFill>
          <a:latin typeface="+mn-lt"/>
          <a:ea typeface="+mn-ea"/>
          <a:cs typeface="+mn-cs"/>
        </a:defRPr>
      </a:lvl2pPr>
      <a:lvl3pPr marL="914151" algn="l" rtl="0" eaLnBrk="1" latinLnBrk="0" hangingPunct="1">
        <a:defRPr kumimoji="0" kern="1200">
          <a:solidFill>
            <a:schemeClr val="tx1"/>
          </a:solidFill>
          <a:latin typeface="+mn-lt"/>
          <a:ea typeface="+mn-ea"/>
          <a:cs typeface="+mn-cs"/>
        </a:defRPr>
      </a:lvl3pPr>
      <a:lvl4pPr marL="1371227" algn="l" rtl="0" eaLnBrk="1" latinLnBrk="0" hangingPunct="1">
        <a:defRPr kumimoji="0" kern="1200">
          <a:solidFill>
            <a:schemeClr val="tx1"/>
          </a:solidFill>
          <a:latin typeface="+mn-lt"/>
          <a:ea typeface="+mn-ea"/>
          <a:cs typeface="+mn-cs"/>
        </a:defRPr>
      </a:lvl4pPr>
      <a:lvl5pPr marL="1828303" algn="l" rtl="0" eaLnBrk="1" latinLnBrk="0" hangingPunct="1">
        <a:defRPr kumimoji="0" kern="1200">
          <a:solidFill>
            <a:schemeClr val="tx1"/>
          </a:solidFill>
          <a:latin typeface="+mn-lt"/>
          <a:ea typeface="+mn-ea"/>
          <a:cs typeface="+mn-cs"/>
        </a:defRPr>
      </a:lvl5pPr>
      <a:lvl6pPr marL="2285378" algn="l" rtl="0" eaLnBrk="1" latinLnBrk="0" hangingPunct="1">
        <a:defRPr kumimoji="0" kern="1200">
          <a:solidFill>
            <a:schemeClr val="tx1"/>
          </a:solidFill>
          <a:latin typeface="+mn-lt"/>
          <a:ea typeface="+mn-ea"/>
          <a:cs typeface="+mn-cs"/>
        </a:defRPr>
      </a:lvl6pPr>
      <a:lvl7pPr marL="2742453" algn="l" rtl="0" eaLnBrk="1" latinLnBrk="0" hangingPunct="1">
        <a:defRPr kumimoji="0" kern="1200">
          <a:solidFill>
            <a:schemeClr val="tx1"/>
          </a:solidFill>
          <a:latin typeface="+mn-lt"/>
          <a:ea typeface="+mn-ea"/>
          <a:cs typeface="+mn-cs"/>
        </a:defRPr>
      </a:lvl7pPr>
      <a:lvl8pPr marL="3199529" algn="l" rtl="0" eaLnBrk="1" latinLnBrk="0" hangingPunct="1">
        <a:defRPr kumimoji="0" kern="1200">
          <a:solidFill>
            <a:schemeClr val="tx1"/>
          </a:solidFill>
          <a:latin typeface="+mn-lt"/>
          <a:ea typeface="+mn-ea"/>
          <a:cs typeface="+mn-cs"/>
        </a:defRPr>
      </a:lvl8pPr>
      <a:lvl9pPr marL="365660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smtClean="0"/>
              <a:t>Final Chapter</a:t>
            </a:r>
          </a:p>
        </p:txBody>
      </p:sp>
      <p:sp>
        <p:nvSpPr>
          <p:cNvPr id="6" name="Subtitle 5"/>
          <p:cNvSpPr>
            <a:spLocks noGrp="1"/>
          </p:cNvSpPr>
          <p:nvPr>
            <p:ph type="subTitle" idx="1"/>
          </p:nvPr>
        </p:nvSpPr>
        <p:spPr/>
        <p:txBody>
          <a:bodyPr/>
          <a:lstStyle/>
          <a:p>
            <a:r>
              <a:rPr lang="en-US" dirty="0" smtClean="0"/>
              <a:t>Web Applications</a:t>
            </a:r>
            <a:endParaRPr lang="en-US" dirty="0"/>
          </a:p>
        </p:txBody>
      </p:sp>
      <p:sp>
        <p:nvSpPr>
          <p:cNvPr id="1536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1E8409A-56E0-46D6-AF32-A9A5C84BB824}" type="slidenum">
              <a:rPr lang="en-US" sz="1400" smtClean="0">
                <a:solidFill>
                  <a:schemeClr val="bg2"/>
                </a:solidFill>
              </a:rPr>
              <a:pPr eaLnBrk="1" hangingPunct="1"/>
              <a:t>1</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Properties Window</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26627"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7E82814-CC85-4DB2-AC6F-836CEBC68F6B}" type="slidenum">
              <a:rPr lang="en-US" sz="1400" smtClean="0"/>
              <a:pPr eaLnBrk="1" hangingPunct="1"/>
              <a:t>10</a:t>
            </a:fld>
            <a:endParaRPr lang="en-US" sz="1400" smtClean="0"/>
          </a:p>
        </p:txBody>
      </p:sp>
      <p:pic>
        <p:nvPicPr>
          <p:cNvPr id="26628" name="Picture 5" descr="PropertiesWindow.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1524" y="1371600"/>
            <a:ext cx="37338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7"/>
          <p:cNvSpPr txBox="1">
            <a:spLocks noChangeArrowheads="1"/>
          </p:cNvSpPr>
          <p:nvPr/>
        </p:nvSpPr>
        <p:spPr bwMode="auto">
          <a:xfrm>
            <a:off x="762000" y="5105400"/>
            <a:ext cx="792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3200" dirty="0"/>
              <a:t>The name of a control is specified by the </a:t>
            </a:r>
            <a:r>
              <a:rPr lang="en-US" sz="3200" i="1" dirty="0"/>
              <a:t>ID</a:t>
            </a:r>
            <a:r>
              <a:rPr lang="en-US" sz="3200" dirty="0"/>
              <a:t> property instead of the </a:t>
            </a:r>
            <a:r>
              <a:rPr lang="en-US" sz="3200" i="1" dirty="0"/>
              <a:t>Name </a:t>
            </a:r>
            <a:r>
              <a:rPr lang="en-US" sz="3200" dirty="0" smtClean="0"/>
              <a:t>property</a:t>
            </a:r>
            <a:endParaRPr lang="en-US" sz="3200" dirty="0"/>
          </a:p>
        </p:txBody>
      </p:sp>
      <p:sp>
        <p:nvSpPr>
          <p:cNvPr id="26630" name="Right Arrow 8"/>
          <p:cNvSpPr>
            <a:spLocks noChangeArrowheads="1"/>
          </p:cNvSpPr>
          <p:nvPr/>
        </p:nvSpPr>
        <p:spPr bwMode="auto">
          <a:xfrm>
            <a:off x="2286000" y="3810000"/>
            <a:ext cx="11430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0" name="Rectangle 2"/>
          <p:cNvSpPr>
            <a:spLocks noGrp="1" noChangeArrowheads="1"/>
          </p:cNvSpPr>
          <p:nvPr>
            <p:ph type="title"/>
          </p:nvPr>
        </p:nvSpPr>
        <p:spPr/>
        <p:txBody>
          <a:bodyPr/>
          <a:lstStyle/>
          <a:p>
            <a:pPr eaLnBrk="1" hangingPunct="1"/>
            <a:r>
              <a:rPr lang="en-US" smtClean="0"/>
              <a:t>Example</a:t>
            </a:r>
          </a:p>
        </p:txBody>
      </p:sp>
      <p:sp>
        <p:nvSpPr>
          <p:cNvPr id="121861" name="Rectangle 3"/>
          <p:cNvSpPr>
            <a:spLocks noGrp="1" noChangeArrowheads="1"/>
          </p:cNvSpPr>
          <p:nvPr>
            <p:ph sz="quarter" idx="1"/>
          </p:nvPr>
        </p:nvSpPr>
        <p:spPr>
          <a:xfrm>
            <a:off x="152400" y="980728"/>
            <a:ext cx="8839200" cy="5493224"/>
          </a:xfrm>
        </p:spPr>
        <p:txBody>
          <a:bodyPr/>
          <a:lstStyle/>
          <a:p>
            <a:pPr eaLnBrk="1" hangingPunct="1">
              <a:buFontTx/>
              <a:buNone/>
            </a:pPr>
            <a:endParaRPr lang="en-US" dirty="0" smtClean="0"/>
          </a:p>
          <a:p>
            <a:pPr eaLnBrk="1" hangingPunct="1">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Grades() </a:t>
            </a:r>
            <a:r>
              <a:rPr lang="en-US" sz="2400" b="1" dirty="0" smtClean="0">
                <a:solidFill>
                  <a:schemeClr val="folHlink"/>
                </a:solidFill>
                <a:latin typeface="Courier New" pitchFamily="49" charset="0"/>
              </a:rPr>
              <a:t>As integer </a:t>
            </a:r>
            <a:r>
              <a:rPr lang="en-US" sz="2400" b="1" dirty="0" smtClean="0">
                <a:latin typeface="Courier New" pitchFamily="49" charset="0"/>
              </a:rPr>
              <a:t>= {</a:t>
            </a:r>
            <a:r>
              <a:rPr lang="en-US" sz="2400" b="1" dirty="0" smtClean="0">
                <a:solidFill>
                  <a:schemeClr val="hlink"/>
                </a:solidFill>
                <a:latin typeface="Courier New" pitchFamily="49" charset="0"/>
              </a:rPr>
              <a:t>70, 75, 80, 85, 90</a:t>
            </a:r>
            <a:r>
              <a:rPr lang="en-US" sz="2400" b="1" dirty="0" smtClean="0">
                <a:latin typeface="Courier New" pitchFamily="49" charset="0"/>
              </a:rPr>
              <a:t>}</a:t>
            </a:r>
          </a:p>
          <a:p>
            <a:pPr eaLnBrk="1" hangingPunct="1">
              <a:buFontTx/>
              <a:buNone/>
            </a:pPr>
            <a:endParaRPr lang="en-US" sz="2400" b="1" dirty="0" smtClean="0">
              <a:latin typeface="Courier New" pitchFamily="49" charset="0"/>
            </a:endParaRPr>
          </a:p>
          <a:p>
            <a:pPr eaLnBrk="1" hangingPunct="1">
              <a:buFontTx/>
              <a:buNone/>
            </a:pPr>
            <a:r>
              <a:rPr lang="en-US" sz="2400" b="1" dirty="0" err="1" smtClean="0">
                <a:latin typeface="Courier New" pitchFamily="49" charset="0"/>
              </a:rPr>
              <a:t>Grades.Average</a:t>
            </a:r>
            <a:r>
              <a:rPr lang="en-US" sz="2400" b="1" dirty="0" smtClean="0">
                <a:latin typeface="Courier New" pitchFamily="49" charset="0"/>
              </a:rPr>
              <a:t> </a:t>
            </a:r>
            <a:r>
              <a:rPr lang="en-US" sz="2400" b="1" dirty="0" smtClean="0">
                <a:latin typeface="Courier New" pitchFamily="49" charset="0"/>
                <a:sym typeface="Wingdings" pitchFamily="2" charset="2"/>
              </a:rPr>
              <a:t> 80</a:t>
            </a:r>
          </a:p>
          <a:p>
            <a:pPr eaLnBrk="1" hangingPunct="1">
              <a:buFontTx/>
              <a:buNone/>
            </a:pPr>
            <a:r>
              <a:rPr lang="en-US" sz="2400" b="1" dirty="0" err="1" smtClean="0">
                <a:latin typeface="Courier New" pitchFamily="49" charset="0"/>
                <a:sym typeface="Wingdings" pitchFamily="2" charset="2"/>
              </a:rPr>
              <a:t>Grades.Count</a:t>
            </a:r>
            <a:r>
              <a:rPr lang="en-US" sz="2400" b="1" dirty="0" smtClean="0">
                <a:latin typeface="Courier New" pitchFamily="49" charset="0"/>
                <a:sym typeface="Wingdings" pitchFamily="2" charset="2"/>
              </a:rPr>
              <a:t>  5</a:t>
            </a:r>
          </a:p>
          <a:p>
            <a:pPr eaLnBrk="1" hangingPunct="1">
              <a:buFontTx/>
              <a:buNone/>
            </a:pPr>
            <a:r>
              <a:rPr lang="en-US" sz="2400" b="1" dirty="0" err="1" smtClean="0">
                <a:latin typeface="Courier New" pitchFamily="49" charset="0"/>
                <a:sym typeface="Wingdings" pitchFamily="2" charset="2"/>
              </a:rPr>
              <a:t>Grades.Min</a:t>
            </a:r>
            <a:r>
              <a:rPr lang="en-US" sz="2400" b="1" dirty="0" smtClean="0">
                <a:latin typeface="Courier New" pitchFamily="49" charset="0"/>
                <a:sym typeface="Wingdings" pitchFamily="2" charset="2"/>
              </a:rPr>
              <a:t>  70</a:t>
            </a:r>
          </a:p>
          <a:p>
            <a:pPr eaLnBrk="1" hangingPunct="1">
              <a:buFontTx/>
              <a:buNone/>
            </a:pPr>
            <a:r>
              <a:rPr lang="en-US" sz="2400" b="1" dirty="0" err="1" smtClean="0">
                <a:latin typeface="Courier New" pitchFamily="49" charset="0"/>
                <a:sym typeface="Wingdings" pitchFamily="2" charset="2"/>
              </a:rPr>
              <a:t>Grades.Max</a:t>
            </a:r>
            <a:r>
              <a:rPr lang="en-US" sz="2400" b="1" dirty="0" smtClean="0">
                <a:latin typeface="Courier New" pitchFamily="49" charset="0"/>
                <a:sym typeface="Wingdings" pitchFamily="2" charset="2"/>
              </a:rPr>
              <a:t>  90</a:t>
            </a:r>
          </a:p>
          <a:p>
            <a:pPr eaLnBrk="1" hangingPunct="1">
              <a:buFontTx/>
              <a:buNone/>
            </a:pPr>
            <a:r>
              <a:rPr lang="en-US" sz="2400" b="1" dirty="0" err="1" smtClean="0">
                <a:latin typeface="Courier New" pitchFamily="49" charset="0"/>
                <a:sym typeface="Wingdings" pitchFamily="2" charset="2"/>
              </a:rPr>
              <a:t>Grades.Sum</a:t>
            </a:r>
            <a:r>
              <a:rPr lang="en-US" sz="2400" b="1" dirty="0" smtClean="0">
                <a:latin typeface="Courier New" pitchFamily="49" charset="0"/>
                <a:sym typeface="Wingdings" pitchFamily="2" charset="2"/>
              </a:rPr>
              <a:t>  400</a:t>
            </a:r>
            <a:endParaRPr lang="en-US" sz="2400" b="1"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2185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DFB6F73-84B5-4B62-84DD-8832C1BAD3C2}" type="slidenum">
              <a:rPr lang="en-US" sz="1400" smtClean="0"/>
              <a:pPr eaLnBrk="1" hangingPunct="1"/>
              <a:t>100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p:txBody>
          <a:bodyPr/>
          <a:lstStyle/>
          <a:p>
            <a:pPr eaLnBrk="1" hangingPunct="1"/>
            <a:r>
              <a:rPr lang="en-US" smtClean="0"/>
              <a:t>Preserve Keyword</a:t>
            </a:r>
          </a:p>
        </p:txBody>
      </p:sp>
      <p:sp>
        <p:nvSpPr>
          <p:cNvPr id="122885" name="Rectangle 3"/>
          <p:cNvSpPr>
            <a:spLocks noGrp="1" noChangeArrowheads="1"/>
          </p:cNvSpPr>
          <p:nvPr>
            <p:ph sz="quarter" idx="1"/>
          </p:nvPr>
        </p:nvSpPr>
        <p:spPr/>
        <p:txBody>
          <a:bodyPr/>
          <a:lstStyle/>
          <a:p>
            <a:pPr eaLnBrk="1" hangingPunct="1">
              <a:buFontTx/>
              <a:buNone/>
            </a:pPr>
            <a:r>
              <a:rPr lang="en-US" sz="2800" b="1" smtClean="0">
                <a:latin typeface="Courier New" pitchFamily="49" charset="0"/>
              </a:rPr>
              <a:t>  </a:t>
            </a:r>
            <a:r>
              <a:rPr lang="en-US" sz="2800" b="1" smtClean="0">
                <a:solidFill>
                  <a:schemeClr val="folHlink"/>
                </a:solidFill>
                <a:latin typeface="Courier New" pitchFamily="49" charset="0"/>
              </a:rPr>
              <a:t>ReDim</a:t>
            </a:r>
            <a:r>
              <a:rPr lang="en-US" sz="2800" b="1" smtClean="0">
                <a:latin typeface="Courier New" pitchFamily="49" charset="0"/>
              </a:rPr>
              <a:t> </a:t>
            </a:r>
            <a:r>
              <a:rPr lang="en-US" sz="2800" b="1" i="1" smtClean="0">
                <a:latin typeface="Courier New" pitchFamily="49" charset="0"/>
              </a:rPr>
              <a:t>arrayName</a:t>
            </a:r>
            <a:r>
              <a:rPr lang="en-US" sz="2800" b="1" smtClean="0">
                <a:latin typeface="Courier New" pitchFamily="49" charset="0"/>
              </a:rPr>
              <a:t>(</a:t>
            </a:r>
            <a:r>
              <a:rPr lang="en-US" sz="2800" b="1" i="1" smtClean="0">
                <a:latin typeface="Courier New" pitchFamily="49" charset="0"/>
              </a:rPr>
              <a:t>m</a:t>
            </a:r>
            <a:r>
              <a:rPr lang="en-US" sz="2800" b="1" smtClean="0">
                <a:latin typeface="Courier New" pitchFamily="49" charset="0"/>
              </a:rPr>
              <a:t>) </a:t>
            </a:r>
            <a:r>
              <a:rPr lang="en-US" smtClean="0"/>
              <a:t>resets all values to their default. This can be prevented with the keyword </a:t>
            </a:r>
            <a:r>
              <a:rPr lang="en-US" b="1" smtClean="0"/>
              <a:t>Preserve</a:t>
            </a:r>
            <a:r>
              <a:rPr lang="en-US" smtClean="0"/>
              <a:t>.</a:t>
            </a:r>
          </a:p>
          <a:p>
            <a:pPr eaLnBrk="1" hangingPunct="1">
              <a:spcBef>
                <a:spcPct val="50000"/>
              </a:spcBef>
              <a:buFontTx/>
              <a:buNone/>
            </a:pPr>
            <a:r>
              <a:rPr lang="en-US" b="1" smtClean="0">
                <a:latin typeface="Courier New" pitchFamily="49" charset="0"/>
              </a:rPr>
              <a:t>  </a:t>
            </a:r>
            <a:r>
              <a:rPr lang="en-US" sz="2800" b="1" smtClean="0">
                <a:solidFill>
                  <a:schemeClr val="folHlink"/>
                </a:solidFill>
                <a:latin typeface="Courier New" pitchFamily="49" charset="0"/>
              </a:rPr>
              <a:t>ReDim Preserve</a:t>
            </a:r>
            <a:r>
              <a:rPr lang="en-US" sz="2800" b="1" smtClean="0">
                <a:latin typeface="Courier New" pitchFamily="49" charset="0"/>
              </a:rPr>
              <a:t> </a:t>
            </a:r>
            <a:r>
              <a:rPr lang="en-US" sz="2800" b="1" i="1" smtClean="0">
                <a:latin typeface="Courier New" pitchFamily="49" charset="0"/>
              </a:rPr>
              <a:t>arrayName</a:t>
            </a:r>
            <a:r>
              <a:rPr lang="en-US" sz="2800" b="1" smtClean="0">
                <a:latin typeface="Courier New" pitchFamily="49" charset="0"/>
              </a:rPr>
              <a:t>(</a:t>
            </a:r>
            <a:r>
              <a:rPr lang="en-US" sz="2800" b="1" i="1" smtClean="0">
                <a:latin typeface="Courier New" pitchFamily="49" charset="0"/>
              </a:rPr>
              <a:t>m</a:t>
            </a:r>
            <a:r>
              <a:rPr lang="en-US" sz="2800" b="1" smtClean="0">
                <a:latin typeface="Courier New" pitchFamily="49" charset="0"/>
              </a:rPr>
              <a:t>)</a:t>
            </a:r>
          </a:p>
          <a:p>
            <a:pPr eaLnBrk="1" hangingPunct="1">
              <a:buFontTx/>
              <a:buNone/>
            </a:pPr>
            <a:r>
              <a:rPr lang="en-US" smtClean="0"/>
              <a:t>resizes the array and retains as many</a:t>
            </a:r>
          </a:p>
          <a:p>
            <a:pPr eaLnBrk="1" hangingPunct="1">
              <a:buFontTx/>
              <a:buNone/>
            </a:pPr>
            <a:r>
              <a:rPr lang="en-US" smtClean="0"/>
              <a:t>values as possible.</a:t>
            </a:r>
          </a:p>
        </p:txBody>
      </p:sp>
      <p:sp>
        <p:nvSpPr>
          <p:cNvPr id="2" name="Content Placeholder 1"/>
          <p:cNvSpPr>
            <a:spLocks noGrp="1"/>
          </p:cNvSpPr>
          <p:nvPr>
            <p:ph sz="quarter" idx="10"/>
          </p:nvPr>
        </p:nvSpPr>
        <p:spPr/>
        <p:txBody>
          <a:bodyPr/>
          <a:lstStyle/>
          <a:p>
            <a:endParaRPr lang="en-US"/>
          </a:p>
        </p:txBody>
      </p:sp>
      <p:sp>
        <p:nvSpPr>
          <p:cNvPr id="12288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FE2E22D-6E35-483B-A86A-2E5BD6544FD1}" type="slidenum">
              <a:rPr lang="en-US" sz="1400" smtClean="0"/>
              <a:pPr eaLnBrk="1" hangingPunct="1"/>
              <a:t>101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CA" smtClean="0"/>
              <a:t>Set Operations</a:t>
            </a:r>
          </a:p>
        </p:txBody>
      </p:sp>
      <p:sp>
        <p:nvSpPr>
          <p:cNvPr id="123907" name="Content Placeholder 2"/>
          <p:cNvSpPr>
            <a:spLocks noGrp="1"/>
          </p:cNvSpPr>
          <p:nvPr>
            <p:ph sz="quarter" idx="1"/>
          </p:nvPr>
        </p:nvSpPr>
        <p:spPr/>
        <p:txBody>
          <a:bodyPr/>
          <a:lstStyle/>
          <a:p>
            <a:r>
              <a:rPr lang="en-CA" dirty="0" err="1" smtClean="0"/>
              <a:t>Concat</a:t>
            </a:r>
            <a:endParaRPr lang="en-CA" dirty="0" smtClean="0"/>
          </a:p>
          <a:p>
            <a:pPr lvl="1"/>
            <a:r>
              <a:rPr lang="en-CA" dirty="0" smtClean="0"/>
              <a:t>Contains elements of array1 and array2</a:t>
            </a:r>
          </a:p>
          <a:p>
            <a:pPr lvl="1"/>
            <a:r>
              <a:rPr lang="en-CA" dirty="0" smtClean="0"/>
              <a:t>Duplication is OK</a:t>
            </a:r>
          </a:p>
          <a:p>
            <a:endParaRPr lang="en-CA" dirty="0" smtClean="0"/>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States1()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a:t>
            </a:r>
            <a:r>
              <a:rPr lang="en-CA" sz="2000" dirty="0" smtClean="0">
                <a:solidFill>
                  <a:srgbClr val="A31515"/>
                </a:solidFill>
                <a:latin typeface="Consolas" pitchFamily="49" charset="0"/>
              </a:rPr>
              <a:t>"A"</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"B"</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"C"</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"D"</a:t>
            </a:r>
            <a:r>
              <a:rPr lang="en-CA" sz="2000" dirty="0" smtClean="0">
                <a:solidFill>
                  <a:srgbClr val="000000"/>
                </a:solidFill>
                <a:latin typeface="Consolas" pitchFamily="49" charset="0"/>
              </a:rPr>
              <a:t>}</a:t>
            </a:r>
          </a:p>
          <a:p>
            <a:pPr marL="0" indent="0">
              <a:buNone/>
            </a:pPr>
            <a:r>
              <a:rPr lang="pt-BR" sz="2000" dirty="0" smtClean="0">
                <a:solidFill>
                  <a:srgbClr val="0000FF"/>
                </a:solidFill>
                <a:latin typeface="Consolas" pitchFamily="49" charset="0"/>
              </a:rPr>
              <a:t>Dim</a:t>
            </a:r>
            <a:r>
              <a:rPr lang="pt-BR" sz="2000" dirty="0" smtClean="0">
                <a:solidFill>
                  <a:srgbClr val="000000"/>
                </a:solidFill>
                <a:latin typeface="Consolas" pitchFamily="49" charset="0"/>
              </a:rPr>
              <a:t> States2() </a:t>
            </a:r>
            <a:r>
              <a:rPr lang="pt-BR" sz="2000" dirty="0" smtClean="0">
                <a:solidFill>
                  <a:srgbClr val="0000FF"/>
                </a:solidFill>
                <a:latin typeface="Consolas" pitchFamily="49" charset="0"/>
              </a:rPr>
              <a:t>As</a:t>
            </a:r>
            <a:r>
              <a:rPr lang="pt-BR" sz="2000" dirty="0" smtClean="0">
                <a:solidFill>
                  <a:srgbClr val="000000"/>
                </a:solidFill>
                <a:latin typeface="Consolas" pitchFamily="49" charset="0"/>
              </a:rPr>
              <a:t> </a:t>
            </a:r>
            <a:r>
              <a:rPr lang="pt-BR" sz="2000" dirty="0" smtClean="0">
                <a:solidFill>
                  <a:srgbClr val="0000FF"/>
                </a:solidFill>
                <a:latin typeface="Consolas" pitchFamily="49" charset="0"/>
              </a:rPr>
              <a:t>String</a:t>
            </a:r>
            <a:r>
              <a:rPr lang="pt-BR" sz="2000" dirty="0" smtClean="0">
                <a:solidFill>
                  <a:srgbClr val="000000"/>
                </a:solidFill>
                <a:latin typeface="Consolas" pitchFamily="49" charset="0"/>
              </a:rPr>
              <a:t> = {</a:t>
            </a:r>
            <a:r>
              <a:rPr lang="pt-BR" sz="2000" dirty="0" smtClean="0">
                <a:solidFill>
                  <a:srgbClr val="A31515"/>
                </a:solidFill>
                <a:latin typeface="Consolas" pitchFamily="49" charset="0"/>
              </a:rPr>
              <a:t>"E"</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"F"</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"G"</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"H"</a:t>
            </a:r>
            <a:r>
              <a:rPr lang="pt-BR" sz="2000" dirty="0" smtClean="0">
                <a:solidFill>
                  <a:srgbClr val="000000"/>
                </a:solidFill>
                <a:latin typeface="Consolas" pitchFamily="49" charset="0"/>
              </a:rPr>
              <a:t>}</a:t>
            </a:r>
          </a:p>
          <a:p>
            <a:pPr marL="0" indent="0">
              <a:buNone/>
            </a:pPr>
            <a:endParaRPr lang="en-CA" sz="2000" dirty="0" smtClean="0">
              <a:solidFill>
                <a:srgbClr val="000000"/>
              </a:solidFill>
              <a:latin typeface="Consolas" pitchFamily="49" charset="0"/>
            </a:endParaRPr>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States3()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_ </a:t>
            </a:r>
            <a:br>
              <a:rPr lang="en-CA" sz="2000" dirty="0" smtClean="0">
                <a:solidFill>
                  <a:srgbClr val="000000"/>
                </a:solidFill>
                <a:latin typeface="Consolas" pitchFamily="49" charset="0"/>
              </a:rPr>
            </a:br>
            <a:r>
              <a:rPr lang="en-CA" sz="2000" dirty="0" smtClean="0">
                <a:solidFill>
                  <a:srgbClr val="000000"/>
                </a:solidFill>
                <a:latin typeface="Consolas" pitchFamily="49" charset="0"/>
              </a:rPr>
              <a:t>			States1.Concat(States2).</a:t>
            </a:r>
            <a:r>
              <a:rPr lang="en-CA" sz="2000" dirty="0" err="1" smtClean="0">
                <a:solidFill>
                  <a:srgbClr val="000000"/>
                </a:solidFill>
                <a:latin typeface="Consolas" pitchFamily="49" charset="0"/>
              </a:rPr>
              <a:t>ToArray</a:t>
            </a:r>
            <a:r>
              <a:rPr lang="en-CA" sz="2000" dirty="0" smtClean="0">
                <a:solidFill>
                  <a:srgbClr val="000000"/>
                </a:solidFill>
                <a:latin typeface="Consolas" pitchFamily="49" charset="0"/>
              </a:rPr>
              <a:t>()</a:t>
            </a:r>
            <a:endParaRPr lang="en-CA" dirty="0" smtClean="0"/>
          </a:p>
        </p:txBody>
      </p:sp>
      <p:sp>
        <p:nvSpPr>
          <p:cNvPr id="2" name="Content Placeholder 1"/>
          <p:cNvSpPr>
            <a:spLocks noGrp="1"/>
          </p:cNvSpPr>
          <p:nvPr>
            <p:ph sz="quarter" idx="10"/>
          </p:nvPr>
        </p:nvSpPr>
        <p:spPr/>
        <p:txBody>
          <a:bodyPr/>
          <a:lstStyle/>
          <a:p>
            <a:endParaRPr lang="en-US"/>
          </a:p>
        </p:txBody>
      </p:sp>
      <p:sp>
        <p:nvSpPr>
          <p:cNvPr id="123909"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0A55356-195E-4E5E-8B25-15C6D2BE081C}" type="slidenum">
              <a:rPr lang="en-US" sz="1400" smtClean="0"/>
              <a:pPr eaLnBrk="1" hangingPunct="1"/>
              <a:t>102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CA" smtClean="0"/>
              <a:t>Set Operations</a:t>
            </a:r>
          </a:p>
        </p:txBody>
      </p:sp>
      <p:sp>
        <p:nvSpPr>
          <p:cNvPr id="124931" name="Content Placeholder 2"/>
          <p:cNvSpPr>
            <a:spLocks noGrp="1"/>
          </p:cNvSpPr>
          <p:nvPr>
            <p:ph sz="quarter" idx="1"/>
          </p:nvPr>
        </p:nvSpPr>
        <p:spPr/>
        <p:txBody>
          <a:bodyPr/>
          <a:lstStyle/>
          <a:p>
            <a:r>
              <a:rPr lang="en-CA" dirty="0" smtClean="0"/>
              <a:t>Union</a:t>
            </a:r>
          </a:p>
          <a:p>
            <a:pPr lvl="1"/>
            <a:r>
              <a:rPr lang="en-CA" dirty="0" smtClean="0"/>
              <a:t>Contains elements of array1 and array2</a:t>
            </a:r>
          </a:p>
          <a:p>
            <a:pPr lvl="1"/>
            <a:r>
              <a:rPr lang="en-CA" dirty="0" smtClean="0"/>
              <a:t>No Duplication</a:t>
            </a:r>
          </a:p>
          <a:p>
            <a:endParaRPr lang="en-CA" dirty="0" smtClean="0"/>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States1()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a:t>
            </a:r>
            <a:r>
              <a:rPr lang="en-CA" sz="2000" dirty="0" smtClean="0">
                <a:solidFill>
                  <a:srgbClr val="A31515"/>
                </a:solidFill>
                <a:latin typeface="Consolas" pitchFamily="49" charset="0"/>
              </a:rPr>
              <a:t>"A"</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"B"</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"C"</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"D"</a:t>
            </a:r>
            <a:r>
              <a:rPr lang="en-CA" sz="2000" dirty="0" smtClean="0">
                <a:solidFill>
                  <a:srgbClr val="000000"/>
                </a:solidFill>
                <a:latin typeface="Consolas" pitchFamily="49" charset="0"/>
              </a:rPr>
              <a:t>}</a:t>
            </a:r>
          </a:p>
          <a:p>
            <a:pPr marL="0" indent="0">
              <a:buNone/>
            </a:pPr>
            <a:r>
              <a:rPr lang="pt-BR" sz="2000" dirty="0" smtClean="0">
                <a:solidFill>
                  <a:srgbClr val="0000FF"/>
                </a:solidFill>
                <a:latin typeface="Consolas" pitchFamily="49" charset="0"/>
              </a:rPr>
              <a:t>Dim</a:t>
            </a:r>
            <a:r>
              <a:rPr lang="pt-BR" sz="2000" dirty="0" smtClean="0">
                <a:solidFill>
                  <a:srgbClr val="000000"/>
                </a:solidFill>
                <a:latin typeface="Consolas" pitchFamily="49" charset="0"/>
              </a:rPr>
              <a:t> States2() </a:t>
            </a:r>
            <a:r>
              <a:rPr lang="pt-BR" sz="2000" dirty="0" smtClean="0">
                <a:solidFill>
                  <a:srgbClr val="0000FF"/>
                </a:solidFill>
                <a:latin typeface="Consolas" pitchFamily="49" charset="0"/>
              </a:rPr>
              <a:t>As</a:t>
            </a:r>
            <a:r>
              <a:rPr lang="pt-BR" sz="2000" dirty="0" smtClean="0">
                <a:solidFill>
                  <a:srgbClr val="000000"/>
                </a:solidFill>
                <a:latin typeface="Consolas" pitchFamily="49" charset="0"/>
              </a:rPr>
              <a:t> </a:t>
            </a:r>
            <a:r>
              <a:rPr lang="pt-BR" sz="2000" dirty="0" smtClean="0">
                <a:solidFill>
                  <a:srgbClr val="0000FF"/>
                </a:solidFill>
                <a:latin typeface="Consolas" pitchFamily="49" charset="0"/>
              </a:rPr>
              <a:t>String</a:t>
            </a:r>
            <a:r>
              <a:rPr lang="pt-BR" sz="2000" dirty="0" smtClean="0">
                <a:solidFill>
                  <a:srgbClr val="000000"/>
                </a:solidFill>
                <a:latin typeface="Consolas" pitchFamily="49" charset="0"/>
              </a:rPr>
              <a:t> = {</a:t>
            </a:r>
            <a:r>
              <a:rPr lang="pt-BR" sz="2000" dirty="0" smtClean="0">
                <a:solidFill>
                  <a:srgbClr val="A31515"/>
                </a:solidFill>
                <a:latin typeface="Consolas" pitchFamily="49" charset="0"/>
              </a:rPr>
              <a:t>"E"</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"F"</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"G"</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"H"</a:t>
            </a:r>
            <a:r>
              <a:rPr lang="pt-BR" sz="2000" dirty="0" smtClean="0">
                <a:solidFill>
                  <a:srgbClr val="000000"/>
                </a:solidFill>
                <a:latin typeface="Consolas" pitchFamily="49" charset="0"/>
              </a:rPr>
              <a:t>}</a:t>
            </a:r>
          </a:p>
          <a:p>
            <a:pPr marL="0" indent="0">
              <a:buNone/>
            </a:pPr>
            <a:endParaRPr lang="en-CA" sz="2000" dirty="0" smtClean="0">
              <a:solidFill>
                <a:srgbClr val="000000"/>
              </a:solidFill>
              <a:latin typeface="Consolas" pitchFamily="49" charset="0"/>
            </a:endParaRPr>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States3()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_ </a:t>
            </a:r>
            <a:br>
              <a:rPr lang="en-CA" sz="2000" dirty="0" smtClean="0">
                <a:solidFill>
                  <a:srgbClr val="000000"/>
                </a:solidFill>
                <a:latin typeface="Consolas" pitchFamily="49" charset="0"/>
              </a:rPr>
            </a:br>
            <a:r>
              <a:rPr lang="en-CA" sz="2000" dirty="0" smtClean="0">
                <a:solidFill>
                  <a:srgbClr val="000000"/>
                </a:solidFill>
                <a:latin typeface="Consolas" pitchFamily="49" charset="0"/>
              </a:rPr>
              <a:t>			States1.Union(States2).</a:t>
            </a:r>
            <a:r>
              <a:rPr lang="en-CA" sz="2000" dirty="0" err="1" smtClean="0">
                <a:solidFill>
                  <a:srgbClr val="000000"/>
                </a:solidFill>
                <a:latin typeface="Consolas" pitchFamily="49" charset="0"/>
              </a:rPr>
              <a:t>ToArray</a:t>
            </a:r>
            <a:r>
              <a:rPr lang="en-CA" sz="2000" dirty="0" smtClean="0">
                <a:solidFill>
                  <a:srgbClr val="000000"/>
                </a:solidFill>
                <a:latin typeface="Consolas" pitchFamily="49" charset="0"/>
              </a:rPr>
              <a:t>()</a:t>
            </a:r>
            <a:endParaRPr lang="en-CA" dirty="0" smtClean="0"/>
          </a:p>
        </p:txBody>
      </p:sp>
      <p:sp>
        <p:nvSpPr>
          <p:cNvPr id="2" name="Content Placeholder 1"/>
          <p:cNvSpPr>
            <a:spLocks noGrp="1"/>
          </p:cNvSpPr>
          <p:nvPr>
            <p:ph sz="quarter" idx="10"/>
          </p:nvPr>
        </p:nvSpPr>
        <p:spPr/>
        <p:txBody>
          <a:bodyPr/>
          <a:lstStyle/>
          <a:p>
            <a:endParaRPr lang="en-US"/>
          </a:p>
        </p:txBody>
      </p:sp>
      <p:sp>
        <p:nvSpPr>
          <p:cNvPr id="12493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803C66F-A5F6-4A27-939B-86B74CD455E0}" type="slidenum">
              <a:rPr lang="en-US" sz="1400" smtClean="0"/>
              <a:pPr eaLnBrk="1" hangingPunct="1"/>
              <a:t>103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CA" smtClean="0"/>
              <a:t>Set Operations</a:t>
            </a:r>
          </a:p>
        </p:txBody>
      </p:sp>
      <p:sp>
        <p:nvSpPr>
          <p:cNvPr id="125955" name="Content Placeholder 2"/>
          <p:cNvSpPr>
            <a:spLocks noGrp="1"/>
          </p:cNvSpPr>
          <p:nvPr>
            <p:ph sz="quarter" idx="1"/>
          </p:nvPr>
        </p:nvSpPr>
        <p:spPr/>
        <p:txBody>
          <a:bodyPr/>
          <a:lstStyle/>
          <a:p>
            <a:r>
              <a:rPr lang="en-CA" dirty="0" smtClean="0"/>
              <a:t>Intersect</a:t>
            </a:r>
          </a:p>
          <a:p>
            <a:pPr lvl="1"/>
            <a:r>
              <a:rPr lang="en-CA" dirty="0" smtClean="0"/>
              <a:t>Contains elements from array1 and array2 which exist in </a:t>
            </a:r>
            <a:r>
              <a:rPr lang="en-CA" i="1" dirty="0" smtClean="0"/>
              <a:t>both </a:t>
            </a:r>
            <a:r>
              <a:rPr lang="en-CA" dirty="0" smtClean="0"/>
              <a:t>array1 and array2</a:t>
            </a:r>
          </a:p>
          <a:p>
            <a:endParaRPr lang="en-CA" dirty="0" smtClean="0"/>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States1()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a:t>
            </a:r>
            <a:r>
              <a:rPr lang="en-CA" sz="2000" dirty="0" smtClean="0">
                <a:solidFill>
                  <a:srgbClr val="A31515"/>
                </a:solidFill>
                <a:latin typeface="Consolas" pitchFamily="49" charset="0"/>
              </a:rPr>
              <a:t>"A"</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"B"</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"C"</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"D"</a:t>
            </a:r>
            <a:r>
              <a:rPr lang="en-CA" sz="2000" dirty="0" smtClean="0">
                <a:solidFill>
                  <a:srgbClr val="000000"/>
                </a:solidFill>
                <a:latin typeface="Consolas" pitchFamily="49" charset="0"/>
              </a:rPr>
              <a:t>}</a:t>
            </a:r>
          </a:p>
          <a:p>
            <a:pPr marL="0" indent="0">
              <a:buNone/>
            </a:pPr>
            <a:r>
              <a:rPr lang="pt-BR" sz="2000" dirty="0" smtClean="0">
                <a:solidFill>
                  <a:srgbClr val="0000FF"/>
                </a:solidFill>
                <a:latin typeface="Consolas" pitchFamily="49" charset="0"/>
              </a:rPr>
              <a:t>Dim</a:t>
            </a:r>
            <a:r>
              <a:rPr lang="pt-BR" sz="2000" dirty="0" smtClean="0">
                <a:solidFill>
                  <a:srgbClr val="000000"/>
                </a:solidFill>
                <a:latin typeface="Consolas" pitchFamily="49" charset="0"/>
              </a:rPr>
              <a:t> States2() </a:t>
            </a:r>
            <a:r>
              <a:rPr lang="pt-BR" sz="2000" dirty="0" smtClean="0">
                <a:solidFill>
                  <a:srgbClr val="0000FF"/>
                </a:solidFill>
                <a:latin typeface="Consolas" pitchFamily="49" charset="0"/>
              </a:rPr>
              <a:t>As</a:t>
            </a:r>
            <a:r>
              <a:rPr lang="pt-BR" sz="2000" dirty="0" smtClean="0">
                <a:solidFill>
                  <a:srgbClr val="000000"/>
                </a:solidFill>
                <a:latin typeface="Consolas" pitchFamily="49" charset="0"/>
              </a:rPr>
              <a:t> </a:t>
            </a:r>
            <a:r>
              <a:rPr lang="pt-BR" sz="2000" dirty="0" smtClean="0">
                <a:solidFill>
                  <a:srgbClr val="0000FF"/>
                </a:solidFill>
                <a:latin typeface="Consolas" pitchFamily="49" charset="0"/>
              </a:rPr>
              <a:t>String</a:t>
            </a:r>
            <a:r>
              <a:rPr lang="pt-BR" sz="2000" dirty="0" smtClean="0">
                <a:solidFill>
                  <a:srgbClr val="000000"/>
                </a:solidFill>
                <a:latin typeface="Consolas" pitchFamily="49" charset="0"/>
              </a:rPr>
              <a:t> = {</a:t>
            </a:r>
            <a:r>
              <a:rPr lang="pt-BR" sz="2000" dirty="0" smtClean="0">
                <a:solidFill>
                  <a:srgbClr val="A31515"/>
                </a:solidFill>
                <a:latin typeface="Consolas" pitchFamily="49" charset="0"/>
              </a:rPr>
              <a:t>"E"</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"F"</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"G"</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"H"</a:t>
            </a:r>
            <a:r>
              <a:rPr lang="pt-BR" sz="2000" dirty="0" smtClean="0">
                <a:solidFill>
                  <a:srgbClr val="000000"/>
                </a:solidFill>
                <a:latin typeface="Consolas" pitchFamily="49" charset="0"/>
              </a:rPr>
              <a:t>}</a:t>
            </a:r>
          </a:p>
          <a:p>
            <a:pPr marL="0" indent="0">
              <a:buNone/>
            </a:pPr>
            <a:endParaRPr lang="en-CA" sz="2000" dirty="0" smtClean="0">
              <a:solidFill>
                <a:srgbClr val="000000"/>
              </a:solidFill>
              <a:latin typeface="Consolas" pitchFamily="49" charset="0"/>
            </a:endParaRPr>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States3()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_ </a:t>
            </a:r>
            <a:br>
              <a:rPr lang="en-CA" sz="2000" dirty="0" smtClean="0">
                <a:solidFill>
                  <a:srgbClr val="000000"/>
                </a:solidFill>
                <a:latin typeface="Consolas" pitchFamily="49" charset="0"/>
              </a:rPr>
            </a:br>
            <a:r>
              <a:rPr lang="en-CA" sz="2000" dirty="0" smtClean="0">
                <a:solidFill>
                  <a:srgbClr val="000000"/>
                </a:solidFill>
                <a:latin typeface="Consolas" pitchFamily="49" charset="0"/>
              </a:rPr>
              <a:t>		</a:t>
            </a:r>
            <a:r>
              <a:rPr lang="en-CA" sz="2000" dirty="0" smtClean="0">
                <a:solidFill>
                  <a:srgbClr val="000000"/>
                </a:solidFill>
                <a:latin typeface="Consolas" pitchFamily="49" charset="0"/>
              </a:rPr>
              <a:t>States1.Intersect(States2</a:t>
            </a:r>
            <a:r>
              <a:rPr lang="en-CA" sz="2000" dirty="0" smtClean="0">
                <a:solidFill>
                  <a:srgbClr val="000000"/>
                </a:solidFill>
                <a:latin typeface="Consolas" pitchFamily="49" charset="0"/>
              </a:rPr>
              <a:t>).</a:t>
            </a:r>
            <a:r>
              <a:rPr lang="en-CA" sz="2000" dirty="0" err="1" smtClean="0">
                <a:solidFill>
                  <a:srgbClr val="000000"/>
                </a:solidFill>
                <a:latin typeface="Consolas" pitchFamily="49" charset="0"/>
              </a:rPr>
              <a:t>ToArray</a:t>
            </a:r>
            <a:r>
              <a:rPr lang="en-CA" sz="2000" dirty="0" smtClean="0">
                <a:solidFill>
                  <a:srgbClr val="000000"/>
                </a:solidFill>
                <a:latin typeface="Consolas" pitchFamily="49" charset="0"/>
              </a:rPr>
              <a:t>()</a:t>
            </a:r>
            <a:endParaRPr lang="en-CA" dirty="0" smtClean="0"/>
          </a:p>
        </p:txBody>
      </p:sp>
      <p:sp>
        <p:nvSpPr>
          <p:cNvPr id="2" name="Content Placeholder 1"/>
          <p:cNvSpPr>
            <a:spLocks noGrp="1"/>
          </p:cNvSpPr>
          <p:nvPr>
            <p:ph sz="quarter" idx="10"/>
          </p:nvPr>
        </p:nvSpPr>
        <p:spPr/>
        <p:txBody>
          <a:bodyPr/>
          <a:lstStyle/>
          <a:p>
            <a:endParaRPr lang="en-US"/>
          </a:p>
        </p:txBody>
      </p:sp>
      <p:sp>
        <p:nvSpPr>
          <p:cNvPr id="125957"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2260F71-4881-4358-8CB7-D5A198A0BF5C}" type="slidenum">
              <a:rPr lang="en-US" sz="1400" smtClean="0"/>
              <a:pPr eaLnBrk="1" hangingPunct="1"/>
              <a:t>104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CA" smtClean="0"/>
              <a:t>Set Operations</a:t>
            </a:r>
          </a:p>
        </p:txBody>
      </p:sp>
      <p:sp>
        <p:nvSpPr>
          <p:cNvPr id="126979" name="Content Placeholder 2"/>
          <p:cNvSpPr>
            <a:spLocks noGrp="1"/>
          </p:cNvSpPr>
          <p:nvPr>
            <p:ph sz="quarter" idx="1"/>
          </p:nvPr>
        </p:nvSpPr>
        <p:spPr/>
        <p:txBody>
          <a:bodyPr/>
          <a:lstStyle/>
          <a:p>
            <a:r>
              <a:rPr lang="en-CA" dirty="0" smtClean="0"/>
              <a:t>Except</a:t>
            </a:r>
          </a:p>
          <a:p>
            <a:pPr lvl="1"/>
            <a:r>
              <a:rPr lang="en-CA" dirty="0" smtClean="0"/>
              <a:t>Contains elements from array1 which do not exist in array2</a:t>
            </a:r>
          </a:p>
          <a:p>
            <a:endParaRPr lang="en-CA" dirty="0" smtClean="0"/>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States1()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a:t>
            </a:r>
            <a:r>
              <a:rPr lang="en-CA" sz="2000" dirty="0" smtClean="0">
                <a:solidFill>
                  <a:srgbClr val="A31515"/>
                </a:solidFill>
                <a:latin typeface="Consolas" pitchFamily="49" charset="0"/>
              </a:rPr>
              <a:t>"A"</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"B"</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"C"</a:t>
            </a:r>
            <a:r>
              <a:rPr lang="en-CA" sz="2000" dirty="0" smtClean="0">
                <a:solidFill>
                  <a:srgbClr val="000000"/>
                </a:solidFill>
                <a:latin typeface="Consolas" pitchFamily="49" charset="0"/>
              </a:rPr>
              <a:t>, </a:t>
            </a:r>
            <a:r>
              <a:rPr lang="en-CA" sz="2000" dirty="0" smtClean="0">
                <a:solidFill>
                  <a:srgbClr val="A31515"/>
                </a:solidFill>
                <a:latin typeface="Consolas" pitchFamily="49" charset="0"/>
              </a:rPr>
              <a:t>"D"</a:t>
            </a:r>
            <a:r>
              <a:rPr lang="en-CA" sz="2000" dirty="0" smtClean="0">
                <a:solidFill>
                  <a:srgbClr val="000000"/>
                </a:solidFill>
                <a:latin typeface="Consolas" pitchFamily="49" charset="0"/>
              </a:rPr>
              <a:t>}</a:t>
            </a:r>
          </a:p>
          <a:p>
            <a:pPr marL="0" indent="0">
              <a:buNone/>
            </a:pPr>
            <a:r>
              <a:rPr lang="pt-BR" sz="2000" dirty="0" smtClean="0">
                <a:solidFill>
                  <a:srgbClr val="0000FF"/>
                </a:solidFill>
                <a:latin typeface="Consolas" pitchFamily="49" charset="0"/>
              </a:rPr>
              <a:t>Dim</a:t>
            </a:r>
            <a:r>
              <a:rPr lang="pt-BR" sz="2000" dirty="0" smtClean="0">
                <a:solidFill>
                  <a:srgbClr val="000000"/>
                </a:solidFill>
                <a:latin typeface="Consolas" pitchFamily="49" charset="0"/>
              </a:rPr>
              <a:t> States2() </a:t>
            </a:r>
            <a:r>
              <a:rPr lang="pt-BR" sz="2000" dirty="0" smtClean="0">
                <a:solidFill>
                  <a:srgbClr val="0000FF"/>
                </a:solidFill>
                <a:latin typeface="Consolas" pitchFamily="49" charset="0"/>
              </a:rPr>
              <a:t>As</a:t>
            </a:r>
            <a:r>
              <a:rPr lang="pt-BR" sz="2000" dirty="0" smtClean="0">
                <a:solidFill>
                  <a:srgbClr val="000000"/>
                </a:solidFill>
                <a:latin typeface="Consolas" pitchFamily="49" charset="0"/>
              </a:rPr>
              <a:t> </a:t>
            </a:r>
            <a:r>
              <a:rPr lang="pt-BR" sz="2000" dirty="0" smtClean="0">
                <a:solidFill>
                  <a:srgbClr val="0000FF"/>
                </a:solidFill>
                <a:latin typeface="Consolas" pitchFamily="49" charset="0"/>
              </a:rPr>
              <a:t>String</a:t>
            </a:r>
            <a:r>
              <a:rPr lang="pt-BR" sz="2000" dirty="0" smtClean="0">
                <a:solidFill>
                  <a:srgbClr val="000000"/>
                </a:solidFill>
                <a:latin typeface="Consolas" pitchFamily="49" charset="0"/>
              </a:rPr>
              <a:t> = {</a:t>
            </a:r>
            <a:r>
              <a:rPr lang="pt-BR" sz="2000" dirty="0" smtClean="0">
                <a:solidFill>
                  <a:srgbClr val="A31515"/>
                </a:solidFill>
                <a:latin typeface="Consolas" pitchFamily="49" charset="0"/>
              </a:rPr>
              <a:t>"E"</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"F"</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"G"</a:t>
            </a:r>
            <a:r>
              <a:rPr lang="pt-BR" sz="2000" dirty="0" smtClean="0">
                <a:solidFill>
                  <a:srgbClr val="000000"/>
                </a:solidFill>
                <a:latin typeface="Consolas" pitchFamily="49" charset="0"/>
              </a:rPr>
              <a:t>, </a:t>
            </a:r>
            <a:r>
              <a:rPr lang="pt-BR" sz="2000" dirty="0" smtClean="0">
                <a:solidFill>
                  <a:srgbClr val="A31515"/>
                </a:solidFill>
                <a:latin typeface="Consolas" pitchFamily="49" charset="0"/>
              </a:rPr>
              <a:t>"H"</a:t>
            </a:r>
            <a:r>
              <a:rPr lang="pt-BR" sz="2000" dirty="0" smtClean="0">
                <a:solidFill>
                  <a:srgbClr val="000000"/>
                </a:solidFill>
                <a:latin typeface="Consolas" pitchFamily="49" charset="0"/>
              </a:rPr>
              <a:t>}</a:t>
            </a:r>
          </a:p>
          <a:p>
            <a:pPr marL="0" indent="0">
              <a:buNone/>
            </a:pPr>
            <a:endParaRPr lang="en-CA" sz="2000" dirty="0" smtClean="0">
              <a:solidFill>
                <a:srgbClr val="000000"/>
              </a:solidFill>
              <a:latin typeface="Consolas" pitchFamily="49" charset="0"/>
            </a:endParaRPr>
          </a:p>
          <a:p>
            <a:pPr marL="0" indent="0">
              <a:buNone/>
            </a:pPr>
            <a:r>
              <a:rPr lang="en-CA" sz="2000" dirty="0" smtClean="0">
                <a:solidFill>
                  <a:srgbClr val="0000FF"/>
                </a:solidFill>
                <a:latin typeface="Consolas" pitchFamily="49" charset="0"/>
              </a:rPr>
              <a:t>Dim</a:t>
            </a:r>
            <a:r>
              <a:rPr lang="en-CA" sz="2000" dirty="0" smtClean="0">
                <a:solidFill>
                  <a:srgbClr val="000000"/>
                </a:solidFill>
                <a:latin typeface="Consolas" pitchFamily="49" charset="0"/>
              </a:rPr>
              <a:t> States3() </a:t>
            </a:r>
            <a:r>
              <a:rPr lang="en-CA" sz="2000" dirty="0" smtClean="0">
                <a:solidFill>
                  <a:srgbClr val="0000FF"/>
                </a:solidFill>
                <a:latin typeface="Consolas" pitchFamily="49" charset="0"/>
              </a:rPr>
              <a:t>As</a:t>
            </a:r>
            <a:r>
              <a:rPr lang="en-CA" sz="2000" dirty="0" smtClean="0">
                <a:solidFill>
                  <a:srgbClr val="000000"/>
                </a:solidFill>
                <a:latin typeface="Consolas" pitchFamily="49" charset="0"/>
              </a:rPr>
              <a:t> </a:t>
            </a:r>
            <a:r>
              <a:rPr lang="en-CA" sz="2000" dirty="0" smtClean="0">
                <a:solidFill>
                  <a:srgbClr val="0000FF"/>
                </a:solidFill>
                <a:latin typeface="Consolas" pitchFamily="49" charset="0"/>
              </a:rPr>
              <a:t>String</a:t>
            </a:r>
            <a:r>
              <a:rPr lang="en-CA" sz="2000" dirty="0" smtClean="0">
                <a:solidFill>
                  <a:srgbClr val="000000"/>
                </a:solidFill>
                <a:latin typeface="Consolas" pitchFamily="49" charset="0"/>
              </a:rPr>
              <a:t> = _ </a:t>
            </a:r>
            <a:br>
              <a:rPr lang="en-CA" sz="2000" dirty="0" smtClean="0">
                <a:solidFill>
                  <a:srgbClr val="000000"/>
                </a:solidFill>
                <a:latin typeface="Consolas" pitchFamily="49" charset="0"/>
              </a:rPr>
            </a:br>
            <a:r>
              <a:rPr lang="en-CA" sz="2000" dirty="0" smtClean="0">
                <a:solidFill>
                  <a:srgbClr val="000000"/>
                </a:solidFill>
                <a:latin typeface="Consolas" pitchFamily="49" charset="0"/>
              </a:rPr>
              <a:t>			States1.Except(States2).</a:t>
            </a:r>
            <a:r>
              <a:rPr lang="en-CA" sz="2000" dirty="0" err="1" smtClean="0">
                <a:solidFill>
                  <a:srgbClr val="000000"/>
                </a:solidFill>
                <a:latin typeface="Consolas" pitchFamily="49" charset="0"/>
              </a:rPr>
              <a:t>ToArray</a:t>
            </a:r>
            <a:r>
              <a:rPr lang="en-CA" sz="2000" dirty="0" smtClean="0">
                <a:solidFill>
                  <a:srgbClr val="000000"/>
                </a:solidFill>
                <a:latin typeface="Consolas" pitchFamily="49" charset="0"/>
              </a:rPr>
              <a:t>()</a:t>
            </a:r>
            <a:endParaRPr lang="en-CA" dirty="0" smtClean="0"/>
          </a:p>
        </p:txBody>
      </p:sp>
      <p:sp>
        <p:nvSpPr>
          <p:cNvPr id="2" name="Content Placeholder 1"/>
          <p:cNvSpPr>
            <a:spLocks noGrp="1"/>
          </p:cNvSpPr>
          <p:nvPr>
            <p:ph sz="quarter" idx="10"/>
          </p:nvPr>
        </p:nvSpPr>
        <p:spPr/>
        <p:txBody>
          <a:bodyPr/>
          <a:lstStyle/>
          <a:p>
            <a:endParaRPr lang="en-US"/>
          </a:p>
        </p:txBody>
      </p:sp>
      <p:sp>
        <p:nvSpPr>
          <p:cNvPr id="126981"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CF15745-8843-435A-BAB9-734DAC46AB30}" type="slidenum">
              <a:rPr lang="en-US" sz="1400" smtClean="0"/>
              <a:pPr eaLnBrk="1" hangingPunct="1"/>
              <a:t>105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4" name="Rectangle 2"/>
          <p:cNvSpPr>
            <a:spLocks noGrp="1" noChangeArrowheads="1"/>
          </p:cNvSpPr>
          <p:nvPr>
            <p:ph type="title"/>
          </p:nvPr>
        </p:nvSpPr>
        <p:spPr/>
        <p:txBody>
          <a:bodyPr/>
          <a:lstStyle/>
          <a:p>
            <a:pPr eaLnBrk="1" hangingPunct="1"/>
            <a:r>
              <a:rPr lang="en-US" smtClean="0"/>
              <a:t>Structures</a:t>
            </a:r>
          </a:p>
        </p:txBody>
      </p:sp>
      <p:sp>
        <p:nvSpPr>
          <p:cNvPr id="128005" name="Rectangle 3"/>
          <p:cNvSpPr>
            <a:spLocks noGrp="1" noChangeArrowheads="1"/>
          </p:cNvSpPr>
          <p:nvPr>
            <p:ph sz="quarter" idx="1"/>
          </p:nvPr>
        </p:nvSpPr>
        <p:spPr/>
        <p:txBody>
          <a:bodyPr/>
          <a:lstStyle/>
          <a:p>
            <a:pPr eaLnBrk="1" hangingPunct="1"/>
            <a:r>
              <a:rPr lang="en-US" sz="2800" smtClean="0"/>
              <a:t>A way of grouping heterogeneous data together</a:t>
            </a:r>
          </a:p>
          <a:p>
            <a:pPr eaLnBrk="1" hangingPunct="1"/>
            <a:r>
              <a:rPr lang="en-US" sz="2800" smtClean="0"/>
              <a:t>Also called a UDT (User Defined Type)</a:t>
            </a:r>
          </a:p>
          <a:p>
            <a:pPr eaLnBrk="1" hangingPunct="1"/>
            <a:r>
              <a:rPr lang="en-US" sz="2800" smtClean="0"/>
              <a:t>Sample structure definition:</a:t>
            </a:r>
          </a:p>
          <a:p>
            <a:pPr lvl="1" eaLnBrk="1" hangingPunct="1">
              <a:spcBef>
                <a:spcPct val="50000"/>
              </a:spcBef>
              <a:buFontTx/>
              <a:buNone/>
            </a:pPr>
            <a:r>
              <a:rPr lang="en-US" sz="2000" b="1" smtClean="0">
                <a:solidFill>
                  <a:schemeClr val="folHlink"/>
                </a:solidFill>
                <a:latin typeface="Courier New" pitchFamily="49" charset="0"/>
              </a:rPr>
              <a:t>Structure</a:t>
            </a:r>
            <a:r>
              <a:rPr lang="en-US" sz="2000" b="1" smtClean="0">
                <a:latin typeface="Courier New" pitchFamily="49" charset="0"/>
              </a:rPr>
              <a:t> College</a:t>
            </a:r>
          </a:p>
          <a:p>
            <a:pPr lvl="1" eaLnBrk="1" hangingPunct="1">
              <a:buFontTx/>
              <a:buNone/>
            </a:pPr>
            <a:r>
              <a:rPr lang="en-US" sz="2000" b="1" smtClean="0">
                <a:latin typeface="Courier New" pitchFamily="49" charset="0"/>
              </a:rPr>
              <a:t>  </a:t>
            </a:r>
            <a:r>
              <a:rPr lang="en-US" sz="2000" b="1" smtClean="0">
                <a:solidFill>
                  <a:schemeClr val="folHlink"/>
                </a:solidFill>
                <a:latin typeface="Courier New" pitchFamily="49" charset="0"/>
              </a:rPr>
              <a:t>Dim</a:t>
            </a:r>
            <a:r>
              <a:rPr lang="en-US" sz="2000" b="1" smtClean="0">
                <a:latin typeface="Courier New" pitchFamily="49" charset="0"/>
              </a:rPr>
              <a:t> name </a:t>
            </a:r>
            <a:r>
              <a:rPr lang="en-US" sz="2000" b="1" smtClean="0">
                <a:solidFill>
                  <a:schemeClr val="folHlink"/>
                </a:solidFill>
                <a:latin typeface="Courier New" pitchFamily="49" charset="0"/>
              </a:rPr>
              <a:t>As String</a:t>
            </a:r>
          </a:p>
          <a:p>
            <a:pPr lvl="1" eaLnBrk="1" hangingPunct="1">
              <a:buFontTx/>
              <a:buNone/>
            </a:pPr>
            <a:r>
              <a:rPr lang="en-US" sz="2000" b="1" smtClean="0">
                <a:latin typeface="Courier New" pitchFamily="49" charset="0"/>
              </a:rPr>
              <a:t>  </a:t>
            </a:r>
            <a:r>
              <a:rPr lang="en-US" sz="2000" b="1" smtClean="0">
                <a:solidFill>
                  <a:schemeClr val="folHlink"/>
                </a:solidFill>
                <a:latin typeface="Courier New" pitchFamily="49" charset="0"/>
              </a:rPr>
              <a:t>Dim</a:t>
            </a:r>
            <a:r>
              <a:rPr lang="en-US" sz="2000" b="1" smtClean="0">
                <a:latin typeface="Courier New" pitchFamily="49" charset="0"/>
              </a:rPr>
              <a:t> state </a:t>
            </a:r>
            <a:r>
              <a:rPr lang="en-US" sz="2000" b="1" smtClean="0">
                <a:solidFill>
                  <a:schemeClr val="folHlink"/>
                </a:solidFill>
                <a:latin typeface="Courier New" pitchFamily="49" charset="0"/>
              </a:rPr>
              <a:t>As String</a:t>
            </a:r>
          </a:p>
          <a:p>
            <a:pPr lvl="1" eaLnBrk="1" hangingPunct="1">
              <a:buFontTx/>
              <a:buNone/>
            </a:pPr>
            <a:r>
              <a:rPr lang="en-US" sz="2000" b="1" smtClean="0">
                <a:latin typeface="Courier New" pitchFamily="49" charset="0"/>
              </a:rPr>
              <a:t>  </a:t>
            </a:r>
            <a:r>
              <a:rPr lang="en-US" sz="2000" b="1" smtClean="0">
                <a:solidFill>
                  <a:schemeClr val="folHlink"/>
                </a:solidFill>
                <a:latin typeface="Courier New" pitchFamily="49" charset="0"/>
              </a:rPr>
              <a:t>Dim</a:t>
            </a:r>
            <a:r>
              <a:rPr lang="en-US" sz="2000" b="1" smtClean="0">
                <a:latin typeface="Courier New" pitchFamily="49" charset="0"/>
              </a:rPr>
              <a:t> yearFounded </a:t>
            </a:r>
            <a:r>
              <a:rPr lang="en-US" sz="2000" b="1" smtClean="0">
                <a:solidFill>
                  <a:schemeClr val="folHlink"/>
                </a:solidFill>
                <a:latin typeface="Courier New" pitchFamily="49" charset="0"/>
              </a:rPr>
              <a:t>As Integer</a:t>
            </a:r>
          </a:p>
          <a:p>
            <a:pPr lvl="1" eaLnBrk="1" hangingPunct="1">
              <a:buFontTx/>
              <a:buNone/>
            </a:pPr>
            <a:r>
              <a:rPr lang="en-US" sz="2000" b="1" smtClean="0">
                <a:solidFill>
                  <a:schemeClr val="folHlink"/>
                </a:solidFill>
                <a:latin typeface="Courier New" pitchFamily="49" charset="0"/>
              </a:rPr>
              <a:t>End Structure</a:t>
            </a:r>
          </a:p>
        </p:txBody>
      </p:sp>
      <p:sp>
        <p:nvSpPr>
          <p:cNvPr id="2" name="Content Placeholder 1"/>
          <p:cNvSpPr>
            <a:spLocks noGrp="1"/>
          </p:cNvSpPr>
          <p:nvPr>
            <p:ph sz="quarter" idx="10"/>
          </p:nvPr>
        </p:nvSpPr>
        <p:spPr/>
        <p:txBody>
          <a:bodyPr/>
          <a:lstStyle/>
          <a:p>
            <a:endParaRPr lang="en-US"/>
          </a:p>
        </p:txBody>
      </p:sp>
      <p:sp>
        <p:nvSpPr>
          <p:cNvPr id="1280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C06B347-4F93-4BFA-90EF-BCE5DFFC3CB6}" type="slidenum">
              <a:rPr lang="en-US" sz="1400" smtClean="0"/>
              <a:pPr eaLnBrk="1" hangingPunct="1"/>
              <a:t>106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8" name="Rectangle 2"/>
          <p:cNvSpPr>
            <a:spLocks noGrp="1" noChangeArrowheads="1"/>
          </p:cNvSpPr>
          <p:nvPr>
            <p:ph type="title"/>
          </p:nvPr>
        </p:nvSpPr>
        <p:spPr/>
        <p:txBody>
          <a:bodyPr/>
          <a:lstStyle/>
          <a:p>
            <a:pPr eaLnBrk="1" hangingPunct="1"/>
            <a:r>
              <a:rPr lang="en-US" smtClean="0"/>
              <a:t>Example 4</a:t>
            </a:r>
          </a:p>
        </p:txBody>
      </p:sp>
      <p:sp>
        <p:nvSpPr>
          <p:cNvPr id="129029" name="Rectangle 3"/>
          <p:cNvSpPr>
            <a:spLocks noGrp="1" noChangeArrowheads="1"/>
          </p:cNvSpPr>
          <p:nvPr>
            <p:ph sz="quarter" idx="1"/>
          </p:nvPr>
        </p:nvSpPr>
        <p:spPr/>
        <p:txBody>
          <a:bodyPr/>
          <a:lstStyle/>
          <a:p>
            <a:pPr eaLnBrk="1" hangingPunct="1">
              <a:lnSpc>
                <a:spcPct val="90000"/>
              </a:lnSpc>
              <a:buFontTx/>
              <a:buNone/>
            </a:pPr>
            <a:r>
              <a:rPr lang="en-US" sz="2000" b="1" smtClean="0">
                <a:solidFill>
                  <a:schemeClr val="folHlink"/>
                </a:solidFill>
                <a:latin typeface="Courier New" pitchFamily="49" charset="0"/>
              </a:rPr>
              <a:t>Structure</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FullName</a:t>
            </a:r>
          </a:p>
          <a:p>
            <a:pPr eaLnBrk="1" hangingPunct="1">
              <a:lnSpc>
                <a:spcPct val="90000"/>
              </a:lnSpc>
              <a:buFontTx/>
              <a:buNone/>
            </a:pPr>
            <a:r>
              <a:rPr lang="en-US" sz="2000" b="1" smtClean="0">
                <a:solidFill>
                  <a:srgbClr val="0073FF"/>
                </a:solidFill>
                <a:latin typeface="Courier New" pitchFamily="49" charset="0"/>
              </a:rPr>
              <a:t>  </a:t>
            </a:r>
            <a:r>
              <a:rPr lang="en-US" sz="2000" b="1" smtClean="0">
                <a:solidFill>
                  <a:schemeClr val="folHlink"/>
                </a:solidFill>
                <a:latin typeface="Courier New" pitchFamily="49" charset="0"/>
              </a:rPr>
              <a:t>Dim</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firstName </a:t>
            </a:r>
            <a:r>
              <a:rPr lang="en-US" sz="2000" b="1" smtClean="0">
                <a:solidFill>
                  <a:schemeClr val="folHlink"/>
                </a:solidFill>
                <a:latin typeface="Courier New" pitchFamily="49" charset="0"/>
              </a:rPr>
              <a:t>As String</a:t>
            </a:r>
          </a:p>
          <a:p>
            <a:pPr eaLnBrk="1" hangingPunct="1">
              <a:lnSpc>
                <a:spcPct val="90000"/>
              </a:lnSpc>
              <a:buFontTx/>
              <a:buNone/>
            </a:pPr>
            <a:r>
              <a:rPr lang="en-US" sz="2000" b="1" smtClean="0">
                <a:solidFill>
                  <a:srgbClr val="0073FF"/>
                </a:solidFill>
                <a:latin typeface="Courier New" pitchFamily="49" charset="0"/>
              </a:rPr>
              <a:t>  </a:t>
            </a:r>
            <a:r>
              <a:rPr lang="en-US" sz="2000" b="1" smtClean="0">
                <a:solidFill>
                  <a:schemeClr val="folHlink"/>
                </a:solidFill>
                <a:latin typeface="Courier New" pitchFamily="49" charset="0"/>
              </a:rPr>
              <a:t>Dim</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lastName </a:t>
            </a:r>
            <a:r>
              <a:rPr lang="en-US" sz="2000" b="1" smtClean="0">
                <a:solidFill>
                  <a:schemeClr val="folHlink"/>
                </a:solidFill>
                <a:latin typeface="Courier New" pitchFamily="49" charset="0"/>
              </a:rPr>
              <a:t>As String</a:t>
            </a:r>
          </a:p>
          <a:p>
            <a:pPr eaLnBrk="1" hangingPunct="1">
              <a:lnSpc>
                <a:spcPct val="90000"/>
              </a:lnSpc>
              <a:buFontTx/>
              <a:buNone/>
            </a:pPr>
            <a:r>
              <a:rPr lang="en-US" sz="2000" b="1" smtClean="0">
                <a:solidFill>
                  <a:schemeClr val="folHlink"/>
                </a:solidFill>
                <a:latin typeface="Courier New" pitchFamily="49" charset="0"/>
              </a:rPr>
              <a:t>End Structure</a:t>
            </a:r>
          </a:p>
          <a:p>
            <a:pPr eaLnBrk="1" hangingPunct="1">
              <a:lnSpc>
                <a:spcPct val="90000"/>
              </a:lnSpc>
              <a:spcBef>
                <a:spcPct val="50000"/>
              </a:spcBef>
              <a:buFontTx/>
              <a:buNone/>
            </a:pPr>
            <a:r>
              <a:rPr lang="en-US" sz="2000" b="1" smtClean="0">
                <a:solidFill>
                  <a:schemeClr val="folHlink"/>
                </a:solidFill>
                <a:latin typeface="Courier New" pitchFamily="49" charset="0"/>
              </a:rPr>
              <a:t>Structure</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Student</a:t>
            </a:r>
          </a:p>
          <a:p>
            <a:pPr eaLnBrk="1" hangingPunct="1">
              <a:lnSpc>
                <a:spcPct val="90000"/>
              </a:lnSpc>
              <a:buFontTx/>
              <a:buNone/>
            </a:pPr>
            <a:r>
              <a:rPr lang="en-US" sz="2000" b="1" smtClean="0">
                <a:solidFill>
                  <a:srgbClr val="0073FF"/>
                </a:solidFill>
                <a:latin typeface="Courier New" pitchFamily="49" charset="0"/>
              </a:rPr>
              <a:t>  </a:t>
            </a:r>
            <a:r>
              <a:rPr lang="en-US" sz="2000" b="1" smtClean="0">
                <a:solidFill>
                  <a:schemeClr val="folHlink"/>
                </a:solidFill>
                <a:latin typeface="Courier New" pitchFamily="49" charset="0"/>
              </a:rPr>
              <a:t>Dim</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name </a:t>
            </a:r>
            <a:r>
              <a:rPr lang="en-US" sz="2000" b="1" smtClean="0">
                <a:solidFill>
                  <a:schemeClr val="folHlink"/>
                </a:solidFill>
                <a:latin typeface="Courier New" pitchFamily="49" charset="0"/>
              </a:rPr>
              <a:t>As</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FullName</a:t>
            </a:r>
          </a:p>
          <a:p>
            <a:pPr eaLnBrk="1" hangingPunct="1">
              <a:lnSpc>
                <a:spcPct val="90000"/>
              </a:lnSpc>
              <a:buFontTx/>
              <a:buNone/>
            </a:pPr>
            <a:r>
              <a:rPr lang="en-US" sz="2000" b="1" smtClean="0">
                <a:solidFill>
                  <a:srgbClr val="0073FF"/>
                </a:solidFill>
                <a:latin typeface="Courier New" pitchFamily="49" charset="0"/>
              </a:rPr>
              <a:t>  </a:t>
            </a:r>
            <a:r>
              <a:rPr lang="en-US" sz="2000" b="1" smtClean="0">
                <a:solidFill>
                  <a:schemeClr val="folHlink"/>
                </a:solidFill>
                <a:latin typeface="Courier New" pitchFamily="49" charset="0"/>
              </a:rPr>
              <a:t>Dim</a:t>
            </a:r>
            <a:r>
              <a:rPr lang="en-US" sz="2000" b="1" smtClean="0">
                <a:solidFill>
                  <a:srgbClr val="0073FF"/>
                </a:solidFill>
                <a:latin typeface="Courier New" pitchFamily="49" charset="0"/>
              </a:rPr>
              <a:t> </a:t>
            </a:r>
            <a:r>
              <a:rPr lang="en-US" sz="2000" b="1" smtClean="0">
                <a:solidFill>
                  <a:srgbClr val="000000"/>
                </a:solidFill>
                <a:latin typeface="Courier New" pitchFamily="49" charset="0"/>
              </a:rPr>
              <a:t>credits() </a:t>
            </a:r>
            <a:r>
              <a:rPr lang="en-US" sz="2000" b="1" smtClean="0">
                <a:solidFill>
                  <a:schemeClr val="folHlink"/>
                </a:solidFill>
                <a:latin typeface="Courier New" pitchFamily="49" charset="0"/>
              </a:rPr>
              <a:t>As Integer</a:t>
            </a:r>
          </a:p>
          <a:p>
            <a:pPr eaLnBrk="1" hangingPunct="1">
              <a:lnSpc>
                <a:spcPct val="90000"/>
              </a:lnSpc>
              <a:buFontTx/>
              <a:buNone/>
            </a:pPr>
            <a:r>
              <a:rPr lang="en-US" sz="2000" b="1" smtClean="0">
                <a:solidFill>
                  <a:schemeClr val="folHlink"/>
                </a:solidFill>
                <a:latin typeface="Courier New" pitchFamily="49" charset="0"/>
              </a:rPr>
              <a:t>End Structure</a:t>
            </a:r>
          </a:p>
        </p:txBody>
      </p:sp>
      <p:sp>
        <p:nvSpPr>
          <p:cNvPr id="2" name="Content Placeholder 1"/>
          <p:cNvSpPr>
            <a:spLocks noGrp="1"/>
          </p:cNvSpPr>
          <p:nvPr>
            <p:ph sz="quarter" idx="10"/>
          </p:nvPr>
        </p:nvSpPr>
        <p:spPr/>
        <p:txBody>
          <a:bodyPr/>
          <a:lstStyle/>
          <a:p>
            <a:endParaRPr lang="en-US"/>
          </a:p>
        </p:txBody>
      </p:sp>
      <p:sp>
        <p:nvSpPr>
          <p:cNvPr id="1290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657E229-E21B-4519-B4BC-FA5D0667F52F}" type="slidenum">
              <a:rPr lang="en-US" sz="1400" smtClean="0"/>
              <a:pPr eaLnBrk="1" hangingPunct="1"/>
              <a:t>107</a:t>
            </a:fld>
            <a:endParaRPr lang="en-US" sz="1400" smtClean="0"/>
          </a:p>
        </p:txBody>
      </p:sp>
      <p:sp>
        <p:nvSpPr>
          <p:cNvPr id="129030" name="AutoShape 4"/>
          <p:cNvSpPr>
            <a:spLocks noChangeArrowheads="1"/>
          </p:cNvSpPr>
          <p:nvPr/>
        </p:nvSpPr>
        <p:spPr bwMode="auto">
          <a:xfrm>
            <a:off x="5150708" y="1524000"/>
            <a:ext cx="2971800" cy="1752600"/>
          </a:xfrm>
          <a:prstGeom prst="leftArrow">
            <a:avLst>
              <a:gd name="adj1" fmla="val 50000"/>
              <a:gd name="adj2" fmla="val 42391"/>
            </a:avLst>
          </a:prstGeom>
          <a:solidFill>
            <a:schemeClr val="accent2">
              <a:alpha val="50195"/>
            </a:schemeClr>
          </a:solidFill>
          <a:ln w="9525">
            <a:solidFill>
              <a:schemeClr val="tx1"/>
            </a:solidFill>
            <a:miter lim="800000"/>
            <a:headEnd/>
            <a:tailEnd/>
          </a:ln>
        </p:spPr>
        <p:txBody>
          <a:bodyPr wrap="none" anchor="ctr"/>
          <a:lstStyle/>
          <a:p>
            <a:r>
              <a:rPr lang="en-US" sz="2000"/>
              <a:t>Structure "FullName"</a:t>
            </a:r>
          </a:p>
          <a:p>
            <a:r>
              <a:rPr lang="en-US" sz="2000"/>
              <a:t>contained, or nested,</a:t>
            </a:r>
          </a:p>
          <a:p>
            <a:r>
              <a:rPr lang="en-US" sz="2000"/>
              <a:t>inside Student</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Rectangle 2"/>
          <p:cNvSpPr>
            <a:spLocks noGrp="1" noChangeArrowheads="1"/>
          </p:cNvSpPr>
          <p:nvPr>
            <p:ph type="title"/>
          </p:nvPr>
        </p:nvSpPr>
        <p:spPr/>
        <p:txBody>
          <a:bodyPr/>
          <a:lstStyle/>
          <a:p>
            <a:pPr eaLnBrk="1" hangingPunct="1"/>
            <a:r>
              <a:rPr lang="en-US" smtClean="0"/>
              <a:t>Sorting</a:t>
            </a:r>
          </a:p>
        </p:txBody>
      </p:sp>
      <p:sp>
        <p:nvSpPr>
          <p:cNvPr id="130053" name="Rectangle 3"/>
          <p:cNvSpPr>
            <a:spLocks noGrp="1" noChangeArrowheads="1"/>
          </p:cNvSpPr>
          <p:nvPr>
            <p:ph sz="quarter" idx="1"/>
          </p:nvPr>
        </p:nvSpPr>
        <p:spPr/>
        <p:txBody>
          <a:bodyPr/>
          <a:lstStyle/>
          <a:p>
            <a:pPr eaLnBrk="1" hangingPunct="1"/>
            <a:r>
              <a:rPr lang="en-US" sz="2800" smtClean="0"/>
              <a:t>Sorting is an algorithm for ordering an array. </a:t>
            </a:r>
          </a:p>
          <a:p>
            <a:pPr eaLnBrk="1" hangingPunct="1"/>
            <a:r>
              <a:rPr lang="en-US" sz="2800" smtClean="0"/>
              <a:t>We discuss two sorting algorithms:</a:t>
            </a:r>
          </a:p>
          <a:p>
            <a:pPr lvl="1" eaLnBrk="1" hangingPunct="1"/>
            <a:r>
              <a:rPr lang="en-US" sz="2400" b="1" smtClean="0"/>
              <a:t>bubble sort</a:t>
            </a:r>
          </a:p>
          <a:p>
            <a:pPr lvl="1" eaLnBrk="1" hangingPunct="1"/>
            <a:r>
              <a:rPr lang="en-US" sz="2400" b="1" smtClean="0"/>
              <a:t>Shell sort</a:t>
            </a:r>
          </a:p>
          <a:p>
            <a:pPr eaLnBrk="1" hangingPunct="1"/>
            <a:r>
              <a:rPr lang="en-US" sz="2800" smtClean="0"/>
              <a:t>Both use the swap algorithm:</a:t>
            </a:r>
          </a:p>
          <a:p>
            <a:pPr lvl="1" eaLnBrk="1" hangingPunct="1">
              <a:buFontTx/>
              <a:buNone/>
            </a:pPr>
            <a:r>
              <a:rPr lang="en-US" sz="2400" b="1" i="1" smtClean="0">
                <a:latin typeface="Courier New" pitchFamily="49" charset="0"/>
              </a:rPr>
              <a:t>temp </a:t>
            </a:r>
            <a:r>
              <a:rPr lang="en-US" sz="2400" b="1" smtClean="0">
                <a:latin typeface="Courier New" pitchFamily="49" charset="0"/>
              </a:rPr>
              <a:t>= </a:t>
            </a:r>
            <a:r>
              <a:rPr lang="en-US" sz="2400" b="1" i="1" smtClean="0">
                <a:latin typeface="Courier New" pitchFamily="49" charset="0"/>
              </a:rPr>
              <a:t>varl</a:t>
            </a:r>
          </a:p>
          <a:p>
            <a:pPr lvl="1" eaLnBrk="1" hangingPunct="1">
              <a:buFontTx/>
              <a:buNone/>
            </a:pPr>
            <a:r>
              <a:rPr lang="en-US" sz="2400" b="1" i="1" smtClean="0">
                <a:latin typeface="Courier New" pitchFamily="49" charset="0"/>
              </a:rPr>
              <a:t>varl </a:t>
            </a:r>
            <a:r>
              <a:rPr lang="en-US" sz="2400" b="1" smtClean="0">
                <a:latin typeface="Courier New" pitchFamily="49" charset="0"/>
              </a:rPr>
              <a:t>= </a:t>
            </a:r>
            <a:r>
              <a:rPr lang="en-US" sz="2400" b="1" i="1" smtClean="0">
                <a:latin typeface="Courier New" pitchFamily="49" charset="0"/>
              </a:rPr>
              <a:t>var2</a:t>
            </a:r>
          </a:p>
          <a:p>
            <a:pPr lvl="1" eaLnBrk="1" hangingPunct="1">
              <a:buFontTx/>
              <a:buNone/>
            </a:pPr>
            <a:r>
              <a:rPr lang="en-US" sz="2400" b="1" i="1" smtClean="0">
                <a:latin typeface="Courier New" pitchFamily="49" charset="0"/>
              </a:rPr>
              <a:t>var2 </a:t>
            </a:r>
            <a:r>
              <a:rPr lang="en-US" sz="2400" b="1" smtClean="0">
                <a:latin typeface="Courier New" pitchFamily="49" charset="0"/>
              </a:rPr>
              <a:t>= </a:t>
            </a:r>
            <a:r>
              <a:rPr lang="en-US" sz="2400" b="1" i="1" smtClean="0">
                <a:latin typeface="Courier New" pitchFamily="49" charset="0"/>
              </a:rPr>
              <a:t>temp</a:t>
            </a:r>
          </a:p>
        </p:txBody>
      </p:sp>
      <p:sp>
        <p:nvSpPr>
          <p:cNvPr id="2" name="Content Placeholder 1"/>
          <p:cNvSpPr>
            <a:spLocks noGrp="1"/>
          </p:cNvSpPr>
          <p:nvPr>
            <p:ph sz="quarter" idx="10"/>
          </p:nvPr>
        </p:nvSpPr>
        <p:spPr/>
        <p:txBody>
          <a:bodyPr/>
          <a:lstStyle/>
          <a:p>
            <a:endParaRPr lang="en-US"/>
          </a:p>
        </p:txBody>
      </p:sp>
      <p:sp>
        <p:nvSpPr>
          <p:cNvPr id="13005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68FDA4C-6DB8-4B41-8169-7571BF43B1B2}" type="slidenum">
              <a:rPr lang="en-US" sz="1400" smtClean="0"/>
              <a:pPr eaLnBrk="1" hangingPunct="1"/>
              <a:t>108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6" name="Rectangle 2"/>
          <p:cNvSpPr>
            <a:spLocks noGrp="1" noChangeArrowheads="1"/>
          </p:cNvSpPr>
          <p:nvPr>
            <p:ph type="title"/>
          </p:nvPr>
        </p:nvSpPr>
        <p:spPr/>
        <p:txBody>
          <a:bodyPr/>
          <a:lstStyle/>
          <a:p>
            <a:pPr eaLnBrk="1" hangingPunct="1"/>
            <a:r>
              <a:rPr lang="en-US" smtClean="0"/>
              <a:t>Bubble Sort Algorithm: </a:t>
            </a:r>
            <a:r>
              <a:rPr lang="en-US" i="1" smtClean="0"/>
              <a:t>n</a:t>
            </a:r>
            <a:r>
              <a:rPr lang="en-US" smtClean="0"/>
              <a:t> Items</a:t>
            </a:r>
          </a:p>
        </p:txBody>
      </p:sp>
      <p:sp>
        <p:nvSpPr>
          <p:cNvPr id="131077" name="Rectangle 3"/>
          <p:cNvSpPr>
            <a:spLocks noGrp="1" noChangeArrowheads="1"/>
          </p:cNvSpPr>
          <p:nvPr>
            <p:ph sz="quarter" idx="1"/>
          </p:nvPr>
        </p:nvSpPr>
        <p:spPr/>
        <p:txBody>
          <a:bodyPr/>
          <a:lstStyle/>
          <a:p>
            <a:pPr marL="609600" indent="-609600" eaLnBrk="1" hangingPunct="1">
              <a:lnSpc>
                <a:spcPct val="90000"/>
              </a:lnSpc>
              <a:buFontTx/>
              <a:buAutoNum type="arabicPeriod"/>
            </a:pPr>
            <a:r>
              <a:rPr lang="en-US" dirty="0" smtClean="0"/>
              <a:t>Compare the first and second items. If they are out of order, swap them.</a:t>
            </a:r>
          </a:p>
          <a:p>
            <a:pPr marL="609600" indent="-609600" eaLnBrk="1" hangingPunct="1">
              <a:lnSpc>
                <a:spcPct val="90000"/>
              </a:lnSpc>
              <a:buFontTx/>
              <a:buAutoNum type="arabicPeriod"/>
            </a:pPr>
            <a:r>
              <a:rPr lang="en-US" dirty="0" smtClean="0"/>
              <a:t>Compare the second and third items. If they are out of order, swap them.</a:t>
            </a:r>
          </a:p>
          <a:p>
            <a:pPr marL="609600" indent="-609600" eaLnBrk="1" hangingPunct="1">
              <a:lnSpc>
                <a:spcPct val="90000"/>
              </a:lnSpc>
              <a:buFontTx/>
              <a:buAutoNum type="arabicPeriod"/>
            </a:pPr>
            <a:r>
              <a:rPr lang="en-US" dirty="0" smtClean="0"/>
              <a:t>Repeat this pattern for all remaining pairs. The final comparison and possible swap are between the next-to-last and last items</a:t>
            </a:r>
            <a:r>
              <a:rPr lang="en-US" dirty="0" smtClean="0"/>
              <a:t>.</a:t>
            </a:r>
          </a:p>
          <a:p>
            <a:pPr marL="609600" indent="-609600">
              <a:buFontTx/>
              <a:buAutoNum type="arabicPeriod" startAt="4"/>
            </a:pPr>
            <a:r>
              <a:rPr lang="en-US" dirty="0"/>
              <a:t>The last item will be at its proper place.</a:t>
            </a:r>
          </a:p>
          <a:p>
            <a:pPr marL="609600" indent="-609600">
              <a:buFontTx/>
              <a:buAutoNum type="arabicPeriod" startAt="4"/>
            </a:pPr>
            <a:r>
              <a:rPr lang="en-US" dirty="0"/>
              <a:t>Do another pass through  first </a:t>
            </a:r>
            <a:r>
              <a:rPr lang="en-US" i="1" dirty="0"/>
              <a:t>n</a:t>
            </a:r>
            <a:r>
              <a:rPr lang="en-US" dirty="0"/>
              <a:t> – 1 items.</a:t>
            </a:r>
          </a:p>
          <a:p>
            <a:pPr marL="609600" indent="-609600">
              <a:buFontTx/>
              <a:buAutoNum type="arabicPeriod" startAt="4"/>
            </a:pPr>
            <a:r>
              <a:rPr lang="en-US" dirty="0"/>
              <a:t>Repeat this process with one less item for each pass until a pass uses only the first and second items.</a:t>
            </a:r>
          </a:p>
          <a:p>
            <a:pPr marL="609600" indent="-609600" eaLnBrk="1" hangingPunct="1">
              <a:lnSpc>
                <a:spcPct val="90000"/>
              </a:lnSpc>
              <a:buFontTx/>
              <a:buAutoNum type="arabicPeriod"/>
            </a:pPr>
            <a:endParaRPr lang="en-US" dirty="0" smtClean="0"/>
          </a:p>
        </p:txBody>
      </p:sp>
      <p:sp>
        <p:nvSpPr>
          <p:cNvPr id="2" name="Content Placeholder 1"/>
          <p:cNvSpPr>
            <a:spLocks noGrp="1"/>
          </p:cNvSpPr>
          <p:nvPr>
            <p:ph sz="quarter" idx="10"/>
          </p:nvPr>
        </p:nvSpPr>
        <p:spPr/>
        <p:txBody>
          <a:bodyPr/>
          <a:lstStyle/>
          <a:p>
            <a:endParaRPr lang="en-US"/>
          </a:p>
        </p:txBody>
      </p:sp>
      <p:sp>
        <p:nvSpPr>
          <p:cNvPr id="1310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4C3E87B-9A17-4A0D-85A7-EAB7A9234A52}" type="slidenum">
              <a:rPr lang="en-US" sz="1400" smtClean="0"/>
              <a:pPr eaLnBrk="1" hangingPunct="1"/>
              <a:t>109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Code Editor</a:t>
            </a:r>
          </a:p>
        </p:txBody>
      </p:sp>
      <p:sp>
        <p:nvSpPr>
          <p:cNvPr id="27651" name="Content Placeholder 2"/>
          <p:cNvSpPr>
            <a:spLocks noGrp="1"/>
          </p:cNvSpPr>
          <p:nvPr>
            <p:ph sz="quarter" idx="1"/>
          </p:nvPr>
        </p:nvSpPr>
        <p:spPr/>
        <p:txBody>
          <a:bodyPr/>
          <a:lstStyle/>
          <a:p>
            <a:pPr>
              <a:buClr>
                <a:schemeClr val="tx2"/>
              </a:buClr>
            </a:pPr>
            <a:r>
              <a:rPr lang="en-US" dirty="0" smtClean="0"/>
              <a:t>The Code Editor tab reads </a:t>
            </a:r>
            <a:r>
              <a:rPr lang="en-US" i="1" dirty="0" err="1" smtClean="0"/>
              <a:t>Default.aspx.vb</a:t>
            </a:r>
            <a:r>
              <a:rPr lang="en-US" dirty="0" smtClean="0"/>
              <a:t> instead </a:t>
            </a:r>
            <a:r>
              <a:rPr lang="en-US" dirty="0" smtClean="0"/>
              <a:t>of </a:t>
            </a:r>
            <a:r>
              <a:rPr lang="en-US" i="1" dirty="0" smtClean="0"/>
              <a:t>Form1.vb</a:t>
            </a:r>
          </a:p>
          <a:p>
            <a:pPr>
              <a:buClr>
                <a:schemeClr val="tx2"/>
              </a:buClr>
            </a:pPr>
            <a:endParaRPr lang="en-US" dirty="0" smtClean="0"/>
          </a:p>
          <a:p>
            <a:pPr>
              <a:buClr>
                <a:schemeClr val="tx2"/>
              </a:buClr>
            </a:pPr>
            <a:r>
              <a:rPr lang="en-US" dirty="0" smtClean="0"/>
              <a:t>The code in the editor is referred to as the </a:t>
            </a:r>
            <a:r>
              <a:rPr lang="en-US" i="1" dirty="0" smtClean="0"/>
              <a:t>code behind</a:t>
            </a:r>
            <a:r>
              <a:rPr lang="en-US" dirty="0" smtClean="0"/>
              <a:t>.</a:t>
            </a:r>
          </a:p>
        </p:txBody>
      </p:sp>
      <p:sp>
        <p:nvSpPr>
          <p:cNvPr id="2" name="Content Placeholder 1"/>
          <p:cNvSpPr>
            <a:spLocks noGrp="1"/>
          </p:cNvSpPr>
          <p:nvPr>
            <p:ph sz="quarter" idx="10"/>
          </p:nvPr>
        </p:nvSpPr>
        <p:spPr/>
        <p:txBody>
          <a:bodyPr/>
          <a:lstStyle/>
          <a:p>
            <a:endParaRPr lang="en-US"/>
          </a:p>
        </p:txBody>
      </p:sp>
      <p:sp>
        <p:nvSpPr>
          <p:cNvPr id="27652"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FA869CD-C85B-440B-8349-E210977CBE2B}" type="slidenum">
              <a:rPr lang="en-US" sz="1400" smtClean="0"/>
              <a:pPr eaLnBrk="1" hangingPunct="1"/>
              <a:t>11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p:txBody>
          <a:bodyPr/>
          <a:lstStyle/>
          <a:p>
            <a:pPr eaLnBrk="1" hangingPunct="1"/>
            <a:r>
              <a:rPr lang="en-US" smtClean="0"/>
              <a:t>Shell Sort Algorithm</a:t>
            </a:r>
          </a:p>
        </p:txBody>
      </p:sp>
      <p:sp>
        <p:nvSpPr>
          <p:cNvPr id="133125" name="Rectangle 3"/>
          <p:cNvSpPr>
            <a:spLocks noGrp="1" noChangeArrowheads="1"/>
          </p:cNvSpPr>
          <p:nvPr>
            <p:ph sz="quarter" idx="1"/>
          </p:nvPr>
        </p:nvSpPr>
        <p:spPr/>
        <p:txBody>
          <a:bodyPr/>
          <a:lstStyle/>
          <a:p>
            <a:pPr marL="533400" indent="-533400" eaLnBrk="1" hangingPunct="1">
              <a:buFontTx/>
              <a:buAutoNum type="arabicPeriod"/>
            </a:pPr>
            <a:r>
              <a:rPr lang="en-US" sz="2800" smtClean="0"/>
              <a:t>Begin with a gap of </a:t>
            </a:r>
            <a:r>
              <a:rPr lang="en-US" sz="2800" i="1" smtClean="0"/>
              <a:t>g = Int(n/2)</a:t>
            </a:r>
            <a:endParaRPr lang="en-US" sz="2800" smtClean="0"/>
          </a:p>
          <a:p>
            <a:pPr marL="533400" indent="-533400" eaLnBrk="1" hangingPunct="1">
              <a:buFontTx/>
              <a:buAutoNum type="arabicPeriod"/>
            </a:pPr>
            <a:r>
              <a:rPr lang="en-US" sz="2800" smtClean="0"/>
              <a:t>Compare items 0 and </a:t>
            </a:r>
            <a:r>
              <a:rPr lang="en-US" sz="2800" i="1" smtClean="0"/>
              <a:t>g</a:t>
            </a:r>
            <a:r>
              <a:rPr lang="en-US" sz="2800" smtClean="0"/>
              <a:t>, 1 and 1</a:t>
            </a:r>
            <a:r>
              <a:rPr lang="en-US" sz="2800" i="1" smtClean="0"/>
              <a:t> + g</a:t>
            </a:r>
            <a:r>
              <a:rPr lang="en-US" sz="2800" smtClean="0"/>
              <a:t>, . . ., </a:t>
            </a:r>
            <a:r>
              <a:rPr lang="en-US" sz="2800" i="1" smtClean="0"/>
              <a:t>n - g </a:t>
            </a:r>
            <a:r>
              <a:rPr lang="en-US" sz="2800" smtClean="0"/>
              <a:t>and </a:t>
            </a:r>
            <a:r>
              <a:rPr lang="en-US" sz="2800" i="1" smtClean="0"/>
              <a:t>n</a:t>
            </a:r>
            <a:r>
              <a:rPr lang="en-US" sz="2800" smtClean="0"/>
              <a:t>. Swap any pairs that are out of order.</a:t>
            </a:r>
          </a:p>
          <a:p>
            <a:pPr marL="533400" indent="-533400" eaLnBrk="1" hangingPunct="1">
              <a:buFontTx/>
              <a:buAutoNum type="arabicPeriod"/>
            </a:pPr>
            <a:r>
              <a:rPr lang="en-US" sz="2800" smtClean="0"/>
              <a:t>Repeat Step 2 until no swaps are made for gap </a:t>
            </a:r>
            <a:r>
              <a:rPr lang="en-US" sz="2800" i="1" smtClean="0"/>
              <a:t>g</a:t>
            </a:r>
            <a:r>
              <a:rPr lang="en-US" sz="2800" smtClean="0"/>
              <a:t>.</a:t>
            </a:r>
          </a:p>
          <a:p>
            <a:pPr marL="533400" indent="-533400" eaLnBrk="1" hangingPunct="1">
              <a:buFontTx/>
              <a:buAutoNum type="arabicPeriod"/>
            </a:pPr>
            <a:r>
              <a:rPr lang="en-US" sz="2800" smtClean="0"/>
              <a:t>Halve the value of </a:t>
            </a:r>
            <a:r>
              <a:rPr lang="en-US" sz="2800" i="1" smtClean="0"/>
              <a:t>g</a:t>
            </a:r>
            <a:r>
              <a:rPr lang="en-US" sz="2800" smtClean="0"/>
              <a:t>.</a:t>
            </a:r>
          </a:p>
          <a:p>
            <a:pPr marL="533400" indent="-533400" eaLnBrk="1" hangingPunct="1">
              <a:buFontTx/>
              <a:buAutoNum type="arabicPeriod"/>
            </a:pPr>
            <a:r>
              <a:rPr lang="en-US" sz="2800" smtClean="0"/>
              <a:t>Repeat Steps 2, 3, and 4 until the value of </a:t>
            </a:r>
            <a:r>
              <a:rPr lang="en-US" sz="2800" i="1" smtClean="0"/>
              <a:t>g </a:t>
            </a:r>
            <a:r>
              <a:rPr lang="en-US" sz="2800" smtClean="0"/>
              <a:t>is 0.</a:t>
            </a:r>
          </a:p>
        </p:txBody>
      </p:sp>
      <p:sp>
        <p:nvSpPr>
          <p:cNvPr id="2" name="Content Placeholder 1"/>
          <p:cNvSpPr>
            <a:spLocks noGrp="1"/>
          </p:cNvSpPr>
          <p:nvPr>
            <p:ph sz="quarter" idx="10"/>
          </p:nvPr>
        </p:nvSpPr>
        <p:spPr/>
        <p:txBody>
          <a:bodyPr/>
          <a:lstStyle/>
          <a:p>
            <a:endParaRPr lang="en-US"/>
          </a:p>
        </p:txBody>
      </p:sp>
      <p:sp>
        <p:nvSpPr>
          <p:cNvPr id="13312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67D9D03-7546-4E27-9CC2-597B9455B4C3}" type="slidenum">
              <a:rPr lang="en-US" sz="1400" smtClean="0"/>
              <a:pPr eaLnBrk="1" hangingPunct="1"/>
              <a:t>110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CA" smtClean="0"/>
              <a:t>Review</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77348184"/>
              </p:ext>
            </p:extLst>
          </p:nvPr>
        </p:nvGraphicFramePr>
        <p:xfrm>
          <a:off x="457200" y="1752599"/>
          <a:ext cx="7570788" cy="4297614"/>
        </p:xfrm>
        <a:graphic>
          <a:graphicData uri="http://schemas.openxmlformats.org/drawingml/2006/table">
            <a:tbl>
              <a:tblPr firstRow="1" bandRow="1">
                <a:tableStyleId>{5C22544A-7EE6-4342-B048-85BDC9FD1C3A}</a:tableStyleId>
              </a:tblPr>
              <a:tblGrid>
                <a:gridCol w="2523596"/>
                <a:gridCol w="2523596"/>
                <a:gridCol w="2523596"/>
              </a:tblGrid>
              <a:tr h="526501">
                <a:tc>
                  <a:txBody>
                    <a:bodyPr/>
                    <a:lstStyle/>
                    <a:p>
                      <a:pPr algn="ctr"/>
                      <a:r>
                        <a:rPr lang="en-CA" sz="1800" dirty="0" smtClean="0"/>
                        <a:t>Array Elements</a:t>
                      </a:r>
                      <a:endParaRPr lang="en-CA" sz="1800" dirty="0"/>
                    </a:p>
                  </a:txBody>
                  <a:tcPr marL="84120" marR="84120" marT="45717" marB="45717"/>
                </a:tc>
                <a:tc>
                  <a:txBody>
                    <a:bodyPr/>
                    <a:lstStyle/>
                    <a:p>
                      <a:pPr algn="ctr"/>
                      <a:r>
                        <a:rPr lang="en-CA" sz="1800" dirty="0" smtClean="0"/>
                        <a:t>Bubble Sort Comparisons</a:t>
                      </a:r>
                      <a:endParaRPr lang="en-CA" sz="1800" dirty="0"/>
                    </a:p>
                  </a:txBody>
                  <a:tcPr marL="84120" marR="84120" marT="45717" marB="45717"/>
                </a:tc>
                <a:tc>
                  <a:txBody>
                    <a:bodyPr/>
                    <a:lstStyle/>
                    <a:p>
                      <a:pPr algn="ctr"/>
                      <a:r>
                        <a:rPr lang="en-CA" sz="1800" dirty="0" smtClean="0"/>
                        <a:t>Shell Sort</a:t>
                      </a:r>
                      <a:r>
                        <a:rPr lang="en-CA" sz="1800" baseline="0" dirty="0" smtClean="0"/>
                        <a:t> Comparisons</a:t>
                      </a:r>
                      <a:endParaRPr lang="en-CA" sz="1800" dirty="0"/>
                    </a:p>
                  </a:txBody>
                  <a:tcPr marL="84120" marR="84120" marT="45717" marB="45717"/>
                </a:tc>
              </a:tr>
              <a:tr h="305014">
                <a:tc>
                  <a:txBody>
                    <a:bodyPr/>
                    <a:lstStyle/>
                    <a:p>
                      <a:pPr algn="ctr"/>
                      <a:r>
                        <a:rPr lang="en-CA" sz="1800" dirty="0" smtClean="0"/>
                        <a:t>5</a:t>
                      </a:r>
                      <a:endParaRPr lang="en-CA" sz="1800" dirty="0"/>
                    </a:p>
                  </a:txBody>
                  <a:tcPr marL="84120" marR="84120" marT="45717" marB="45717"/>
                </a:tc>
                <a:tc>
                  <a:txBody>
                    <a:bodyPr/>
                    <a:lstStyle/>
                    <a:p>
                      <a:pPr algn="ctr"/>
                      <a:r>
                        <a:rPr lang="en-CA" sz="1800" dirty="0" smtClean="0"/>
                        <a:t>10</a:t>
                      </a:r>
                      <a:endParaRPr lang="en-CA" sz="1800" dirty="0"/>
                    </a:p>
                  </a:txBody>
                  <a:tcPr marL="84120" marR="84120" marT="45717" marB="45717"/>
                </a:tc>
                <a:tc>
                  <a:txBody>
                    <a:bodyPr/>
                    <a:lstStyle/>
                    <a:p>
                      <a:pPr algn="ctr"/>
                      <a:r>
                        <a:rPr lang="en-CA" sz="1800" dirty="0" smtClean="0"/>
                        <a:t>17</a:t>
                      </a:r>
                      <a:endParaRPr lang="en-CA" sz="1800" dirty="0"/>
                    </a:p>
                  </a:txBody>
                  <a:tcPr marL="84120" marR="84120" marT="45717" marB="45717"/>
                </a:tc>
              </a:tr>
              <a:tr h="305014">
                <a:tc>
                  <a:txBody>
                    <a:bodyPr/>
                    <a:lstStyle/>
                    <a:p>
                      <a:pPr algn="ctr"/>
                      <a:r>
                        <a:rPr lang="en-CA" sz="1800" dirty="0" smtClean="0"/>
                        <a:t>10</a:t>
                      </a:r>
                      <a:endParaRPr lang="en-CA" sz="1800" dirty="0"/>
                    </a:p>
                  </a:txBody>
                  <a:tcPr marL="84120" marR="84120" marT="45717" marB="45717"/>
                </a:tc>
                <a:tc>
                  <a:txBody>
                    <a:bodyPr/>
                    <a:lstStyle/>
                    <a:p>
                      <a:pPr algn="ctr"/>
                      <a:r>
                        <a:rPr lang="en-CA" sz="1800" dirty="0" smtClean="0"/>
                        <a:t>45</a:t>
                      </a:r>
                      <a:endParaRPr lang="en-CA" sz="1800" dirty="0"/>
                    </a:p>
                  </a:txBody>
                  <a:tcPr marL="84120" marR="84120" marT="45717" marB="45717"/>
                </a:tc>
                <a:tc>
                  <a:txBody>
                    <a:bodyPr/>
                    <a:lstStyle/>
                    <a:p>
                      <a:pPr algn="ctr"/>
                      <a:r>
                        <a:rPr lang="en-CA" sz="1800" dirty="0" smtClean="0"/>
                        <a:t>57</a:t>
                      </a:r>
                      <a:endParaRPr lang="en-CA" sz="1800" dirty="0"/>
                    </a:p>
                  </a:txBody>
                  <a:tcPr marL="84120" marR="84120" marT="45717" marB="45717"/>
                </a:tc>
              </a:tr>
              <a:tr h="305014">
                <a:tc>
                  <a:txBody>
                    <a:bodyPr/>
                    <a:lstStyle/>
                    <a:p>
                      <a:pPr algn="ctr"/>
                      <a:r>
                        <a:rPr lang="en-CA" sz="1800" dirty="0" smtClean="0"/>
                        <a:t>15</a:t>
                      </a:r>
                      <a:endParaRPr lang="en-CA" sz="1800" dirty="0"/>
                    </a:p>
                  </a:txBody>
                  <a:tcPr marL="84120" marR="84120" marT="45717" marB="45717"/>
                </a:tc>
                <a:tc>
                  <a:txBody>
                    <a:bodyPr/>
                    <a:lstStyle/>
                    <a:p>
                      <a:pPr algn="ctr"/>
                      <a:r>
                        <a:rPr lang="en-CA" sz="1800" dirty="0" smtClean="0"/>
                        <a:t>105</a:t>
                      </a:r>
                      <a:endParaRPr lang="en-CA" sz="1800" dirty="0"/>
                    </a:p>
                  </a:txBody>
                  <a:tcPr marL="84120" marR="84120" marT="45717" marB="45717"/>
                </a:tc>
                <a:tc>
                  <a:txBody>
                    <a:bodyPr/>
                    <a:lstStyle/>
                    <a:p>
                      <a:pPr algn="ctr"/>
                      <a:r>
                        <a:rPr lang="en-CA" sz="1800" dirty="0" smtClean="0"/>
                        <a:t>115</a:t>
                      </a:r>
                      <a:endParaRPr lang="en-CA" sz="1800" dirty="0"/>
                    </a:p>
                  </a:txBody>
                  <a:tcPr marL="84120" marR="84120" marT="45717" marB="45717"/>
                </a:tc>
              </a:tr>
              <a:tr h="305014">
                <a:tc>
                  <a:txBody>
                    <a:bodyPr/>
                    <a:lstStyle/>
                    <a:p>
                      <a:pPr algn="ctr"/>
                      <a:r>
                        <a:rPr lang="en-CA" sz="1800" dirty="0" smtClean="0"/>
                        <a:t>20</a:t>
                      </a:r>
                      <a:endParaRPr lang="en-CA" sz="1800" dirty="0"/>
                    </a:p>
                  </a:txBody>
                  <a:tcPr marL="84120" marR="84120" marT="45717" marB="45717"/>
                </a:tc>
                <a:tc>
                  <a:txBody>
                    <a:bodyPr/>
                    <a:lstStyle/>
                    <a:p>
                      <a:pPr algn="ctr"/>
                      <a:r>
                        <a:rPr lang="en-CA" sz="1800" dirty="0" smtClean="0"/>
                        <a:t>190</a:t>
                      </a:r>
                      <a:endParaRPr lang="en-CA" sz="1800" dirty="0"/>
                    </a:p>
                  </a:txBody>
                  <a:tcPr marL="84120" marR="84120" marT="45717" marB="45717"/>
                </a:tc>
                <a:tc>
                  <a:txBody>
                    <a:bodyPr/>
                    <a:lstStyle/>
                    <a:p>
                      <a:pPr algn="ctr"/>
                      <a:r>
                        <a:rPr lang="en-CA" sz="1800" dirty="0" smtClean="0"/>
                        <a:t>192</a:t>
                      </a:r>
                      <a:endParaRPr lang="en-CA" sz="1800" dirty="0"/>
                    </a:p>
                  </a:txBody>
                  <a:tcPr marL="84120" marR="84120" marT="45717" marB="45717"/>
                </a:tc>
              </a:tr>
              <a:tr h="305014">
                <a:tc>
                  <a:txBody>
                    <a:bodyPr/>
                    <a:lstStyle/>
                    <a:p>
                      <a:pPr algn="ctr"/>
                      <a:r>
                        <a:rPr lang="en-CA" sz="1800" dirty="0" smtClean="0"/>
                        <a:t>25</a:t>
                      </a:r>
                      <a:endParaRPr lang="en-CA" sz="1800" dirty="0"/>
                    </a:p>
                  </a:txBody>
                  <a:tcPr marL="84120" marR="84120" marT="45717" marB="45717"/>
                </a:tc>
                <a:tc>
                  <a:txBody>
                    <a:bodyPr/>
                    <a:lstStyle/>
                    <a:p>
                      <a:pPr algn="ctr"/>
                      <a:r>
                        <a:rPr lang="en-CA" sz="1800" dirty="0" smtClean="0"/>
                        <a:t>300</a:t>
                      </a:r>
                      <a:endParaRPr lang="en-CA" sz="1800" dirty="0"/>
                    </a:p>
                  </a:txBody>
                  <a:tcPr marL="84120" marR="84120" marT="45717" marB="45717"/>
                </a:tc>
                <a:tc>
                  <a:txBody>
                    <a:bodyPr/>
                    <a:lstStyle/>
                    <a:p>
                      <a:pPr algn="ctr"/>
                      <a:r>
                        <a:rPr lang="en-CA" sz="1800" dirty="0" smtClean="0"/>
                        <a:t>302</a:t>
                      </a:r>
                      <a:endParaRPr lang="en-CA" sz="1800" dirty="0"/>
                    </a:p>
                  </a:txBody>
                  <a:tcPr marL="84120" marR="84120" marT="45717" marB="45717"/>
                </a:tc>
              </a:tr>
              <a:tr h="305014">
                <a:tc>
                  <a:txBody>
                    <a:bodyPr/>
                    <a:lstStyle/>
                    <a:p>
                      <a:pPr algn="ctr"/>
                      <a:r>
                        <a:rPr lang="en-CA" sz="1800" dirty="0" smtClean="0"/>
                        <a:t>30</a:t>
                      </a:r>
                      <a:endParaRPr lang="en-CA" sz="1800" dirty="0"/>
                    </a:p>
                  </a:txBody>
                  <a:tcPr marL="84120" marR="84120" marT="45717" marB="45717"/>
                </a:tc>
                <a:tc>
                  <a:txBody>
                    <a:bodyPr/>
                    <a:lstStyle/>
                    <a:p>
                      <a:pPr algn="ctr"/>
                      <a:r>
                        <a:rPr lang="en-CA" sz="1800" dirty="0" smtClean="0"/>
                        <a:t>435</a:t>
                      </a:r>
                      <a:endParaRPr lang="en-CA" sz="1800" dirty="0"/>
                    </a:p>
                  </a:txBody>
                  <a:tcPr marL="84120" marR="84120" marT="45717" marB="45717"/>
                </a:tc>
                <a:tc>
                  <a:txBody>
                    <a:bodyPr/>
                    <a:lstStyle/>
                    <a:p>
                      <a:pPr algn="ctr"/>
                      <a:r>
                        <a:rPr lang="en-CA" sz="1800" dirty="0" smtClean="0"/>
                        <a:t>364</a:t>
                      </a:r>
                      <a:endParaRPr lang="en-CA" sz="1800" dirty="0"/>
                    </a:p>
                  </a:txBody>
                  <a:tcPr marL="84120" marR="84120" marT="45717" marB="45717"/>
                </a:tc>
              </a:tr>
              <a:tr h="305014">
                <a:tc>
                  <a:txBody>
                    <a:bodyPr/>
                    <a:lstStyle/>
                    <a:p>
                      <a:pPr algn="ctr"/>
                      <a:r>
                        <a:rPr lang="en-CA" sz="1800" dirty="0" smtClean="0"/>
                        <a:t>50</a:t>
                      </a:r>
                      <a:endParaRPr lang="en-CA" sz="1800" dirty="0"/>
                    </a:p>
                  </a:txBody>
                  <a:tcPr marL="84120" marR="84120" marT="45717" marB="45717"/>
                </a:tc>
                <a:tc>
                  <a:txBody>
                    <a:bodyPr/>
                    <a:lstStyle/>
                    <a:p>
                      <a:pPr algn="ctr"/>
                      <a:r>
                        <a:rPr lang="en-CA" sz="1800" dirty="0" smtClean="0"/>
                        <a:t>1225</a:t>
                      </a:r>
                      <a:endParaRPr lang="en-CA" sz="1800" dirty="0"/>
                    </a:p>
                  </a:txBody>
                  <a:tcPr marL="84120" marR="84120" marT="45717" marB="45717"/>
                </a:tc>
                <a:tc>
                  <a:txBody>
                    <a:bodyPr/>
                    <a:lstStyle/>
                    <a:p>
                      <a:pPr algn="ctr"/>
                      <a:r>
                        <a:rPr lang="en-CA" sz="1800" dirty="0" smtClean="0"/>
                        <a:t>926</a:t>
                      </a:r>
                      <a:endParaRPr lang="en-CA" sz="1800" dirty="0"/>
                    </a:p>
                  </a:txBody>
                  <a:tcPr marL="84120" marR="84120" marT="45717" marB="45717"/>
                </a:tc>
              </a:tr>
              <a:tr h="305014">
                <a:tc>
                  <a:txBody>
                    <a:bodyPr/>
                    <a:lstStyle/>
                    <a:p>
                      <a:pPr algn="ctr"/>
                      <a:r>
                        <a:rPr lang="en-CA" sz="1800" dirty="0" smtClean="0"/>
                        <a:t>100</a:t>
                      </a:r>
                      <a:endParaRPr lang="en-CA" sz="1800" dirty="0"/>
                    </a:p>
                  </a:txBody>
                  <a:tcPr marL="84120" marR="84120" marT="45717" marB="45717"/>
                </a:tc>
                <a:tc>
                  <a:txBody>
                    <a:bodyPr/>
                    <a:lstStyle/>
                    <a:p>
                      <a:pPr algn="ctr"/>
                      <a:r>
                        <a:rPr lang="en-CA" sz="1800" dirty="0" smtClean="0"/>
                        <a:t>4950</a:t>
                      </a:r>
                      <a:endParaRPr lang="en-CA" sz="1800" dirty="0"/>
                    </a:p>
                  </a:txBody>
                  <a:tcPr marL="84120" marR="84120" marT="45717" marB="45717"/>
                </a:tc>
                <a:tc>
                  <a:txBody>
                    <a:bodyPr/>
                    <a:lstStyle/>
                    <a:p>
                      <a:pPr algn="ctr"/>
                      <a:r>
                        <a:rPr lang="en-CA" sz="1800" dirty="0" smtClean="0"/>
                        <a:t>2638</a:t>
                      </a:r>
                      <a:endParaRPr lang="en-CA" sz="1800" dirty="0"/>
                    </a:p>
                  </a:txBody>
                  <a:tcPr marL="84120" marR="84120" marT="45717" marB="45717"/>
                </a:tc>
              </a:tr>
              <a:tr h="305014">
                <a:tc>
                  <a:txBody>
                    <a:bodyPr/>
                    <a:lstStyle/>
                    <a:p>
                      <a:pPr algn="ctr"/>
                      <a:r>
                        <a:rPr lang="en-CA" sz="1800" dirty="0" smtClean="0"/>
                        <a:t>500</a:t>
                      </a:r>
                      <a:endParaRPr lang="en-CA" sz="1800" dirty="0"/>
                    </a:p>
                  </a:txBody>
                  <a:tcPr marL="84120" marR="84120" marT="45717" marB="45717"/>
                </a:tc>
                <a:tc>
                  <a:txBody>
                    <a:bodyPr/>
                    <a:lstStyle/>
                    <a:p>
                      <a:pPr algn="ctr"/>
                      <a:r>
                        <a:rPr lang="en-CA" sz="1800" dirty="0" smtClean="0"/>
                        <a:t>124,750</a:t>
                      </a:r>
                      <a:endParaRPr lang="en-CA" sz="1800" dirty="0"/>
                    </a:p>
                  </a:txBody>
                  <a:tcPr marL="84120" marR="84120" marT="45717" marB="45717"/>
                </a:tc>
                <a:tc>
                  <a:txBody>
                    <a:bodyPr/>
                    <a:lstStyle/>
                    <a:p>
                      <a:pPr algn="ctr"/>
                      <a:r>
                        <a:rPr lang="en-CA" sz="1800" dirty="0" smtClean="0"/>
                        <a:t>22,517</a:t>
                      </a:r>
                      <a:endParaRPr lang="en-CA" sz="1800" dirty="0"/>
                    </a:p>
                  </a:txBody>
                  <a:tcPr marL="84120" marR="84120" marT="45717" marB="45717"/>
                </a:tc>
              </a:tr>
              <a:tr h="305014">
                <a:tc>
                  <a:txBody>
                    <a:bodyPr/>
                    <a:lstStyle/>
                    <a:p>
                      <a:pPr algn="ctr"/>
                      <a:r>
                        <a:rPr lang="en-CA" sz="1800" dirty="0" smtClean="0"/>
                        <a:t>1000</a:t>
                      </a:r>
                      <a:endParaRPr lang="en-CA" sz="1800" dirty="0"/>
                    </a:p>
                  </a:txBody>
                  <a:tcPr marL="84120" marR="84120" marT="45717" marB="45717"/>
                </a:tc>
                <a:tc>
                  <a:txBody>
                    <a:bodyPr/>
                    <a:lstStyle/>
                    <a:p>
                      <a:pPr algn="ctr"/>
                      <a:r>
                        <a:rPr lang="en-CA" sz="1800" dirty="0" smtClean="0"/>
                        <a:t>499,500</a:t>
                      </a:r>
                      <a:endParaRPr lang="en-CA" sz="1800" dirty="0"/>
                    </a:p>
                  </a:txBody>
                  <a:tcPr marL="84120" marR="84120" marT="45717" marB="45717"/>
                </a:tc>
                <a:tc>
                  <a:txBody>
                    <a:bodyPr/>
                    <a:lstStyle/>
                    <a:p>
                      <a:pPr algn="ctr"/>
                      <a:r>
                        <a:rPr lang="en-CA" sz="1800" dirty="0" smtClean="0"/>
                        <a:t>58,460</a:t>
                      </a:r>
                      <a:endParaRPr lang="en-CA" sz="1800" dirty="0"/>
                    </a:p>
                  </a:txBody>
                  <a:tcPr marL="84120" marR="84120" marT="45717" marB="45717"/>
                </a:tc>
              </a:tr>
            </a:tbl>
          </a:graphicData>
        </a:graphic>
      </p:graphicFrame>
      <p:sp>
        <p:nvSpPr>
          <p:cNvPr id="2" name="Content Placeholder 1"/>
          <p:cNvSpPr>
            <a:spLocks noGrp="1"/>
          </p:cNvSpPr>
          <p:nvPr>
            <p:ph sz="quarter" idx="10"/>
          </p:nvPr>
        </p:nvSpPr>
        <p:spPr/>
        <p:txBody>
          <a:bodyPr/>
          <a:lstStyle/>
          <a:p>
            <a:endParaRPr lang="en-US"/>
          </a:p>
        </p:txBody>
      </p:sp>
      <p:sp>
        <p:nvSpPr>
          <p:cNvPr id="134197" name="TextBox 4"/>
          <p:cNvSpPr txBox="1">
            <a:spLocks noChangeArrowheads="1"/>
          </p:cNvSpPr>
          <p:nvPr/>
        </p:nvSpPr>
        <p:spPr bwMode="auto">
          <a:xfrm>
            <a:off x="472646" y="990600"/>
            <a:ext cx="807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CA" sz="2800" dirty="0"/>
              <a:t>Efficiency of Bubble and Shell Sorts</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CA" smtClean="0"/>
              <a:t>Review</a:t>
            </a:r>
          </a:p>
        </p:txBody>
      </p:sp>
      <p:sp>
        <p:nvSpPr>
          <p:cNvPr id="135171" name="Content Placeholder 2"/>
          <p:cNvSpPr>
            <a:spLocks noGrp="1"/>
          </p:cNvSpPr>
          <p:nvPr>
            <p:ph sz="quarter" idx="1"/>
          </p:nvPr>
        </p:nvSpPr>
        <p:spPr/>
        <p:txBody>
          <a:bodyPr/>
          <a:lstStyle/>
          <a:p>
            <a:r>
              <a:rPr lang="en-CA" dirty="0" smtClean="0"/>
              <a:t>Efficiency of Sequential and Binary Search</a:t>
            </a:r>
          </a:p>
          <a:p>
            <a:endParaRPr lang="en-CA" dirty="0" smtClean="0"/>
          </a:p>
          <a:p>
            <a:endParaRPr lang="en-CA" dirty="0" smtClean="0"/>
          </a:p>
          <a:p>
            <a:endParaRPr lang="en-CA" dirty="0" smtClean="0"/>
          </a:p>
        </p:txBody>
      </p:sp>
      <p:sp>
        <p:nvSpPr>
          <p:cNvPr id="2" name="Content Placeholder 1"/>
          <p:cNvSpPr>
            <a:spLocks noGrp="1"/>
          </p:cNvSpPr>
          <p:nvPr>
            <p:ph sz="quarter" idx="10"/>
          </p:nvPr>
        </p:nvSpPr>
        <p:spPr/>
        <p:txBody>
          <a:bodyPr/>
          <a:lstStyle/>
          <a:p>
            <a:endParaRPr lang="en-US"/>
          </a:p>
        </p:txBody>
      </p:sp>
      <p:graphicFrame>
        <p:nvGraphicFramePr>
          <p:cNvPr id="4" name="Table 3"/>
          <p:cNvGraphicFramePr>
            <a:graphicFrameLocks noGrp="1"/>
          </p:cNvGraphicFramePr>
          <p:nvPr/>
        </p:nvGraphicFramePr>
        <p:xfrm>
          <a:off x="685800" y="3581400"/>
          <a:ext cx="7715250" cy="1771651"/>
        </p:xfrm>
        <a:graphic>
          <a:graphicData uri="http://schemas.openxmlformats.org/drawingml/2006/table">
            <a:tbl>
              <a:tblPr firstRow="1" bandRow="1">
                <a:tableStyleId>{5C22544A-7EE6-4342-B048-85BDC9FD1C3A}</a:tableStyleId>
              </a:tblPr>
              <a:tblGrid>
                <a:gridCol w="2571750"/>
                <a:gridCol w="2571750"/>
                <a:gridCol w="2571750"/>
              </a:tblGrid>
              <a:tr h="914399">
                <a:tc>
                  <a:txBody>
                    <a:bodyPr/>
                    <a:lstStyle/>
                    <a:p>
                      <a:pPr algn="ctr"/>
                      <a:endParaRPr lang="en-CA" sz="1800" dirty="0" smtClean="0"/>
                    </a:p>
                    <a:p>
                      <a:pPr algn="ctr"/>
                      <a:r>
                        <a:rPr lang="en-CA" sz="1800" dirty="0" smtClean="0"/>
                        <a:t>Array Elements</a:t>
                      </a:r>
                      <a:endParaRPr lang="en-CA" sz="1800" dirty="0"/>
                    </a:p>
                  </a:txBody>
                  <a:tcPr marL="91439" marR="91439"/>
                </a:tc>
                <a:tc>
                  <a:txBody>
                    <a:bodyPr/>
                    <a:lstStyle/>
                    <a:p>
                      <a:pPr algn="ctr"/>
                      <a:endParaRPr lang="en-CA" sz="1800" dirty="0" smtClean="0"/>
                    </a:p>
                    <a:p>
                      <a:pPr algn="ctr"/>
                      <a:r>
                        <a:rPr lang="en-CA" sz="1800" dirty="0" smtClean="0"/>
                        <a:t>Sequential Search Comparisons </a:t>
                      </a:r>
                      <a:endParaRPr lang="en-CA" sz="1800" dirty="0"/>
                    </a:p>
                  </a:txBody>
                  <a:tcPr marL="91439" marR="91439"/>
                </a:tc>
                <a:tc>
                  <a:txBody>
                    <a:bodyPr/>
                    <a:lstStyle/>
                    <a:p>
                      <a:pPr algn="ctr"/>
                      <a:endParaRPr lang="en-CA" sz="1800" dirty="0" smtClean="0"/>
                    </a:p>
                    <a:p>
                      <a:pPr algn="ctr"/>
                      <a:r>
                        <a:rPr lang="en-CA" sz="1800" dirty="0" smtClean="0"/>
                        <a:t>Binary Search Comparisons</a:t>
                      </a:r>
                      <a:endParaRPr lang="en-CA" sz="1800" dirty="0"/>
                    </a:p>
                  </a:txBody>
                  <a:tcPr marL="91439" marR="91439"/>
                </a:tc>
              </a:tr>
              <a:tr h="857251">
                <a:tc>
                  <a:txBody>
                    <a:bodyPr/>
                    <a:lstStyle/>
                    <a:p>
                      <a:pPr algn="ctr"/>
                      <a:endParaRPr lang="en-CA" sz="1800" dirty="0" smtClean="0"/>
                    </a:p>
                    <a:p>
                      <a:pPr algn="ctr"/>
                      <a:r>
                        <a:rPr lang="en-CA" sz="1800" dirty="0" smtClean="0"/>
                        <a:t>2000</a:t>
                      </a:r>
                      <a:endParaRPr lang="en-CA" sz="1800" dirty="0"/>
                    </a:p>
                  </a:txBody>
                  <a:tcPr marL="91439" marR="91439"/>
                </a:tc>
                <a:tc>
                  <a:txBody>
                    <a:bodyPr/>
                    <a:lstStyle/>
                    <a:p>
                      <a:pPr algn="ctr"/>
                      <a:endParaRPr lang="en-CA" sz="1800" dirty="0" smtClean="0"/>
                    </a:p>
                    <a:p>
                      <a:pPr algn="ctr"/>
                      <a:r>
                        <a:rPr lang="en-CA" sz="1800" dirty="0" smtClean="0"/>
                        <a:t>1000 (Average)</a:t>
                      </a:r>
                      <a:endParaRPr lang="en-CA" sz="1800" dirty="0"/>
                    </a:p>
                  </a:txBody>
                  <a:tcPr marL="91439" marR="91439"/>
                </a:tc>
                <a:tc>
                  <a:txBody>
                    <a:bodyPr/>
                    <a:lstStyle/>
                    <a:p>
                      <a:pPr algn="ctr"/>
                      <a:endParaRPr lang="en-CA" sz="1800" dirty="0" smtClean="0"/>
                    </a:p>
                    <a:p>
                      <a:pPr algn="ctr"/>
                      <a:r>
                        <a:rPr lang="en-CA" sz="1800" dirty="0" smtClean="0"/>
                        <a:t>11 (At most)</a:t>
                      </a:r>
                      <a:endParaRPr lang="en-CA" sz="1800" dirty="0"/>
                    </a:p>
                  </a:txBody>
                  <a:tcPr marL="91439" marR="91439"/>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ctrTitle"/>
          </p:nvPr>
        </p:nvSpPr>
        <p:spPr/>
        <p:txBody>
          <a:bodyPr/>
          <a:lstStyle/>
          <a:p>
            <a:r>
              <a:rPr lang="en-US" smtClean="0"/>
              <a:t>Review</a:t>
            </a:r>
          </a:p>
        </p:txBody>
      </p:sp>
      <p:sp>
        <p:nvSpPr>
          <p:cNvPr id="136195" name="Subtitle 4"/>
          <p:cNvSpPr>
            <a:spLocks noGrp="1"/>
          </p:cNvSpPr>
          <p:nvPr>
            <p:ph type="subTitle" idx="1"/>
          </p:nvPr>
        </p:nvSpPr>
        <p:spPr/>
        <p:txBody>
          <a:bodyPr/>
          <a:lstStyle/>
          <a:p>
            <a:r>
              <a:rPr lang="en-US" smtClean="0"/>
              <a:t>Chapter 8</a:t>
            </a:r>
          </a:p>
        </p:txBody>
      </p:sp>
      <p:sp>
        <p:nvSpPr>
          <p:cNvPr id="13619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FD695AE-2AA3-4D75-BB48-AF0A1F7BB814}" type="slidenum">
              <a:rPr lang="en-US" sz="1400" smtClean="0">
                <a:solidFill>
                  <a:schemeClr val="bg2"/>
                </a:solidFill>
              </a:rPr>
              <a:pPr eaLnBrk="1" hangingPunct="1"/>
              <a:t>113</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CA" smtClean="0"/>
              <a:t>Review</a:t>
            </a:r>
          </a:p>
        </p:txBody>
      </p:sp>
      <p:sp>
        <p:nvSpPr>
          <p:cNvPr id="137219" name="Content Placeholder 2"/>
          <p:cNvSpPr>
            <a:spLocks noGrp="1"/>
          </p:cNvSpPr>
          <p:nvPr>
            <p:ph sz="quarter" idx="1"/>
          </p:nvPr>
        </p:nvSpPr>
        <p:spPr>
          <a:xfrm>
            <a:off x="457200" y="980728"/>
            <a:ext cx="8382000" cy="5493224"/>
          </a:xfrm>
        </p:spPr>
        <p:txBody>
          <a:bodyPr/>
          <a:lstStyle/>
          <a:p>
            <a:pPr>
              <a:buFontTx/>
              <a:buNone/>
            </a:pPr>
            <a:r>
              <a:rPr lang="en-CA" sz="2800" dirty="0" smtClean="0"/>
              <a:t>name = </a:t>
            </a:r>
            <a:r>
              <a:rPr lang="en-CA" sz="2800" dirty="0" err="1" smtClean="0"/>
              <a:t>input.Substring</a:t>
            </a:r>
            <a:r>
              <a:rPr lang="en-CA" sz="2800" dirty="0" smtClean="0"/>
              <a:t>(0, (</a:t>
            </a:r>
            <a:r>
              <a:rPr lang="en-CA" sz="2800" dirty="0" err="1" smtClean="0"/>
              <a:t>input.IndexOf</a:t>
            </a:r>
            <a:r>
              <a:rPr lang="en-CA" sz="2800" dirty="0" smtClean="0"/>
              <a:t>(",")))</a:t>
            </a:r>
          </a:p>
          <a:p>
            <a:pPr>
              <a:buFontTx/>
              <a:buNone/>
            </a:pPr>
            <a:endParaRPr lang="en-CA" sz="2800" dirty="0" smtClean="0"/>
          </a:p>
          <a:p>
            <a:pPr>
              <a:buFontTx/>
              <a:buNone/>
            </a:pPr>
            <a:r>
              <a:rPr lang="en-CA" sz="2800" dirty="0" smtClean="0"/>
              <a:t>Input = “James,88”</a:t>
            </a:r>
          </a:p>
          <a:p>
            <a:pPr>
              <a:buFontTx/>
              <a:buNone/>
            </a:pPr>
            <a:endParaRPr lang="en-CA" sz="2800" dirty="0" smtClean="0"/>
          </a:p>
        </p:txBody>
      </p:sp>
      <p:sp>
        <p:nvSpPr>
          <p:cNvPr id="2" name="Content Placeholder 1"/>
          <p:cNvSpPr>
            <a:spLocks noGrp="1"/>
          </p:cNvSpPr>
          <p:nvPr>
            <p:ph sz="quarter" idx="10"/>
          </p:nvPr>
        </p:nvSpPr>
        <p:spPr/>
        <p:txBody>
          <a:bodyPr/>
          <a:lstStyle/>
          <a:p>
            <a:endParaRPr lang="en-US"/>
          </a:p>
        </p:txBody>
      </p:sp>
      <p:graphicFrame>
        <p:nvGraphicFramePr>
          <p:cNvPr id="4" name="Table 3"/>
          <p:cNvGraphicFramePr>
            <a:graphicFrameLocks noGrp="1"/>
          </p:cNvGraphicFramePr>
          <p:nvPr/>
        </p:nvGraphicFramePr>
        <p:xfrm>
          <a:off x="928688" y="3714750"/>
          <a:ext cx="6096000" cy="142875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714375">
                <a:tc>
                  <a:txBody>
                    <a:bodyPr/>
                    <a:lstStyle/>
                    <a:p>
                      <a:pPr algn="ctr"/>
                      <a:endParaRPr lang="en-CA" sz="1800" dirty="0" smtClean="0"/>
                    </a:p>
                    <a:p>
                      <a:pPr algn="ctr"/>
                      <a:r>
                        <a:rPr lang="en-CA" sz="1800" dirty="0" smtClean="0"/>
                        <a:t>0</a:t>
                      </a:r>
                      <a:endParaRPr lang="en-CA" sz="1800" dirty="0"/>
                    </a:p>
                  </a:txBody>
                  <a:tcPr/>
                </a:tc>
                <a:tc>
                  <a:txBody>
                    <a:bodyPr/>
                    <a:lstStyle/>
                    <a:p>
                      <a:pPr algn="ctr"/>
                      <a:endParaRPr lang="en-CA" sz="1800" dirty="0" smtClean="0"/>
                    </a:p>
                    <a:p>
                      <a:pPr algn="ctr"/>
                      <a:r>
                        <a:rPr lang="en-CA" sz="1800" dirty="0" smtClean="0"/>
                        <a:t>1</a:t>
                      </a:r>
                      <a:endParaRPr lang="en-CA" sz="1800" dirty="0"/>
                    </a:p>
                  </a:txBody>
                  <a:tcPr/>
                </a:tc>
                <a:tc>
                  <a:txBody>
                    <a:bodyPr/>
                    <a:lstStyle/>
                    <a:p>
                      <a:pPr algn="ctr"/>
                      <a:endParaRPr lang="en-CA" sz="1800" dirty="0" smtClean="0"/>
                    </a:p>
                    <a:p>
                      <a:pPr algn="ctr"/>
                      <a:r>
                        <a:rPr lang="en-CA" sz="1800" dirty="0" smtClean="0"/>
                        <a:t>2</a:t>
                      </a:r>
                      <a:endParaRPr lang="en-CA" sz="1800" dirty="0"/>
                    </a:p>
                  </a:txBody>
                  <a:tcPr/>
                </a:tc>
                <a:tc>
                  <a:txBody>
                    <a:bodyPr/>
                    <a:lstStyle/>
                    <a:p>
                      <a:pPr algn="ctr"/>
                      <a:endParaRPr lang="en-CA" sz="1800" dirty="0" smtClean="0"/>
                    </a:p>
                    <a:p>
                      <a:pPr algn="ctr"/>
                      <a:r>
                        <a:rPr lang="en-CA" sz="1800" dirty="0" smtClean="0"/>
                        <a:t>3</a:t>
                      </a:r>
                      <a:endParaRPr lang="en-CA" sz="1800" dirty="0"/>
                    </a:p>
                  </a:txBody>
                  <a:tcPr/>
                </a:tc>
                <a:tc>
                  <a:txBody>
                    <a:bodyPr/>
                    <a:lstStyle/>
                    <a:p>
                      <a:pPr algn="ctr"/>
                      <a:endParaRPr lang="en-CA" sz="1800" dirty="0" smtClean="0"/>
                    </a:p>
                    <a:p>
                      <a:pPr algn="ctr"/>
                      <a:r>
                        <a:rPr lang="en-CA" sz="1800" dirty="0" smtClean="0"/>
                        <a:t>4</a:t>
                      </a:r>
                      <a:endParaRPr lang="en-CA" sz="1800" dirty="0"/>
                    </a:p>
                  </a:txBody>
                  <a:tcPr/>
                </a:tc>
                <a:tc>
                  <a:txBody>
                    <a:bodyPr/>
                    <a:lstStyle/>
                    <a:p>
                      <a:pPr algn="ctr"/>
                      <a:endParaRPr lang="en-CA" sz="1800" dirty="0" smtClean="0"/>
                    </a:p>
                    <a:p>
                      <a:pPr algn="ctr"/>
                      <a:r>
                        <a:rPr lang="en-CA" sz="1800" dirty="0" smtClean="0"/>
                        <a:t>5</a:t>
                      </a:r>
                      <a:endParaRPr lang="en-CA" sz="1800" dirty="0"/>
                    </a:p>
                  </a:txBody>
                  <a:tcPr/>
                </a:tc>
                <a:tc>
                  <a:txBody>
                    <a:bodyPr/>
                    <a:lstStyle/>
                    <a:p>
                      <a:pPr algn="ctr"/>
                      <a:endParaRPr lang="en-CA" sz="1800" dirty="0" smtClean="0"/>
                    </a:p>
                    <a:p>
                      <a:pPr algn="ctr"/>
                      <a:r>
                        <a:rPr lang="en-CA" sz="1800" dirty="0" smtClean="0"/>
                        <a:t>6</a:t>
                      </a:r>
                      <a:endParaRPr lang="en-CA" sz="1800" dirty="0"/>
                    </a:p>
                  </a:txBody>
                  <a:tcPr/>
                </a:tc>
                <a:tc>
                  <a:txBody>
                    <a:bodyPr/>
                    <a:lstStyle/>
                    <a:p>
                      <a:pPr algn="ctr"/>
                      <a:endParaRPr lang="en-CA" sz="1800" dirty="0" smtClean="0"/>
                    </a:p>
                    <a:p>
                      <a:pPr algn="ctr"/>
                      <a:r>
                        <a:rPr lang="en-CA" sz="1800" dirty="0" smtClean="0"/>
                        <a:t>7</a:t>
                      </a:r>
                      <a:endParaRPr lang="en-CA" sz="1800" dirty="0"/>
                    </a:p>
                  </a:txBody>
                  <a:tcPr/>
                </a:tc>
              </a:tr>
              <a:tr h="714375">
                <a:tc>
                  <a:txBody>
                    <a:bodyPr/>
                    <a:lstStyle/>
                    <a:p>
                      <a:pPr algn="ctr"/>
                      <a:endParaRPr lang="en-CA" sz="1800" dirty="0" smtClean="0"/>
                    </a:p>
                    <a:p>
                      <a:pPr algn="ctr"/>
                      <a:r>
                        <a:rPr lang="en-CA" sz="1800" dirty="0" smtClean="0"/>
                        <a:t>J</a:t>
                      </a:r>
                      <a:endParaRPr lang="en-CA" sz="1800" dirty="0"/>
                    </a:p>
                  </a:txBody>
                  <a:tcPr/>
                </a:tc>
                <a:tc>
                  <a:txBody>
                    <a:bodyPr/>
                    <a:lstStyle/>
                    <a:p>
                      <a:pPr algn="ctr"/>
                      <a:endParaRPr lang="en-CA" sz="1800" dirty="0" smtClean="0"/>
                    </a:p>
                    <a:p>
                      <a:pPr algn="ctr"/>
                      <a:r>
                        <a:rPr lang="en-CA" sz="1800" dirty="0" smtClean="0"/>
                        <a:t>a</a:t>
                      </a:r>
                      <a:endParaRPr lang="en-CA" sz="1800" dirty="0"/>
                    </a:p>
                  </a:txBody>
                  <a:tcPr/>
                </a:tc>
                <a:tc>
                  <a:txBody>
                    <a:bodyPr/>
                    <a:lstStyle/>
                    <a:p>
                      <a:pPr algn="ctr"/>
                      <a:endParaRPr lang="en-CA" sz="1800" dirty="0" smtClean="0"/>
                    </a:p>
                    <a:p>
                      <a:pPr algn="ctr"/>
                      <a:r>
                        <a:rPr lang="en-CA" sz="1800" dirty="0" smtClean="0"/>
                        <a:t>m</a:t>
                      </a:r>
                      <a:endParaRPr lang="en-CA" sz="1800" dirty="0"/>
                    </a:p>
                  </a:txBody>
                  <a:tcPr/>
                </a:tc>
                <a:tc>
                  <a:txBody>
                    <a:bodyPr/>
                    <a:lstStyle/>
                    <a:p>
                      <a:pPr algn="ctr"/>
                      <a:endParaRPr lang="en-CA" sz="1800" dirty="0" smtClean="0"/>
                    </a:p>
                    <a:p>
                      <a:pPr algn="ctr"/>
                      <a:r>
                        <a:rPr lang="en-CA" sz="1800" dirty="0" smtClean="0"/>
                        <a:t>e</a:t>
                      </a:r>
                      <a:endParaRPr lang="en-CA" sz="1800" dirty="0"/>
                    </a:p>
                  </a:txBody>
                  <a:tcPr/>
                </a:tc>
                <a:tc>
                  <a:txBody>
                    <a:bodyPr/>
                    <a:lstStyle/>
                    <a:p>
                      <a:pPr algn="ctr"/>
                      <a:endParaRPr lang="en-CA" sz="1800" dirty="0" smtClean="0"/>
                    </a:p>
                    <a:p>
                      <a:pPr algn="ctr"/>
                      <a:r>
                        <a:rPr lang="en-CA" sz="1800" dirty="0" smtClean="0"/>
                        <a:t>s</a:t>
                      </a:r>
                      <a:endParaRPr lang="en-CA" sz="1800" dirty="0"/>
                    </a:p>
                  </a:txBody>
                  <a:tcPr/>
                </a:tc>
                <a:tc>
                  <a:txBody>
                    <a:bodyPr/>
                    <a:lstStyle/>
                    <a:p>
                      <a:pPr algn="ctr"/>
                      <a:endParaRPr lang="en-CA" sz="1800" dirty="0" smtClean="0"/>
                    </a:p>
                    <a:p>
                      <a:pPr algn="ctr"/>
                      <a:r>
                        <a:rPr lang="en-CA" sz="1800" dirty="0" smtClean="0"/>
                        <a:t>,</a:t>
                      </a:r>
                      <a:endParaRPr lang="en-CA" sz="1800" dirty="0"/>
                    </a:p>
                  </a:txBody>
                  <a:tcPr/>
                </a:tc>
                <a:tc>
                  <a:txBody>
                    <a:bodyPr/>
                    <a:lstStyle/>
                    <a:p>
                      <a:pPr algn="ctr"/>
                      <a:endParaRPr lang="en-CA" sz="1800" dirty="0" smtClean="0"/>
                    </a:p>
                    <a:p>
                      <a:pPr algn="ctr"/>
                      <a:r>
                        <a:rPr lang="en-CA" sz="1800" dirty="0" smtClean="0"/>
                        <a:t>8</a:t>
                      </a:r>
                      <a:endParaRPr lang="en-CA" sz="1800" dirty="0"/>
                    </a:p>
                  </a:txBody>
                  <a:tcPr/>
                </a:tc>
                <a:tc>
                  <a:txBody>
                    <a:bodyPr/>
                    <a:lstStyle/>
                    <a:p>
                      <a:pPr algn="ctr"/>
                      <a:endParaRPr lang="en-CA" sz="1800" dirty="0" smtClean="0"/>
                    </a:p>
                    <a:p>
                      <a:pPr algn="ctr"/>
                      <a:r>
                        <a:rPr lang="en-CA" sz="1800" dirty="0" smtClean="0"/>
                        <a:t>8</a:t>
                      </a:r>
                      <a:endParaRPr lang="en-CA" sz="1800" dirty="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CA" smtClean="0"/>
              <a:t>WriteAllLines</a:t>
            </a:r>
          </a:p>
        </p:txBody>
      </p:sp>
      <p:sp>
        <p:nvSpPr>
          <p:cNvPr id="138243" name="Content Placeholder 2"/>
          <p:cNvSpPr>
            <a:spLocks noGrp="1"/>
          </p:cNvSpPr>
          <p:nvPr>
            <p:ph sz="quarter" idx="1"/>
          </p:nvPr>
        </p:nvSpPr>
        <p:spPr/>
        <p:txBody>
          <a:bodyPr/>
          <a:lstStyle/>
          <a:p>
            <a:r>
              <a:rPr lang="en-CA" sz="2800" dirty="0" err="1" smtClean="0">
                <a:latin typeface="Consolas" pitchFamily="49" charset="0"/>
              </a:rPr>
              <a:t>IO.</a:t>
            </a:r>
            <a:r>
              <a:rPr lang="en-CA" sz="2800" dirty="0" err="1" smtClean="0">
                <a:solidFill>
                  <a:srgbClr val="2B91AF"/>
                </a:solidFill>
                <a:latin typeface="Consolas" pitchFamily="49" charset="0"/>
              </a:rPr>
              <a:t>File</a:t>
            </a:r>
            <a:r>
              <a:rPr lang="en-CA" sz="2800" dirty="0" err="1" smtClean="0">
                <a:solidFill>
                  <a:srgbClr val="000000"/>
                </a:solidFill>
                <a:latin typeface="Consolas" pitchFamily="49" charset="0"/>
              </a:rPr>
              <a:t>.WriteAllLines</a:t>
            </a:r>
            <a:r>
              <a:rPr lang="en-CA" sz="2800" dirty="0" smtClean="0">
                <a:solidFill>
                  <a:srgbClr val="000000"/>
                </a:solidFill>
                <a:latin typeface="Consolas" pitchFamily="49" charset="0"/>
              </a:rPr>
              <a:t> _ 					(</a:t>
            </a:r>
            <a:r>
              <a:rPr lang="en-CA" sz="2800" dirty="0" smtClean="0">
                <a:solidFill>
                  <a:srgbClr val="A31515"/>
                </a:solidFill>
                <a:latin typeface="Consolas" pitchFamily="49" charset="0"/>
              </a:rPr>
              <a:t>"fileName.txt"</a:t>
            </a:r>
            <a:r>
              <a:rPr lang="en-CA" sz="2800" dirty="0" smtClean="0">
                <a:solidFill>
                  <a:srgbClr val="000000"/>
                </a:solidFill>
                <a:latin typeface="Consolas" pitchFamily="49" charset="0"/>
              </a:rPr>
              <a:t>, States)</a:t>
            </a:r>
          </a:p>
          <a:p>
            <a:endParaRPr lang="en-CA" sz="2800" dirty="0" smtClean="0">
              <a:solidFill>
                <a:srgbClr val="000000"/>
              </a:solidFill>
              <a:latin typeface="Consolas" pitchFamily="49" charset="0"/>
            </a:endParaRPr>
          </a:p>
          <a:p>
            <a:r>
              <a:rPr lang="en-CA" dirty="0"/>
              <a:t>Creates a new text file</a:t>
            </a:r>
          </a:p>
          <a:p>
            <a:r>
              <a:rPr lang="en-CA" dirty="0"/>
              <a:t>Copies the contents of a string array</a:t>
            </a:r>
          </a:p>
          <a:p>
            <a:r>
              <a:rPr lang="en-CA" dirty="0"/>
              <a:t>Places one element on each line</a:t>
            </a:r>
          </a:p>
          <a:p>
            <a:r>
              <a:rPr lang="en-CA" dirty="0"/>
              <a:t>Close the file</a:t>
            </a:r>
          </a:p>
          <a:p>
            <a:endParaRPr lang="en-CA" sz="2800" dirty="0" smtClean="0">
              <a:solidFill>
                <a:srgbClr val="000000"/>
              </a:solidFill>
              <a:latin typeface="Consolas" pitchFamily="49" charset="0"/>
            </a:endParaRPr>
          </a:p>
          <a:p>
            <a:endParaRPr lang="en-CA" sz="2800" dirty="0" smtClean="0"/>
          </a:p>
        </p:txBody>
      </p:sp>
      <p:sp>
        <p:nvSpPr>
          <p:cNvPr id="2" name="Content Placeholder 1"/>
          <p:cNvSpPr>
            <a:spLocks noGrp="1"/>
          </p:cNvSpPr>
          <p:nvPr>
            <p:ph sz="quarter" idx="10"/>
          </p:nvPr>
        </p:nvSpPr>
        <p:spPr/>
        <p:txBody>
          <a:bodyPr/>
          <a:lstStyle/>
          <a:p>
            <a:endParaRPr lang="en-US"/>
          </a:p>
        </p:txBody>
      </p:sp>
      <p:sp>
        <p:nvSpPr>
          <p:cNvPr id="13824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C85F73F-9C2A-4429-B1A9-49EE23D97EAB}" type="slidenum">
              <a:rPr lang="en-US" sz="1400" smtClean="0"/>
              <a:pPr eaLnBrk="1" hangingPunct="1"/>
              <a:t>115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CA" smtClean="0"/>
              <a:t>RealAllLines</a:t>
            </a:r>
          </a:p>
        </p:txBody>
      </p:sp>
      <p:sp>
        <p:nvSpPr>
          <p:cNvPr id="139267" name="Content Placeholder 2"/>
          <p:cNvSpPr>
            <a:spLocks noGrp="1"/>
          </p:cNvSpPr>
          <p:nvPr>
            <p:ph sz="quarter" idx="1"/>
          </p:nvPr>
        </p:nvSpPr>
        <p:spPr/>
        <p:txBody>
          <a:bodyPr/>
          <a:lstStyle/>
          <a:p>
            <a:r>
              <a:rPr lang="en-CA" sz="2800" dirty="0" smtClean="0"/>
              <a:t>Read </a:t>
            </a:r>
            <a:r>
              <a:rPr lang="en-CA" sz="2800" i="1" dirty="0" smtClean="0"/>
              <a:t>all </a:t>
            </a:r>
            <a:r>
              <a:rPr lang="en-CA" sz="2800" dirty="0" smtClean="0"/>
              <a:t>the lines of a text-file into an array</a:t>
            </a:r>
          </a:p>
          <a:p>
            <a:pPr lvl="1"/>
            <a:r>
              <a:rPr lang="en-CA" sz="2400" dirty="0" smtClean="0"/>
              <a:t>Method opens a file</a:t>
            </a:r>
          </a:p>
          <a:p>
            <a:pPr lvl="1"/>
            <a:r>
              <a:rPr lang="en-CA" sz="2400" dirty="0" smtClean="0"/>
              <a:t>Reads each line of the file</a:t>
            </a:r>
          </a:p>
          <a:p>
            <a:pPr lvl="1"/>
            <a:r>
              <a:rPr lang="en-CA" sz="2400" dirty="0" smtClean="0"/>
              <a:t>Adds each line as an element of a string array</a:t>
            </a:r>
          </a:p>
          <a:p>
            <a:pPr lvl="1"/>
            <a:r>
              <a:rPr lang="en-CA" sz="2400" dirty="0" smtClean="0"/>
              <a:t>Closes the file</a:t>
            </a:r>
          </a:p>
          <a:p>
            <a:r>
              <a:rPr lang="en-CA" sz="2800" dirty="0" smtClean="0"/>
              <a:t>A line is defined as a sequence of characters followed</a:t>
            </a:r>
          </a:p>
          <a:p>
            <a:pPr lvl="1"/>
            <a:r>
              <a:rPr lang="en-CA" sz="2400" dirty="0" smtClean="0"/>
              <a:t>carriage return</a:t>
            </a:r>
          </a:p>
          <a:p>
            <a:pPr lvl="1"/>
            <a:r>
              <a:rPr lang="en-CA" sz="2400" dirty="0" smtClean="0"/>
              <a:t>a line feed</a:t>
            </a:r>
          </a:p>
          <a:p>
            <a:pPr lvl="1"/>
            <a:r>
              <a:rPr lang="en-CA" sz="2400" dirty="0" smtClean="0"/>
              <a:t>a carriage return followed by a line feed</a:t>
            </a:r>
          </a:p>
          <a:p>
            <a:endParaRPr lang="en-CA" sz="2800" dirty="0" smtClean="0"/>
          </a:p>
          <a:p>
            <a:endParaRPr lang="en-CA" sz="2800" dirty="0" smtClean="0"/>
          </a:p>
        </p:txBody>
      </p:sp>
      <p:sp>
        <p:nvSpPr>
          <p:cNvPr id="2" name="Content Placeholder 1"/>
          <p:cNvSpPr>
            <a:spLocks noGrp="1"/>
          </p:cNvSpPr>
          <p:nvPr>
            <p:ph sz="quarter" idx="10"/>
          </p:nvPr>
        </p:nvSpPr>
        <p:spPr/>
        <p:txBody>
          <a:bodyPr/>
          <a:lstStyle/>
          <a:p>
            <a:endParaRPr lang="en-US"/>
          </a:p>
        </p:txBody>
      </p:sp>
      <p:sp>
        <p:nvSpPr>
          <p:cNvPr id="139268"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E416F02-A812-4E89-94C1-3728534FE7CC}" type="slidenum">
              <a:rPr lang="en-US" sz="1400" smtClean="0"/>
              <a:pPr eaLnBrk="1" hangingPunct="1"/>
              <a:t>116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2" name="Rectangle 2"/>
          <p:cNvSpPr>
            <a:spLocks noGrp="1" noChangeArrowheads="1"/>
          </p:cNvSpPr>
          <p:nvPr>
            <p:ph type="title"/>
          </p:nvPr>
        </p:nvSpPr>
        <p:spPr>
          <a:xfrm>
            <a:off x="152400" y="125104"/>
            <a:ext cx="8884096" cy="1017895"/>
          </a:xfrm>
        </p:spPr>
        <p:txBody>
          <a:bodyPr/>
          <a:lstStyle/>
          <a:p>
            <a:pPr eaLnBrk="1" hangingPunct="1"/>
            <a:r>
              <a:rPr lang="en-US" dirty="0" smtClean="0"/>
              <a:t>Deleting Information from a Sequential File</a:t>
            </a:r>
          </a:p>
        </p:txBody>
      </p:sp>
      <p:sp>
        <p:nvSpPr>
          <p:cNvPr id="140293" name="Rectangle 3"/>
          <p:cNvSpPr>
            <a:spLocks noGrp="1" noChangeArrowheads="1"/>
          </p:cNvSpPr>
          <p:nvPr>
            <p:ph sz="quarter" idx="1"/>
          </p:nvPr>
        </p:nvSpPr>
        <p:spPr>
          <a:xfrm>
            <a:off x="457200" y="1447800"/>
            <a:ext cx="7571184" cy="5026152"/>
          </a:xfrm>
        </p:spPr>
        <p:txBody>
          <a:bodyPr/>
          <a:lstStyle/>
          <a:p>
            <a:pPr eaLnBrk="1" hangingPunct="1"/>
            <a:r>
              <a:rPr lang="en-US" sz="2800" dirty="0" smtClean="0"/>
              <a:t>An individual item of a file cannot be changed or deleted directly. </a:t>
            </a:r>
          </a:p>
          <a:p>
            <a:pPr eaLnBrk="1" hangingPunct="1"/>
            <a:r>
              <a:rPr lang="en-US" sz="2800" dirty="0" smtClean="0"/>
              <a:t>A new file must be created by reading each item from the original file and recording it, with the single item changed or deleted, into the new file.</a:t>
            </a:r>
          </a:p>
          <a:p>
            <a:pPr eaLnBrk="1" hangingPunct="1"/>
            <a:r>
              <a:rPr lang="en-US" sz="2800" dirty="0" smtClean="0"/>
              <a:t>The old file is then erased, and the new file renamed with the name of the original file.</a:t>
            </a:r>
          </a:p>
        </p:txBody>
      </p:sp>
      <p:sp>
        <p:nvSpPr>
          <p:cNvPr id="2" name="Content Placeholder 1"/>
          <p:cNvSpPr>
            <a:spLocks noGrp="1"/>
          </p:cNvSpPr>
          <p:nvPr>
            <p:ph sz="quarter" idx="10"/>
          </p:nvPr>
        </p:nvSpPr>
        <p:spPr/>
        <p:txBody>
          <a:bodyPr/>
          <a:lstStyle/>
          <a:p>
            <a:endParaRPr lang="en-US"/>
          </a:p>
        </p:txBody>
      </p:sp>
      <p:sp>
        <p:nvSpPr>
          <p:cNvPr id="14029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9BE95C2-4FC8-4A0C-8387-810515396918}" type="slidenum">
              <a:rPr lang="en-US" sz="1400" smtClean="0"/>
              <a:pPr eaLnBrk="1" hangingPunct="1"/>
              <a:t>117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p:txBody>
          <a:bodyPr/>
          <a:lstStyle/>
          <a:p>
            <a:pPr eaLnBrk="1" hangingPunct="1"/>
            <a:r>
              <a:rPr lang="en-US" smtClean="0"/>
              <a:t>Delete and Move Methods</a:t>
            </a:r>
          </a:p>
        </p:txBody>
      </p:sp>
      <p:sp>
        <p:nvSpPr>
          <p:cNvPr id="141317" name="Rectangle 3"/>
          <p:cNvSpPr>
            <a:spLocks noGrp="1" noChangeArrowheads="1"/>
          </p:cNvSpPr>
          <p:nvPr>
            <p:ph sz="quarter" idx="1"/>
          </p:nvPr>
        </p:nvSpPr>
        <p:spPr/>
        <p:txBody>
          <a:bodyPr/>
          <a:lstStyle/>
          <a:p>
            <a:pPr>
              <a:lnSpc>
                <a:spcPct val="90000"/>
              </a:lnSpc>
            </a:pPr>
            <a:r>
              <a:rPr lang="en-US" dirty="0"/>
              <a:t>Delete method:</a:t>
            </a:r>
          </a:p>
          <a:p>
            <a:pPr algn="ctr" eaLnBrk="1" hangingPunct="1">
              <a:lnSpc>
                <a:spcPct val="90000"/>
              </a:lnSpc>
              <a:spcBef>
                <a:spcPct val="50000"/>
              </a:spcBef>
              <a:buFontTx/>
              <a:buNone/>
            </a:pPr>
            <a:r>
              <a:rPr lang="en-US" sz="2800" b="1" dirty="0" err="1" smtClean="0">
                <a:latin typeface="Courier New" pitchFamily="49" charset="0"/>
              </a:rPr>
              <a:t>IO.File.Delete</a:t>
            </a:r>
            <a:r>
              <a:rPr lang="en-US" sz="2800" b="1" dirty="0" smtClean="0">
                <a:latin typeface="Courier New" pitchFamily="49" charset="0"/>
              </a:rPr>
              <a:t>(</a:t>
            </a:r>
            <a:r>
              <a:rPr lang="en-US" sz="2800" b="1" i="1" dirty="0" err="1" smtClean="0">
                <a:latin typeface="Courier New" pitchFamily="49" charset="0"/>
              </a:rPr>
              <a:t>filespec</a:t>
            </a:r>
            <a:r>
              <a:rPr lang="en-US" sz="2800" b="1" dirty="0" smtClean="0">
                <a:latin typeface="Courier New" pitchFamily="49" charset="0"/>
              </a:rPr>
              <a:t>)</a:t>
            </a:r>
          </a:p>
          <a:p>
            <a:pPr algn="ctr" eaLnBrk="1" hangingPunct="1">
              <a:lnSpc>
                <a:spcPct val="90000"/>
              </a:lnSpc>
              <a:spcBef>
                <a:spcPct val="50000"/>
              </a:spcBef>
              <a:buFontTx/>
              <a:buNone/>
            </a:pPr>
            <a:endParaRPr lang="en-US" sz="2800" b="1" dirty="0" smtClean="0">
              <a:latin typeface="Courier New" pitchFamily="49" charset="0"/>
            </a:endParaRPr>
          </a:p>
          <a:p>
            <a:pPr eaLnBrk="1" hangingPunct="1">
              <a:lnSpc>
                <a:spcPct val="90000"/>
              </a:lnSpc>
            </a:pPr>
            <a:r>
              <a:rPr lang="en-US" dirty="0"/>
              <a:t>Move method (to change the </a:t>
            </a:r>
            <a:r>
              <a:rPr lang="en-US" dirty="0" err="1"/>
              <a:t>filespec</a:t>
            </a:r>
            <a:r>
              <a:rPr lang="en-US" dirty="0"/>
              <a:t> of a file):</a:t>
            </a:r>
          </a:p>
          <a:p>
            <a:pPr algn="ctr" eaLnBrk="1" hangingPunct="1">
              <a:lnSpc>
                <a:spcPct val="90000"/>
              </a:lnSpc>
              <a:spcBef>
                <a:spcPct val="50000"/>
              </a:spcBef>
              <a:buFontTx/>
              <a:buNone/>
            </a:pPr>
            <a:r>
              <a:rPr lang="en-US" sz="2800" b="1" dirty="0" err="1" smtClean="0">
                <a:latin typeface="Courier New" pitchFamily="49" charset="0"/>
              </a:rPr>
              <a:t>IO.File.Move</a:t>
            </a:r>
            <a:r>
              <a:rPr lang="en-US" sz="2800" b="1" dirty="0" smtClean="0">
                <a:latin typeface="Courier New" pitchFamily="49" charset="0"/>
              </a:rPr>
              <a:t>(</a:t>
            </a:r>
            <a:r>
              <a:rPr lang="en-US" sz="2800" b="1" dirty="0" err="1" smtClean="0">
                <a:latin typeface="Courier New" pitchFamily="49" charset="0"/>
              </a:rPr>
              <a:t>oldfilespec</a:t>
            </a:r>
            <a:r>
              <a:rPr lang="en-US" sz="2800" b="1" dirty="0" smtClean="0">
                <a:latin typeface="Courier New" pitchFamily="49" charset="0"/>
              </a:rPr>
              <a:t>, </a:t>
            </a:r>
            <a:r>
              <a:rPr lang="en-US" sz="2800" b="1" dirty="0" err="1" smtClean="0">
                <a:latin typeface="Courier New" pitchFamily="49" charset="0"/>
              </a:rPr>
              <a:t>newfilespec</a:t>
            </a:r>
            <a:r>
              <a:rPr lang="en-US" sz="2800" b="1" dirty="0" smtClean="0">
                <a:latin typeface="Courier New" pitchFamily="49" charset="0"/>
              </a:rPr>
              <a:t>)</a:t>
            </a:r>
          </a:p>
          <a:p>
            <a:pPr algn="ctr" eaLnBrk="1" hangingPunct="1">
              <a:lnSpc>
                <a:spcPct val="90000"/>
              </a:lnSpc>
              <a:spcBef>
                <a:spcPct val="50000"/>
              </a:spcBef>
              <a:buFontTx/>
              <a:buNone/>
            </a:pPr>
            <a:endParaRPr lang="en-US" sz="2800" b="1" dirty="0" smtClean="0">
              <a:latin typeface="Courier New" pitchFamily="49" charset="0"/>
            </a:endParaRPr>
          </a:p>
          <a:p>
            <a:pPr eaLnBrk="1" hangingPunct="1">
              <a:lnSpc>
                <a:spcPct val="90000"/>
              </a:lnSpc>
              <a:spcBef>
                <a:spcPts val="1800"/>
              </a:spcBef>
            </a:pPr>
            <a:r>
              <a:rPr lang="en-US" b="1" i="1" dirty="0" smtClean="0"/>
              <a:t>Note: </a:t>
            </a:r>
            <a:r>
              <a:rPr lang="en-US" dirty="0" smtClean="0"/>
              <a:t>The </a:t>
            </a:r>
            <a:r>
              <a:rPr lang="en-US" dirty="0" err="1" smtClean="0"/>
              <a:t>IO.File.Delete</a:t>
            </a:r>
            <a:r>
              <a:rPr lang="en-US" dirty="0" smtClean="0"/>
              <a:t> and </a:t>
            </a:r>
            <a:r>
              <a:rPr lang="en-US" dirty="0" err="1" smtClean="0"/>
              <a:t>IO.File.Move</a:t>
            </a:r>
            <a:r>
              <a:rPr lang="en-US" dirty="0" smtClean="0"/>
              <a:t> methods cannot be used with open files.</a:t>
            </a:r>
          </a:p>
        </p:txBody>
      </p:sp>
      <p:sp>
        <p:nvSpPr>
          <p:cNvPr id="2" name="Content Placeholder 1"/>
          <p:cNvSpPr>
            <a:spLocks noGrp="1"/>
          </p:cNvSpPr>
          <p:nvPr>
            <p:ph sz="quarter" idx="10"/>
          </p:nvPr>
        </p:nvSpPr>
        <p:spPr/>
        <p:txBody>
          <a:bodyPr/>
          <a:lstStyle/>
          <a:p>
            <a:endParaRPr lang="en-US"/>
          </a:p>
        </p:txBody>
      </p:sp>
      <p:sp>
        <p:nvSpPr>
          <p:cNvPr id="14131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6806830-7192-42BA-9CFB-B762ADC09C61}" type="slidenum">
              <a:rPr lang="en-US" sz="1400" smtClean="0"/>
              <a:pPr eaLnBrk="1" hangingPunct="1"/>
              <a:t>118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0" name="Rectangle 2"/>
          <p:cNvSpPr>
            <a:spLocks noGrp="1" noChangeArrowheads="1"/>
          </p:cNvSpPr>
          <p:nvPr>
            <p:ph type="title"/>
          </p:nvPr>
        </p:nvSpPr>
        <p:spPr/>
        <p:txBody>
          <a:bodyPr/>
          <a:lstStyle/>
          <a:p>
            <a:pPr eaLnBrk="1" hangingPunct="1"/>
            <a:r>
              <a:rPr lang="en-US" smtClean="0"/>
              <a:t>Structured Exception Handling</a:t>
            </a:r>
          </a:p>
        </p:txBody>
      </p:sp>
      <p:sp>
        <p:nvSpPr>
          <p:cNvPr id="142341" name="Rectangle 3"/>
          <p:cNvSpPr>
            <a:spLocks noGrp="1" noChangeArrowheads="1"/>
          </p:cNvSpPr>
          <p:nvPr>
            <p:ph sz="quarter" idx="1"/>
          </p:nvPr>
        </p:nvSpPr>
        <p:spPr/>
        <p:txBody>
          <a:bodyPr/>
          <a:lstStyle/>
          <a:p>
            <a:pPr eaLnBrk="1" hangingPunct="1">
              <a:lnSpc>
                <a:spcPct val="90000"/>
              </a:lnSpc>
            </a:pPr>
            <a:r>
              <a:rPr lang="en-US" dirty="0" smtClean="0"/>
              <a:t>Two types of problems in code:</a:t>
            </a:r>
          </a:p>
          <a:p>
            <a:pPr lvl="1" eaLnBrk="1" hangingPunct="1">
              <a:lnSpc>
                <a:spcPct val="90000"/>
              </a:lnSpc>
            </a:pPr>
            <a:r>
              <a:rPr lang="en-US" i="1" dirty="0" smtClean="0"/>
              <a:t>Bugs</a:t>
            </a:r>
            <a:r>
              <a:rPr lang="en-US" dirty="0" smtClean="0"/>
              <a:t> (logic error) – something wrong with the code the programmer has written</a:t>
            </a:r>
          </a:p>
          <a:p>
            <a:pPr lvl="1" eaLnBrk="1" hangingPunct="1">
              <a:lnSpc>
                <a:spcPct val="90000"/>
              </a:lnSpc>
            </a:pPr>
            <a:r>
              <a:rPr lang="en-US" i="1" dirty="0" smtClean="0"/>
              <a:t>Exceptions</a:t>
            </a:r>
            <a:r>
              <a:rPr lang="en-US" dirty="0" smtClean="0"/>
              <a:t> – errors beyond the control of the </a:t>
            </a:r>
            <a:r>
              <a:rPr lang="en-US" dirty="0" smtClean="0"/>
              <a:t>programmer</a:t>
            </a:r>
          </a:p>
          <a:p>
            <a:pPr lvl="1" eaLnBrk="1" hangingPunct="1">
              <a:lnSpc>
                <a:spcPct val="90000"/>
              </a:lnSpc>
            </a:pPr>
            <a:endParaRPr lang="en-US" dirty="0" smtClean="0"/>
          </a:p>
          <a:p>
            <a:pPr eaLnBrk="1" hangingPunct="1">
              <a:lnSpc>
                <a:spcPct val="90000"/>
              </a:lnSpc>
            </a:pPr>
            <a:r>
              <a:rPr lang="en-US" dirty="0" smtClean="0"/>
              <a:t>Programmer can use the debugger to find bugs; but must anticipate exceptions in order to be able to keep the program from terminating abruptly.</a:t>
            </a:r>
          </a:p>
        </p:txBody>
      </p:sp>
      <p:sp>
        <p:nvSpPr>
          <p:cNvPr id="2" name="Content Placeholder 1"/>
          <p:cNvSpPr>
            <a:spLocks noGrp="1"/>
          </p:cNvSpPr>
          <p:nvPr>
            <p:ph sz="quarter" idx="10"/>
          </p:nvPr>
        </p:nvSpPr>
        <p:spPr/>
        <p:txBody>
          <a:bodyPr/>
          <a:lstStyle/>
          <a:p>
            <a:endParaRPr lang="en-US"/>
          </a:p>
        </p:txBody>
      </p:sp>
      <p:sp>
        <p:nvSpPr>
          <p:cNvPr id="14233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DAB39AD-C9DD-4691-95FB-D00D8949C35A}" type="slidenum">
              <a:rPr lang="en-US" sz="1400" smtClean="0"/>
              <a:pPr eaLnBrk="1" hangingPunct="1"/>
              <a:t>119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Summary Thus Far</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28676" name="Slide Number Placeholder 3"/>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CD362F-AE86-4E66-BBE0-DBC36B28A85C}" type="slidenum">
              <a:rPr lang="en-US" sz="1400" smtClean="0"/>
              <a:pPr eaLnBrk="1" hangingPunct="1"/>
              <a:t>12</a:t>
            </a:fld>
            <a:endParaRPr lang="en-US" sz="1400" smtClean="0"/>
          </a:p>
        </p:txBody>
      </p:sp>
      <p:sp>
        <p:nvSpPr>
          <p:cNvPr id="5" name="Rectangle 4"/>
          <p:cNvSpPr/>
          <p:nvPr/>
        </p:nvSpPr>
        <p:spPr bwMode="auto">
          <a:xfrm>
            <a:off x="76200" y="685800"/>
            <a:ext cx="1066800" cy="12954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anchor="ctr"/>
          <a:lstStyle/>
          <a:p>
            <a:pPr>
              <a:defRPr/>
            </a:pPr>
            <a:endParaRPr lang="en-US">
              <a:solidFill>
                <a:schemeClr val="tx1"/>
              </a:solidFill>
            </a:endParaRPr>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40000">
            <a:off x="428625" y="1001713"/>
            <a:ext cx="8054975" cy="55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4" name="Rectangle 2"/>
          <p:cNvSpPr>
            <a:spLocks noGrp="1" noChangeArrowheads="1"/>
          </p:cNvSpPr>
          <p:nvPr>
            <p:ph type="title"/>
          </p:nvPr>
        </p:nvSpPr>
        <p:spPr/>
        <p:txBody>
          <a:bodyPr/>
          <a:lstStyle/>
          <a:p>
            <a:pPr eaLnBrk="1" hangingPunct="1"/>
            <a:r>
              <a:rPr lang="en-US" smtClean="0"/>
              <a:t>Try Catch Block Syntax</a:t>
            </a:r>
          </a:p>
        </p:txBody>
      </p:sp>
      <p:sp>
        <p:nvSpPr>
          <p:cNvPr id="143365" name="Rectangle 3"/>
          <p:cNvSpPr>
            <a:spLocks noGrp="1" noChangeArrowheads="1"/>
          </p:cNvSpPr>
          <p:nvPr>
            <p:ph sz="quarter" idx="1"/>
          </p:nvPr>
        </p:nvSpPr>
        <p:spPr/>
        <p:txBody>
          <a:bodyPr/>
          <a:lstStyle/>
          <a:p>
            <a:pPr eaLnBrk="1" hangingPunct="1">
              <a:lnSpc>
                <a:spcPct val="90000"/>
              </a:lnSpc>
              <a:buFontTx/>
              <a:buNone/>
            </a:pPr>
            <a:r>
              <a:rPr lang="en-US" sz="2000" b="1" smtClean="0">
                <a:solidFill>
                  <a:schemeClr val="folHlink"/>
                </a:solidFill>
                <a:latin typeface="Courier New" pitchFamily="49" charset="0"/>
              </a:rPr>
              <a:t>Try</a:t>
            </a:r>
          </a:p>
          <a:p>
            <a:pPr eaLnBrk="1" hangingPunct="1">
              <a:lnSpc>
                <a:spcPct val="90000"/>
              </a:lnSpc>
              <a:buFontTx/>
              <a:buNone/>
            </a:pPr>
            <a:r>
              <a:rPr lang="en-US" sz="2000" b="1" i="1" smtClean="0">
                <a:latin typeface="Courier New" pitchFamily="49" charset="0"/>
              </a:rPr>
              <a:t>  normal code</a:t>
            </a:r>
          </a:p>
          <a:p>
            <a:pPr eaLnBrk="1" hangingPunct="1">
              <a:lnSpc>
                <a:spcPct val="90000"/>
              </a:lnSpc>
              <a:buFontTx/>
              <a:buNone/>
            </a:pPr>
            <a:r>
              <a:rPr lang="en-US" sz="2000" b="1" smtClean="0">
                <a:solidFill>
                  <a:schemeClr val="folHlink"/>
                </a:solidFill>
                <a:latin typeface="Courier New" pitchFamily="49" charset="0"/>
              </a:rPr>
              <a:t>Catch</a:t>
            </a:r>
            <a:r>
              <a:rPr lang="en-US" sz="2000" b="1" smtClean="0">
                <a:latin typeface="Courier New" pitchFamily="49" charset="0"/>
              </a:rPr>
              <a:t> </a:t>
            </a:r>
            <a:r>
              <a:rPr lang="en-US" sz="2000" b="1" i="1" smtClean="0">
                <a:latin typeface="Courier New" pitchFamily="49" charset="0"/>
              </a:rPr>
              <a:t>exc1 </a:t>
            </a:r>
            <a:r>
              <a:rPr lang="en-US" sz="2000" b="1" smtClean="0">
                <a:solidFill>
                  <a:schemeClr val="folHlink"/>
                </a:solidFill>
                <a:latin typeface="Courier New" pitchFamily="49" charset="0"/>
              </a:rPr>
              <a:t>As</a:t>
            </a:r>
            <a:r>
              <a:rPr lang="en-US" sz="2000" b="1" smtClean="0">
                <a:latin typeface="Courier New" pitchFamily="49" charset="0"/>
              </a:rPr>
              <a:t> </a:t>
            </a:r>
            <a:r>
              <a:rPr lang="en-US" sz="2000" b="1" i="1" smtClean="0">
                <a:latin typeface="Courier New" pitchFamily="49" charset="0"/>
              </a:rPr>
              <a:t>FirstException</a:t>
            </a:r>
          </a:p>
          <a:p>
            <a:pPr eaLnBrk="1" hangingPunct="1">
              <a:lnSpc>
                <a:spcPct val="90000"/>
              </a:lnSpc>
              <a:buFontTx/>
              <a:buNone/>
            </a:pPr>
            <a:r>
              <a:rPr lang="en-US" sz="2000" b="1" i="1" smtClean="0">
                <a:latin typeface="Courier New" pitchFamily="49" charset="0"/>
              </a:rPr>
              <a:t>  exception-handling code for FirstException</a:t>
            </a:r>
          </a:p>
          <a:p>
            <a:pPr eaLnBrk="1" hangingPunct="1">
              <a:lnSpc>
                <a:spcPct val="90000"/>
              </a:lnSpc>
              <a:buFontTx/>
              <a:buNone/>
            </a:pPr>
            <a:r>
              <a:rPr lang="en-US" sz="2000" b="1" smtClean="0">
                <a:solidFill>
                  <a:schemeClr val="folHlink"/>
                </a:solidFill>
                <a:latin typeface="Courier New" pitchFamily="49" charset="0"/>
              </a:rPr>
              <a:t>Catch</a:t>
            </a:r>
            <a:r>
              <a:rPr lang="en-US" sz="2000" b="1" smtClean="0">
                <a:latin typeface="Courier New" pitchFamily="49" charset="0"/>
              </a:rPr>
              <a:t> </a:t>
            </a:r>
            <a:r>
              <a:rPr lang="en-US" sz="2000" b="1" i="1" smtClean="0">
                <a:latin typeface="Courier New" pitchFamily="49" charset="0"/>
              </a:rPr>
              <a:t>exc2 </a:t>
            </a:r>
            <a:r>
              <a:rPr lang="en-US" sz="2000" b="1" smtClean="0">
                <a:solidFill>
                  <a:schemeClr val="folHlink"/>
                </a:solidFill>
                <a:latin typeface="Courier New" pitchFamily="49" charset="0"/>
              </a:rPr>
              <a:t>As</a:t>
            </a:r>
            <a:r>
              <a:rPr lang="en-US" sz="2000" b="1" smtClean="0">
                <a:latin typeface="Courier New" pitchFamily="49" charset="0"/>
              </a:rPr>
              <a:t> </a:t>
            </a:r>
            <a:r>
              <a:rPr lang="en-US" sz="2000" b="1" i="1" smtClean="0">
                <a:latin typeface="Courier New" pitchFamily="49" charset="0"/>
              </a:rPr>
              <a:t>SecondException</a:t>
            </a:r>
          </a:p>
          <a:p>
            <a:pPr eaLnBrk="1" hangingPunct="1">
              <a:lnSpc>
                <a:spcPct val="90000"/>
              </a:lnSpc>
              <a:buFontTx/>
              <a:buNone/>
            </a:pPr>
            <a:r>
              <a:rPr lang="en-US" sz="2000" b="1" i="1" smtClean="0">
                <a:latin typeface="Courier New" pitchFamily="49" charset="0"/>
              </a:rPr>
              <a:t>  exception-handling code for SecondException</a:t>
            </a:r>
          </a:p>
          <a:p>
            <a:pPr eaLnBrk="1" hangingPunct="1">
              <a:lnSpc>
                <a:spcPct val="90000"/>
              </a:lnSpc>
              <a:buFontTx/>
              <a:buNone/>
            </a:pPr>
            <a:r>
              <a:rPr lang="en-US" sz="2000" b="1" smtClean="0">
                <a:latin typeface="Courier New" pitchFamily="49" charset="0"/>
              </a:rPr>
              <a:t>.</a:t>
            </a:r>
          </a:p>
          <a:p>
            <a:pPr eaLnBrk="1" hangingPunct="1">
              <a:lnSpc>
                <a:spcPct val="90000"/>
              </a:lnSpc>
              <a:buFontTx/>
              <a:buNone/>
            </a:pPr>
            <a:r>
              <a:rPr lang="en-US" sz="2000" b="1" smtClean="0">
                <a:latin typeface="Courier New" pitchFamily="49" charset="0"/>
              </a:rPr>
              <a:t>.</a:t>
            </a:r>
          </a:p>
          <a:p>
            <a:pPr eaLnBrk="1" hangingPunct="1">
              <a:lnSpc>
                <a:spcPct val="90000"/>
              </a:lnSpc>
              <a:buFontTx/>
              <a:buNone/>
            </a:pPr>
            <a:r>
              <a:rPr lang="en-US" sz="2000" b="1" smtClean="0">
                <a:solidFill>
                  <a:schemeClr val="folHlink"/>
                </a:solidFill>
                <a:latin typeface="Courier New" pitchFamily="49" charset="0"/>
              </a:rPr>
              <a:t>Catch</a:t>
            </a:r>
          </a:p>
          <a:p>
            <a:pPr eaLnBrk="1" hangingPunct="1">
              <a:lnSpc>
                <a:spcPct val="90000"/>
              </a:lnSpc>
              <a:buFontTx/>
              <a:buNone/>
            </a:pPr>
            <a:r>
              <a:rPr lang="en-US" sz="2000" b="1" i="1" smtClean="0">
                <a:latin typeface="Courier New" pitchFamily="49" charset="0"/>
              </a:rPr>
              <a:t>  exception-handling code for any remaining   exceptions</a:t>
            </a:r>
          </a:p>
          <a:p>
            <a:pPr eaLnBrk="1" hangingPunct="1">
              <a:lnSpc>
                <a:spcPct val="90000"/>
              </a:lnSpc>
              <a:buFontTx/>
              <a:buNone/>
            </a:pPr>
            <a:r>
              <a:rPr lang="en-US" sz="2000" b="1" smtClean="0">
                <a:solidFill>
                  <a:schemeClr val="folHlink"/>
                </a:solidFill>
                <a:latin typeface="Courier New" pitchFamily="49" charset="0"/>
              </a:rPr>
              <a:t>Finally</a:t>
            </a:r>
          </a:p>
          <a:p>
            <a:pPr eaLnBrk="1" hangingPunct="1">
              <a:lnSpc>
                <a:spcPct val="90000"/>
              </a:lnSpc>
              <a:buFontTx/>
              <a:buNone/>
            </a:pPr>
            <a:r>
              <a:rPr lang="en-US" sz="2000" b="1" i="1" smtClean="0">
                <a:latin typeface="Courier New" pitchFamily="49" charset="0"/>
              </a:rPr>
              <a:t>  clean-up code</a:t>
            </a:r>
          </a:p>
          <a:p>
            <a:pPr eaLnBrk="1" hangingPunct="1">
              <a:lnSpc>
                <a:spcPct val="90000"/>
              </a:lnSpc>
              <a:buFontTx/>
              <a:buNone/>
            </a:pPr>
            <a:r>
              <a:rPr lang="en-US" sz="2000" b="1" smtClean="0">
                <a:solidFill>
                  <a:schemeClr val="folHlink"/>
                </a:solidFill>
                <a:latin typeface="Courier New" pitchFamily="49" charset="0"/>
              </a:rPr>
              <a:t>End Try</a:t>
            </a:r>
            <a:endParaRPr lang="en-US" sz="2000"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433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4FC2946-9989-4493-99D7-80AB92821DD9}" type="slidenum">
              <a:rPr lang="en-US" sz="1400" smtClean="0"/>
              <a:pPr eaLnBrk="1" hangingPunct="1"/>
              <a:t>120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8" name="Rectangle 2"/>
          <p:cNvSpPr>
            <a:spLocks noGrp="1" noChangeArrowheads="1"/>
          </p:cNvSpPr>
          <p:nvPr>
            <p:ph type="title"/>
          </p:nvPr>
        </p:nvSpPr>
        <p:spPr/>
        <p:txBody>
          <a:bodyPr/>
          <a:lstStyle/>
          <a:p>
            <a:pPr eaLnBrk="1" hangingPunct="1"/>
            <a:r>
              <a:rPr lang="en-US" smtClean="0"/>
              <a:t>Catch Blocks</a:t>
            </a:r>
          </a:p>
        </p:txBody>
      </p:sp>
      <p:sp>
        <p:nvSpPr>
          <p:cNvPr id="144389" name="Rectangle 3"/>
          <p:cNvSpPr>
            <a:spLocks noGrp="1" noChangeArrowheads="1"/>
          </p:cNvSpPr>
          <p:nvPr>
            <p:ph sz="quarter" idx="1"/>
          </p:nvPr>
        </p:nvSpPr>
        <p:spPr/>
        <p:txBody>
          <a:bodyPr>
            <a:normAutofit lnSpcReduction="10000"/>
          </a:bodyPr>
          <a:lstStyle/>
          <a:p>
            <a:pPr eaLnBrk="1" hangingPunct="1">
              <a:lnSpc>
                <a:spcPct val="90000"/>
              </a:lnSpc>
            </a:pPr>
            <a:r>
              <a:rPr lang="en-US" sz="2800" dirty="0" smtClean="0"/>
              <a:t>Visual Basic allows Try-Catch-Finally blocks to have one or more specialized Catch clauses that only trap a specific type of </a:t>
            </a:r>
            <a:r>
              <a:rPr lang="en-US" sz="2800" dirty="0" smtClean="0"/>
              <a:t>exception</a:t>
            </a:r>
            <a:endParaRPr lang="en-US" sz="2800" dirty="0"/>
          </a:p>
          <a:p>
            <a:pPr eaLnBrk="1" hangingPunct="1">
              <a:lnSpc>
                <a:spcPct val="90000"/>
              </a:lnSpc>
            </a:pPr>
            <a:endParaRPr lang="en-US" sz="2800" dirty="0" smtClean="0"/>
          </a:p>
          <a:p>
            <a:pPr eaLnBrk="1" hangingPunct="1">
              <a:lnSpc>
                <a:spcPct val="90000"/>
              </a:lnSpc>
            </a:pPr>
            <a:r>
              <a:rPr lang="en-US" sz="2800" dirty="0" smtClean="0"/>
              <a:t>The general form of a specialized Catch clause is</a:t>
            </a:r>
          </a:p>
          <a:p>
            <a:pPr eaLnBrk="1" hangingPunct="1">
              <a:lnSpc>
                <a:spcPct val="90000"/>
              </a:lnSpc>
              <a:spcBef>
                <a:spcPts val="1800"/>
              </a:spcBef>
              <a:buFontTx/>
              <a:buNone/>
            </a:pPr>
            <a:r>
              <a:rPr lang="en-US" sz="2800" b="1" dirty="0" smtClean="0">
                <a:latin typeface="Courier New" pitchFamily="49" charset="0"/>
              </a:rPr>
              <a:t>    Catch </a:t>
            </a:r>
            <a:r>
              <a:rPr lang="en-US" sz="2800" b="1" dirty="0" err="1" smtClean="0">
                <a:latin typeface="Courier New" pitchFamily="49" charset="0"/>
              </a:rPr>
              <a:t>exp</a:t>
            </a:r>
            <a:r>
              <a:rPr lang="en-US" sz="2800" b="1" dirty="0" smtClean="0">
                <a:latin typeface="Courier New" pitchFamily="49" charset="0"/>
              </a:rPr>
              <a:t> As </a:t>
            </a:r>
            <a:r>
              <a:rPr lang="en-US" sz="2800" b="1" i="1" dirty="0" err="1" smtClean="0">
                <a:latin typeface="Courier New" pitchFamily="49" charset="0"/>
              </a:rPr>
              <a:t>ExceptionName</a:t>
            </a:r>
            <a:endParaRPr lang="en-US" sz="2800" b="1" i="1" dirty="0" smtClean="0">
              <a:latin typeface="Courier New" pitchFamily="49" charset="0"/>
            </a:endParaRPr>
          </a:p>
          <a:p>
            <a:pPr eaLnBrk="1" hangingPunct="1">
              <a:lnSpc>
                <a:spcPct val="90000"/>
              </a:lnSpc>
              <a:spcBef>
                <a:spcPts val="1800"/>
              </a:spcBef>
            </a:pPr>
            <a:endParaRPr lang="en-US" sz="2800" dirty="0" smtClean="0"/>
          </a:p>
          <a:p>
            <a:pPr eaLnBrk="1" hangingPunct="1">
              <a:lnSpc>
                <a:spcPct val="90000"/>
              </a:lnSpc>
              <a:spcBef>
                <a:spcPts val="1800"/>
              </a:spcBef>
            </a:pPr>
            <a:r>
              <a:rPr lang="en-US" sz="2800" dirty="0" smtClean="0"/>
              <a:t>where </a:t>
            </a:r>
            <a:r>
              <a:rPr lang="en-US" sz="2800" dirty="0" smtClean="0"/>
              <a:t>the variable </a:t>
            </a:r>
            <a:r>
              <a:rPr lang="en-US" sz="2800" b="1" dirty="0" err="1" smtClean="0">
                <a:latin typeface="Courier New" pitchFamily="49" charset="0"/>
              </a:rPr>
              <a:t>exp</a:t>
            </a:r>
            <a:r>
              <a:rPr lang="en-US" sz="2800" b="1" dirty="0" smtClean="0">
                <a:latin typeface="Courier New" pitchFamily="49" charset="0"/>
              </a:rPr>
              <a:t> </a:t>
            </a:r>
            <a:r>
              <a:rPr lang="en-US" sz="2800" dirty="0" smtClean="0"/>
              <a:t>will be assigned the name of the exception. The code in this block will be executed only when the specified exception occurs.</a:t>
            </a:r>
          </a:p>
        </p:txBody>
      </p:sp>
      <p:sp>
        <p:nvSpPr>
          <p:cNvPr id="2" name="Content Placeholder 1"/>
          <p:cNvSpPr>
            <a:spLocks noGrp="1"/>
          </p:cNvSpPr>
          <p:nvPr>
            <p:ph sz="quarter" idx="10"/>
          </p:nvPr>
        </p:nvSpPr>
        <p:spPr/>
        <p:txBody>
          <a:bodyPr/>
          <a:lstStyle/>
          <a:p>
            <a:endParaRPr lang="en-US"/>
          </a:p>
        </p:txBody>
      </p:sp>
      <p:sp>
        <p:nvSpPr>
          <p:cNvPr id="1443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9C37A7E-C15B-4772-AD27-603A90E98694}" type="slidenum">
              <a:rPr lang="en-US" sz="1400" smtClean="0"/>
              <a:pPr eaLnBrk="1" hangingPunct="1"/>
              <a:t>121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b="1" smtClean="0"/>
              <a:t>Working with HashTable</a:t>
            </a:r>
            <a:endParaRPr lang="en-US" smtClean="0"/>
          </a:p>
        </p:txBody>
      </p:sp>
      <p:sp>
        <p:nvSpPr>
          <p:cNvPr id="145411" name="Content Placeholder 2"/>
          <p:cNvSpPr>
            <a:spLocks noGrp="1"/>
          </p:cNvSpPr>
          <p:nvPr>
            <p:ph sz="quarter" idx="1"/>
          </p:nvPr>
        </p:nvSpPr>
        <p:spPr/>
        <p:txBody>
          <a:bodyPr/>
          <a:lstStyle/>
          <a:p>
            <a:r>
              <a:rPr lang="en-US" sz="2800" smtClean="0"/>
              <a:t>Arrays can store only one data type</a:t>
            </a:r>
          </a:p>
          <a:p>
            <a:endParaRPr lang="en-US" sz="2800" smtClean="0"/>
          </a:p>
          <a:p>
            <a:r>
              <a:rPr lang="en-US" sz="2800" smtClean="0"/>
              <a:t>collections can hold any objects</a:t>
            </a:r>
            <a:br>
              <a:rPr lang="en-US" sz="2800" smtClean="0"/>
            </a:br>
            <a:endParaRPr lang="en-US" sz="2800" smtClean="0"/>
          </a:p>
          <a:p>
            <a:r>
              <a:rPr lang="en-US" sz="2800" smtClean="0"/>
              <a:t>Accessing the element is very simple and very fast</a:t>
            </a:r>
          </a:p>
          <a:p>
            <a:endParaRPr lang="en-US" sz="2800" smtClean="0"/>
          </a:p>
          <a:p>
            <a:r>
              <a:rPr lang="en-US" sz="2800" smtClean="0"/>
              <a:t>Removing the element in Collection is very simple</a:t>
            </a:r>
          </a:p>
        </p:txBody>
      </p:sp>
      <p:sp>
        <p:nvSpPr>
          <p:cNvPr id="2" name="Content Placeholder 1"/>
          <p:cNvSpPr>
            <a:spLocks noGrp="1"/>
          </p:cNvSpPr>
          <p:nvPr>
            <p:ph sz="quarter" idx="10"/>
          </p:nvPr>
        </p:nvSpPr>
        <p:spPr/>
        <p:txBody>
          <a:bodyPr/>
          <a:lstStyle/>
          <a:p>
            <a:endParaRPr lang="en-US"/>
          </a:p>
        </p:txBody>
      </p:sp>
      <p:sp>
        <p:nvSpPr>
          <p:cNvPr id="14541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B8A1D47-1EB2-4E30-8EBB-4432F64FFC53}" type="slidenum">
              <a:rPr lang="en-US" sz="1400" smtClean="0"/>
              <a:pPr eaLnBrk="1" hangingPunct="1"/>
              <a:t>122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b="1" smtClean="0"/>
              <a:t>Working with HashTable</a:t>
            </a:r>
            <a:endParaRPr lang="en-US" smtClean="0"/>
          </a:p>
        </p:txBody>
      </p:sp>
      <p:sp>
        <p:nvSpPr>
          <p:cNvPr id="146435" name="Content Placeholder 2"/>
          <p:cNvSpPr>
            <a:spLocks noGrp="1"/>
          </p:cNvSpPr>
          <p:nvPr>
            <p:ph sz="quarter" idx="1"/>
          </p:nvPr>
        </p:nvSpPr>
        <p:spPr/>
        <p:txBody>
          <a:bodyPr/>
          <a:lstStyle/>
          <a:p>
            <a:r>
              <a:rPr lang="en-US" smtClean="0"/>
              <a:t>Array:</a:t>
            </a:r>
          </a:p>
          <a:p>
            <a:pPr lvl="1"/>
            <a:r>
              <a:rPr lang="en-US" smtClean="0"/>
              <a:t>MyArray(100) returns element 100</a:t>
            </a:r>
          </a:p>
          <a:p>
            <a:pPr lvl="1"/>
            <a:endParaRPr lang="en-US" smtClean="0"/>
          </a:p>
          <a:p>
            <a:r>
              <a:rPr lang="en-US" smtClean="0"/>
              <a:t>What if I want element “George”?</a:t>
            </a:r>
          </a:p>
          <a:p>
            <a:endParaRPr lang="en-US" smtClean="0"/>
          </a:p>
          <a:p>
            <a:r>
              <a:rPr lang="en-US" smtClean="0"/>
              <a:t>Hashtable</a:t>
            </a:r>
          </a:p>
          <a:p>
            <a:pPr lvl="1"/>
            <a:r>
              <a:rPr lang="en-US" smtClean="0"/>
              <a:t>MyHash.Item(“George”)</a:t>
            </a:r>
          </a:p>
        </p:txBody>
      </p:sp>
      <p:sp>
        <p:nvSpPr>
          <p:cNvPr id="2" name="Content Placeholder 1"/>
          <p:cNvSpPr>
            <a:spLocks noGrp="1"/>
          </p:cNvSpPr>
          <p:nvPr>
            <p:ph sz="quarter" idx="10"/>
          </p:nvPr>
        </p:nvSpPr>
        <p:spPr/>
        <p:txBody>
          <a:bodyPr/>
          <a:lstStyle/>
          <a:p>
            <a:endParaRPr lang="en-US"/>
          </a:p>
        </p:txBody>
      </p:sp>
      <p:sp>
        <p:nvSpPr>
          <p:cNvPr id="146437"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42CC9E8-C5D7-4DE0-9B30-8148E939F5C5}" type="slidenum">
              <a:rPr lang="en-US" sz="1400" smtClean="0"/>
              <a:pPr eaLnBrk="1" hangingPunct="1"/>
              <a:t>123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b="1" smtClean="0"/>
              <a:t>Working with HashTable</a:t>
            </a:r>
            <a:endParaRPr lang="en-US" smtClean="0"/>
          </a:p>
        </p:txBody>
      </p:sp>
      <p:sp>
        <p:nvSpPr>
          <p:cNvPr id="147459" name="Content Placeholder 2"/>
          <p:cNvSpPr>
            <a:spLocks noGrp="1"/>
          </p:cNvSpPr>
          <p:nvPr>
            <p:ph sz="quarter" idx="1"/>
          </p:nvPr>
        </p:nvSpPr>
        <p:spPr/>
        <p:txBody>
          <a:bodyPr/>
          <a:lstStyle/>
          <a:p>
            <a:r>
              <a:rPr lang="en-US" b="1" smtClean="0"/>
              <a:t>Adding an element to the HashTable</a:t>
            </a:r>
            <a:endParaRPr lang="en-US" smtClean="0"/>
          </a:p>
          <a:p>
            <a:endParaRPr lang="en-US" smtClean="0"/>
          </a:p>
          <a:p>
            <a:r>
              <a:rPr lang="en-US" smtClean="0"/>
              <a:t>{hash table object}.Add(Key as Object, value as Object)</a:t>
            </a:r>
            <a:br>
              <a:rPr lang="en-US" smtClean="0"/>
            </a:br>
            <a:endParaRPr lang="en-US" smtClean="0"/>
          </a:p>
          <a:p>
            <a:r>
              <a:rPr lang="en-US" smtClean="0"/>
              <a:t>Ex: MyHash.Add(“George”, 45)</a:t>
            </a:r>
            <a:br>
              <a:rPr lang="en-US" smtClean="0"/>
            </a:br>
            <a:endParaRPr lang="en-US" smtClean="0"/>
          </a:p>
        </p:txBody>
      </p:sp>
      <p:sp>
        <p:nvSpPr>
          <p:cNvPr id="2" name="Content Placeholder 1"/>
          <p:cNvSpPr>
            <a:spLocks noGrp="1"/>
          </p:cNvSpPr>
          <p:nvPr>
            <p:ph sz="quarter" idx="10"/>
          </p:nvPr>
        </p:nvSpPr>
        <p:spPr/>
        <p:txBody>
          <a:bodyPr/>
          <a:lstStyle/>
          <a:p>
            <a:endParaRPr lang="en-US"/>
          </a:p>
        </p:txBody>
      </p:sp>
      <p:sp>
        <p:nvSpPr>
          <p:cNvPr id="147461"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266C74D-F876-4ED8-A831-7907FDA2F0C6}" type="slidenum">
              <a:rPr lang="en-US" sz="1400" smtClean="0"/>
              <a:pPr eaLnBrk="1" hangingPunct="1"/>
              <a:t>124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b="1" smtClean="0"/>
              <a:t>Working with HashTable</a:t>
            </a:r>
            <a:endParaRPr lang="en-US" smtClean="0"/>
          </a:p>
        </p:txBody>
      </p:sp>
      <p:sp>
        <p:nvSpPr>
          <p:cNvPr id="148483" name="Content Placeholder 2"/>
          <p:cNvSpPr>
            <a:spLocks noGrp="1"/>
          </p:cNvSpPr>
          <p:nvPr>
            <p:ph sz="quarter" idx="1"/>
          </p:nvPr>
        </p:nvSpPr>
        <p:spPr/>
        <p:txBody>
          <a:bodyPr/>
          <a:lstStyle/>
          <a:p>
            <a:r>
              <a:rPr lang="en-US" b="1" smtClean="0"/>
              <a:t>Accessing an element</a:t>
            </a:r>
            <a:r>
              <a:rPr lang="en-US" smtClean="0"/>
              <a:t/>
            </a:r>
            <a:br>
              <a:rPr lang="en-US" smtClean="0"/>
            </a:br>
            <a:r>
              <a:rPr lang="en-US" smtClean="0"/>
              <a:t/>
            </a:r>
            <a:br>
              <a:rPr lang="en-US" smtClean="0"/>
            </a:br>
            <a:r>
              <a:rPr lang="en-US" smtClean="0"/>
              <a:t>{hash table object}.Item({key})</a:t>
            </a:r>
            <a:br>
              <a:rPr lang="en-US" smtClean="0"/>
            </a:br>
            <a:r>
              <a:rPr lang="en-US" smtClean="0"/>
              <a:t/>
            </a:r>
            <a:br>
              <a:rPr lang="en-US" smtClean="0"/>
            </a:br>
            <a:r>
              <a:rPr lang="en-US" smtClean="0"/>
              <a:t>Ex: MyArray.Item(“George”)</a:t>
            </a:r>
          </a:p>
        </p:txBody>
      </p:sp>
      <p:sp>
        <p:nvSpPr>
          <p:cNvPr id="2" name="Content Placeholder 1"/>
          <p:cNvSpPr>
            <a:spLocks noGrp="1"/>
          </p:cNvSpPr>
          <p:nvPr>
            <p:ph sz="quarter" idx="10"/>
          </p:nvPr>
        </p:nvSpPr>
        <p:spPr/>
        <p:txBody>
          <a:bodyPr/>
          <a:lstStyle/>
          <a:p>
            <a:endParaRPr lang="en-US"/>
          </a:p>
        </p:txBody>
      </p:sp>
      <p:sp>
        <p:nvSpPr>
          <p:cNvPr id="14848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6586AB2-6C86-4F67-9077-7C258B7D81AB}" type="slidenum">
              <a:rPr lang="en-US" sz="1400" smtClean="0"/>
              <a:pPr eaLnBrk="1" hangingPunct="1"/>
              <a:t>125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b="1" smtClean="0"/>
              <a:t>Working with HashTable</a:t>
            </a:r>
            <a:endParaRPr lang="en-US" smtClean="0"/>
          </a:p>
        </p:txBody>
      </p:sp>
      <p:sp>
        <p:nvSpPr>
          <p:cNvPr id="149507" name="Content Placeholder 2"/>
          <p:cNvSpPr>
            <a:spLocks noGrp="1"/>
          </p:cNvSpPr>
          <p:nvPr>
            <p:ph sz="quarter" idx="1"/>
          </p:nvPr>
        </p:nvSpPr>
        <p:spPr/>
        <p:txBody>
          <a:bodyPr/>
          <a:lstStyle/>
          <a:p>
            <a:r>
              <a:rPr lang="en-US" b="1" smtClean="0"/>
              <a:t>Searching for an element</a:t>
            </a:r>
            <a:r>
              <a:rPr lang="en-US" smtClean="0"/>
              <a:t/>
            </a:r>
            <a:br>
              <a:rPr lang="en-US" smtClean="0"/>
            </a:br>
            <a:endParaRPr lang="en-US" smtClean="0"/>
          </a:p>
          <a:p>
            <a:r>
              <a:rPr lang="en-US" smtClean="0"/>
              <a:t>{hash table object}.Contains({key})</a:t>
            </a:r>
            <a:br>
              <a:rPr lang="en-US" smtClean="0"/>
            </a:br>
            <a:r>
              <a:rPr lang="en-US" smtClean="0"/>
              <a:t/>
            </a:r>
            <a:br>
              <a:rPr lang="en-US" smtClean="0"/>
            </a:br>
            <a:r>
              <a:rPr lang="en-US" smtClean="0"/>
              <a:t>Ex: MyArray.Contains(“George”)</a:t>
            </a:r>
          </a:p>
        </p:txBody>
      </p:sp>
      <p:sp>
        <p:nvSpPr>
          <p:cNvPr id="2" name="Content Placeholder 1"/>
          <p:cNvSpPr>
            <a:spLocks noGrp="1"/>
          </p:cNvSpPr>
          <p:nvPr>
            <p:ph sz="quarter" idx="10"/>
          </p:nvPr>
        </p:nvSpPr>
        <p:spPr/>
        <p:txBody>
          <a:bodyPr/>
          <a:lstStyle/>
          <a:p>
            <a:endParaRPr lang="en-US"/>
          </a:p>
        </p:txBody>
      </p:sp>
      <p:sp>
        <p:nvSpPr>
          <p:cNvPr id="149509"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8E6F2DF-F841-4A48-812F-F72440DBBDE5}" type="slidenum">
              <a:rPr lang="en-US" sz="1400" smtClean="0"/>
              <a:pPr eaLnBrk="1" hangingPunct="1"/>
              <a:t>126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ctrTitle"/>
          </p:nvPr>
        </p:nvSpPr>
        <p:spPr/>
        <p:txBody>
          <a:bodyPr/>
          <a:lstStyle/>
          <a:p>
            <a:r>
              <a:rPr lang="en-US" smtClean="0"/>
              <a:t>Review</a:t>
            </a:r>
          </a:p>
        </p:txBody>
      </p:sp>
      <p:sp>
        <p:nvSpPr>
          <p:cNvPr id="150531" name="Subtitle 4"/>
          <p:cNvSpPr>
            <a:spLocks noGrp="1"/>
          </p:cNvSpPr>
          <p:nvPr>
            <p:ph type="subTitle" idx="1"/>
          </p:nvPr>
        </p:nvSpPr>
        <p:spPr/>
        <p:txBody>
          <a:bodyPr/>
          <a:lstStyle/>
          <a:p>
            <a:r>
              <a:rPr lang="en-US" smtClean="0"/>
              <a:t>Chapter 9</a:t>
            </a:r>
          </a:p>
        </p:txBody>
      </p:sp>
      <p:sp>
        <p:nvSpPr>
          <p:cNvPr id="15053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AC34281-727E-4624-9A8E-0EC318C1A009}" type="slidenum">
              <a:rPr lang="en-US" sz="1400" smtClean="0">
                <a:solidFill>
                  <a:schemeClr val="bg2"/>
                </a:solidFill>
              </a:rPr>
              <a:pPr eaLnBrk="1" hangingPunct="1"/>
              <a:t>127</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6" name="Rectangle 2"/>
          <p:cNvSpPr>
            <a:spLocks noGrp="1" noChangeArrowheads="1"/>
          </p:cNvSpPr>
          <p:nvPr>
            <p:ph type="title"/>
          </p:nvPr>
        </p:nvSpPr>
        <p:spPr/>
        <p:txBody>
          <a:bodyPr/>
          <a:lstStyle/>
          <a:p>
            <a:pPr eaLnBrk="1" hangingPunct="1"/>
            <a:r>
              <a:rPr lang="en-US" smtClean="0"/>
              <a:t>List Box Events</a:t>
            </a:r>
          </a:p>
        </p:txBody>
      </p:sp>
      <p:sp>
        <p:nvSpPr>
          <p:cNvPr id="335875" name="Rectangle 3"/>
          <p:cNvSpPr>
            <a:spLocks noGrp="1" noChangeArrowheads="1"/>
          </p:cNvSpPr>
          <p:nvPr>
            <p:ph sz="quarter" idx="1"/>
          </p:nvPr>
        </p:nvSpPr>
        <p:spPr/>
        <p:txBody>
          <a:bodyPr/>
          <a:lstStyle/>
          <a:p>
            <a:pPr eaLnBrk="1" hangingPunct="1">
              <a:lnSpc>
                <a:spcPct val="90000"/>
              </a:lnSpc>
              <a:buFontTx/>
              <a:buNone/>
              <a:defRPr/>
            </a:pPr>
            <a:r>
              <a:rPr lang="en-US" sz="2400" dirty="0" smtClean="0"/>
              <a:t>Three main types of events with list boxes:</a:t>
            </a:r>
          </a:p>
          <a:p>
            <a:pPr marL="457200" indent="-457200" eaLnBrk="1" hangingPunct="1">
              <a:lnSpc>
                <a:spcPct val="90000"/>
              </a:lnSpc>
              <a:buFont typeface="+mj-lt"/>
              <a:buAutoNum type="arabicPeriod"/>
              <a:defRPr/>
            </a:pPr>
            <a:r>
              <a:rPr lang="en-US" sz="2400" b="1" i="1" dirty="0" smtClean="0"/>
              <a:t>Click</a:t>
            </a:r>
            <a:r>
              <a:rPr lang="en-US" sz="2400" dirty="0" smtClean="0"/>
              <a:t> – the user clicks on an item in the list box</a:t>
            </a:r>
          </a:p>
          <a:p>
            <a:pPr marL="457200" indent="-457200" eaLnBrk="1" hangingPunct="1">
              <a:lnSpc>
                <a:spcPct val="90000"/>
              </a:lnSpc>
              <a:buFont typeface="+mj-lt"/>
              <a:buAutoNum type="arabicPeriod"/>
              <a:defRPr/>
            </a:pPr>
            <a:endParaRPr lang="en-US" sz="2400" dirty="0" smtClean="0"/>
          </a:p>
          <a:p>
            <a:pPr marL="457200" indent="-457200" eaLnBrk="1" hangingPunct="1">
              <a:lnSpc>
                <a:spcPct val="90000"/>
              </a:lnSpc>
              <a:buFont typeface="+mj-lt"/>
              <a:buAutoNum type="arabicPeriod"/>
              <a:defRPr/>
            </a:pPr>
            <a:r>
              <a:rPr lang="en-US" sz="2400" b="1" i="1" dirty="0" err="1" smtClean="0"/>
              <a:t>SelectedIndexChanged</a:t>
            </a:r>
            <a:r>
              <a:rPr lang="en-US" sz="2400" dirty="0" smtClean="0"/>
              <a:t> - the user clicks on an item or uses the arrow keys to select it</a:t>
            </a:r>
          </a:p>
          <a:p>
            <a:pPr marL="457200" indent="-457200" eaLnBrk="1" hangingPunct="1">
              <a:lnSpc>
                <a:spcPct val="90000"/>
              </a:lnSpc>
              <a:buFont typeface="+mj-lt"/>
              <a:buAutoNum type="arabicPeriod"/>
              <a:defRPr/>
            </a:pPr>
            <a:endParaRPr lang="en-US" sz="2400" dirty="0" smtClean="0"/>
          </a:p>
          <a:p>
            <a:pPr marL="457200" indent="-457200" eaLnBrk="1" hangingPunct="1">
              <a:lnSpc>
                <a:spcPct val="90000"/>
              </a:lnSpc>
              <a:buFont typeface="+mj-lt"/>
              <a:buAutoNum type="arabicPeriod"/>
              <a:defRPr/>
            </a:pPr>
            <a:r>
              <a:rPr lang="en-US" sz="2400" b="1" i="1" dirty="0" smtClean="0"/>
              <a:t>DoubleClick</a:t>
            </a:r>
            <a:r>
              <a:rPr lang="en-US" sz="2400" dirty="0" smtClean="0"/>
              <a:t> - the user double-clicks on an item</a:t>
            </a:r>
          </a:p>
          <a:p>
            <a:pPr marL="0" indent="0" eaLnBrk="1" hangingPunct="1">
              <a:lnSpc>
                <a:spcPct val="90000"/>
              </a:lnSpc>
              <a:spcBef>
                <a:spcPts val="2400"/>
              </a:spcBef>
              <a:buFontTx/>
              <a:buNone/>
              <a:defRPr/>
            </a:pPr>
            <a:endParaRPr lang="en-US" sz="2400" dirty="0" smtClean="0"/>
          </a:p>
          <a:p>
            <a:pPr marL="0" indent="0" eaLnBrk="1" hangingPunct="1">
              <a:lnSpc>
                <a:spcPct val="90000"/>
              </a:lnSpc>
              <a:spcBef>
                <a:spcPts val="2400"/>
              </a:spcBef>
              <a:buFontTx/>
              <a:buNone/>
              <a:defRPr/>
            </a:pPr>
            <a:r>
              <a:rPr lang="en-US" sz="2400" dirty="0" smtClean="0"/>
              <a:t>All three events are triggered when the user double-clicks on an item.</a:t>
            </a:r>
          </a:p>
        </p:txBody>
      </p:sp>
      <p:sp>
        <p:nvSpPr>
          <p:cNvPr id="2" name="Content Placeholder 1"/>
          <p:cNvSpPr>
            <a:spLocks noGrp="1"/>
          </p:cNvSpPr>
          <p:nvPr>
            <p:ph sz="quarter" idx="10"/>
          </p:nvPr>
        </p:nvSpPr>
        <p:spPr/>
        <p:txBody>
          <a:bodyPr/>
          <a:lstStyle/>
          <a:p>
            <a:endParaRPr lang="en-US"/>
          </a:p>
        </p:txBody>
      </p:sp>
      <p:sp>
        <p:nvSpPr>
          <p:cNvPr id="15155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1FF6174-D147-4463-A0D7-102EED9129E0}" type="slidenum">
              <a:rPr lang="en-US" sz="1400" smtClean="0"/>
              <a:pPr eaLnBrk="1" hangingPunct="1"/>
              <a:t>128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80" name="Rectangle 2"/>
          <p:cNvSpPr>
            <a:spLocks noGrp="1" noChangeArrowheads="1"/>
          </p:cNvSpPr>
          <p:nvPr>
            <p:ph type="title"/>
          </p:nvPr>
        </p:nvSpPr>
        <p:spPr/>
        <p:txBody>
          <a:bodyPr/>
          <a:lstStyle/>
          <a:p>
            <a:pPr eaLnBrk="1" hangingPunct="1"/>
            <a:r>
              <a:rPr lang="en-US" smtClean="0"/>
              <a:t>Using an Array to Fill a List Box</a:t>
            </a:r>
          </a:p>
        </p:txBody>
      </p:sp>
      <p:sp>
        <p:nvSpPr>
          <p:cNvPr id="152581" name="Rectangle 3"/>
          <p:cNvSpPr>
            <a:spLocks noGrp="1" noChangeArrowheads="1"/>
          </p:cNvSpPr>
          <p:nvPr>
            <p:ph sz="quarter" idx="1"/>
          </p:nvPr>
        </p:nvSpPr>
        <p:spPr/>
        <p:txBody>
          <a:bodyPr/>
          <a:lstStyle/>
          <a:p>
            <a:pPr marL="609600" indent="-609600" eaLnBrk="1" hangingPunct="1">
              <a:buFontTx/>
              <a:buNone/>
            </a:pPr>
            <a:r>
              <a:rPr lang="en-US" sz="2800" dirty="0" smtClean="0"/>
              <a:t>The  statement</a:t>
            </a:r>
          </a:p>
          <a:p>
            <a:pPr marL="609600" indent="-609600" eaLnBrk="1" hangingPunct="1">
              <a:buFontTx/>
              <a:buNone/>
            </a:pPr>
            <a:r>
              <a:rPr lang="en-US" sz="2800" b="1" dirty="0" smtClean="0">
                <a:latin typeface="Courier New" pitchFamily="49" charset="0"/>
              </a:rPr>
              <a:t>   </a:t>
            </a:r>
            <a:r>
              <a:rPr lang="en-US" sz="2800" b="1" dirty="0" err="1" smtClean="0">
                <a:latin typeface="Courier New" pitchFamily="49" charset="0"/>
              </a:rPr>
              <a:t>lstBox.DataSource</a:t>
            </a:r>
            <a:r>
              <a:rPr lang="en-US" sz="2800" b="1" dirty="0" smtClean="0">
                <a:latin typeface="Courier New" pitchFamily="49" charset="0"/>
              </a:rPr>
              <a:t> = </a:t>
            </a:r>
            <a:r>
              <a:rPr lang="en-US" sz="2800" b="1" i="1" dirty="0" err="1" smtClean="0">
                <a:latin typeface="Courier New" pitchFamily="49" charset="0"/>
              </a:rPr>
              <a:t>arrayName</a:t>
            </a:r>
            <a:endParaRPr lang="en-US" sz="2800" i="1" dirty="0" smtClean="0"/>
          </a:p>
          <a:p>
            <a:pPr marL="609600" indent="-609600" eaLnBrk="1" hangingPunct="1">
              <a:spcBef>
                <a:spcPts val="1800"/>
              </a:spcBef>
              <a:buFontTx/>
              <a:buNone/>
            </a:pPr>
            <a:endParaRPr lang="en-US" sz="2800" dirty="0" smtClean="0"/>
          </a:p>
          <a:p>
            <a:pPr marL="609600" indent="-609600" eaLnBrk="1" hangingPunct="1">
              <a:spcBef>
                <a:spcPts val="1800"/>
              </a:spcBef>
              <a:buFontTx/>
              <a:buNone/>
            </a:pPr>
            <a:r>
              <a:rPr lang="en-US" sz="2800" dirty="0" smtClean="0"/>
              <a:t>fills </a:t>
            </a:r>
            <a:r>
              <a:rPr lang="en-US" sz="2800" dirty="0" smtClean="0"/>
              <a:t>the list box with the elements of the array.</a:t>
            </a:r>
          </a:p>
          <a:p>
            <a:pPr marL="609600" indent="-609600" eaLnBrk="1" hangingPunct="1">
              <a:buFontTx/>
              <a:buNone/>
            </a:pPr>
            <a:endParaRPr lang="en-US" sz="2800" dirty="0" smtClean="0"/>
          </a:p>
          <a:p>
            <a:pPr marL="609600" indent="-609600" eaLnBrk="1" hangingPunct="1">
              <a:buFontTx/>
              <a:buNone/>
            </a:pPr>
            <a:endParaRPr lang="en-US" sz="2800" dirty="0" smtClean="0"/>
          </a:p>
          <a:p>
            <a:pPr marL="609600" indent="-609600" eaLnBrk="1" hangingPunct="1">
              <a:buFontTx/>
              <a:buNone/>
            </a:pPr>
            <a:endParaRPr lang="en-US" sz="2800" dirty="0" smtClean="0"/>
          </a:p>
        </p:txBody>
      </p:sp>
      <p:sp>
        <p:nvSpPr>
          <p:cNvPr id="2" name="Content Placeholder 1"/>
          <p:cNvSpPr>
            <a:spLocks noGrp="1"/>
          </p:cNvSpPr>
          <p:nvPr>
            <p:ph sz="quarter" idx="10"/>
          </p:nvPr>
        </p:nvSpPr>
        <p:spPr/>
        <p:txBody>
          <a:bodyPr/>
          <a:lstStyle/>
          <a:p>
            <a:endParaRPr lang="en-US"/>
          </a:p>
        </p:txBody>
      </p:sp>
      <p:sp>
        <p:nvSpPr>
          <p:cNvPr id="15257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087B8C3-2F25-440C-AA79-BA0FFB49478E}" type="slidenum">
              <a:rPr lang="en-US" sz="1400" smtClean="0"/>
              <a:pPr eaLnBrk="1" hangingPunct="1"/>
              <a:t>129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Sample Code</a:t>
            </a:r>
          </a:p>
        </p:txBody>
      </p:sp>
      <p:sp>
        <p:nvSpPr>
          <p:cNvPr id="3" name="Content Placeholder 2"/>
          <p:cNvSpPr>
            <a:spLocks noGrp="1"/>
          </p:cNvSpPr>
          <p:nvPr>
            <p:ph sz="quarter" idx="1"/>
          </p:nvPr>
        </p:nvSpPr>
        <p:spPr>
          <a:xfrm>
            <a:off x="457200" y="980728"/>
            <a:ext cx="8229600" cy="5493224"/>
          </a:xfrm>
        </p:spPr>
        <p:txBody>
          <a:bodyPr>
            <a:normAutofit/>
          </a:bodyPr>
          <a:lstStyle/>
          <a:p>
            <a:pPr>
              <a:buFontTx/>
              <a:buNone/>
              <a:defRPr/>
            </a:pPr>
            <a:r>
              <a:rPr lang="en-US" sz="2000" b="1" dirty="0" smtClean="0">
                <a:solidFill>
                  <a:srgbClr val="0000FF"/>
                </a:solidFill>
                <a:latin typeface="Courier New" pitchFamily="49" charset="0"/>
                <a:cs typeface="Courier New" pitchFamily="49" charset="0"/>
              </a:rPr>
              <a:t>Protected Sub </a:t>
            </a:r>
            <a:r>
              <a:rPr lang="en-US" sz="2000" b="1" dirty="0" err="1" smtClean="0">
                <a:latin typeface="Courier New" pitchFamily="49" charset="0"/>
                <a:cs typeface="Courier New" pitchFamily="49" charset="0"/>
              </a:rPr>
              <a:t>btnCalculate_Click</a:t>
            </a:r>
            <a:r>
              <a:rPr lang="en-US" sz="2000" b="1" dirty="0" smtClean="0">
                <a:latin typeface="Courier New" pitchFamily="49" charset="0"/>
                <a:cs typeface="Courier New" pitchFamily="49" charset="0"/>
              </a:rPr>
              <a:t>(</a:t>
            </a:r>
            <a:r>
              <a:rPr lang="en-US" sz="2000" b="1" dirty="0" smtClean="0">
                <a:solidFill>
                  <a:srgbClr val="0000FF"/>
                </a:solidFill>
                <a:latin typeface="Courier New" pitchFamily="49" charset="0"/>
                <a:cs typeface="Courier New" pitchFamily="49" charset="0"/>
              </a:rPr>
              <a:t>...</a:t>
            </a:r>
            <a:r>
              <a:rPr lang="en-US" sz="2000" b="1" dirty="0" smtClean="0">
                <a:latin typeface="Courier New" pitchFamily="49" charset="0"/>
                <a:cs typeface="Courier New" pitchFamily="49" charset="0"/>
              </a:rPr>
              <a:t>) </a:t>
            </a:r>
            <a:r>
              <a:rPr lang="en-US" sz="2000" b="1" dirty="0" smtClean="0">
                <a:solidFill>
                  <a:srgbClr val="0000FF"/>
                </a:solidFill>
                <a:latin typeface="Courier New" pitchFamily="49" charset="0"/>
                <a:cs typeface="Courier New" pitchFamily="49" charset="0"/>
              </a:rPr>
              <a:t>Handles</a:t>
            </a:r>
            <a:r>
              <a:rPr lang="en-US" sz="2000" b="1" dirty="0" smtClean="0">
                <a:latin typeface="Courier New" pitchFamily="49" charset="0"/>
                <a:cs typeface="Courier New" pitchFamily="49" charset="0"/>
              </a:rPr>
              <a:t> </a:t>
            </a:r>
            <a:r>
              <a:rPr lang="en-US" sz="2000" b="1" dirty="0" smtClean="0">
                <a:latin typeface="Courier New" pitchFamily="49" charset="0"/>
                <a:cs typeface="Courier New" pitchFamily="49" charset="0"/>
              </a:rPr>
              <a:t>_                          </a:t>
            </a:r>
            <a:r>
              <a:rPr lang="en-US" sz="2000" b="1" dirty="0" err="1" smtClean="0">
                <a:latin typeface="Courier New" pitchFamily="49" charset="0"/>
                <a:cs typeface="Courier New" pitchFamily="49" charset="0"/>
              </a:rPr>
              <a:t>btnCalculate.Click</a:t>
            </a:r>
            <a:endParaRPr lang="en-US" sz="2000" b="1" dirty="0" smtClean="0">
              <a:latin typeface="Courier New" pitchFamily="49" charset="0"/>
              <a:cs typeface="Courier New" pitchFamily="49" charset="0"/>
            </a:endParaRPr>
          </a:p>
          <a:p>
            <a:pPr>
              <a:buFontTx/>
              <a:buNone/>
              <a:defRPr/>
            </a:pPr>
            <a:r>
              <a:rPr lang="en-US" sz="2000" b="1" dirty="0" smtClean="0">
                <a:latin typeface="Courier New" pitchFamily="49" charset="0"/>
                <a:cs typeface="Courier New" pitchFamily="49" charset="0"/>
              </a:rPr>
              <a:t>  </a:t>
            </a:r>
            <a:r>
              <a:rPr lang="en-US" sz="2000" b="1" dirty="0" smtClean="0">
                <a:solidFill>
                  <a:srgbClr val="0000FF"/>
                </a:solidFill>
                <a:latin typeface="Courier New" pitchFamily="49" charset="0"/>
                <a:cs typeface="Courier New" pitchFamily="49" charset="0"/>
              </a:rPr>
              <a:t>Dim</a:t>
            </a:r>
            <a:r>
              <a:rPr lang="en-US" sz="2000" b="1" dirty="0" smtClean="0">
                <a:latin typeface="Courier New" pitchFamily="49" charset="0"/>
                <a:cs typeface="Courier New" pitchFamily="49" charset="0"/>
              </a:rPr>
              <a:t> cost </a:t>
            </a:r>
            <a:r>
              <a:rPr lang="en-US" sz="2000" b="1" dirty="0" smtClean="0">
                <a:solidFill>
                  <a:srgbClr val="0000FF"/>
                </a:solidFill>
                <a:latin typeface="Courier New" pitchFamily="49" charset="0"/>
                <a:cs typeface="Courier New" pitchFamily="49" charset="0"/>
              </a:rPr>
              <a:t>As Double</a:t>
            </a:r>
            <a:r>
              <a:rPr lang="en-US" sz="2000" b="1" dirty="0" smtClean="0">
                <a:latin typeface="Courier New" pitchFamily="49" charset="0"/>
                <a:cs typeface="Courier New" pitchFamily="49" charset="0"/>
              </a:rPr>
              <a:t> = </a:t>
            </a:r>
            <a:r>
              <a:rPr lang="en-US" sz="2000" b="1" dirty="0" err="1" smtClean="0">
                <a:solidFill>
                  <a:srgbClr val="0000FF"/>
                </a:solidFill>
                <a:latin typeface="Courier New" pitchFamily="49" charset="0"/>
                <a:cs typeface="Courier New" pitchFamily="49" charset="0"/>
              </a:rPr>
              <a:t>CDbl</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txtCost.Text</a:t>
            </a:r>
            <a:r>
              <a:rPr lang="en-US" sz="2000" b="1" dirty="0" smtClean="0">
                <a:latin typeface="Courier New" pitchFamily="49" charset="0"/>
                <a:cs typeface="Courier New" pitchFamily="49" charset="0"/>
              </a:rPr>
              <a:t>)</a:t>
            </a:r>
          </a:p>
          <a:p>
            <a:pPr>
              <a:buFontTx/>
              <a:buNone/>
              <a:defRPr/>
            </a:pPr>
            <a:r>
              <a:rPr lang="en-US" sz="2000" b="1" dirty="0" smtClean="0">
                <a:latin typeface="Courier New" pitchFamily="49" charset="0"/>
                <a:cs typeface="Courier New" pitchFamily="49" charset="0"/>
              </a:rPr>
              <a:t>  </a:t>
            </a:r>
            <a:r>
              <a:rPr lang="en-US" sz="2000" b="1" dirty="0" smtClean="0">
                <a:solidFill>
                  <a:srgbClr val="0000FF"/>
                </a:solidFill>
                <a:latin typeface="Courier New" pitchFamily="49" charset="0"/>
                <a:cs typeface="Courier New" pitchFamily="49" charset="0"/>
              </a:rPr>
              <a:t>Dim</a:t>
            </a:r>
            <a:r>
              <a:rPr lang="en-US" sz="2000" b="1" dirty="0" smtClean="0">
                <a:latin typeface="Courier New" pitchFamily="49" charset="0"/>
                <a:cs typeface="Courier New" pitchFamily="49" charset="0"/>
              </a:rPr>
              <a:t> percent </a:t>
            </a:r>
            <a:r>
              <a:rPr lang="en-US" sz="2000" b="1" dirty="0" smtClean="0">
                <a:solidFill>
                  <a:srgbClr val="0000FF"/>
                </a:solidFill>
                <a:latin typeface="Courier New" pitchFamily="49" charset="0"/>
                <a:cs typeface="Courier New" pitchFamily="49" charset="0"/>
              </a:rPr>
              <a:t>As Double </a:t>
            </a:r>
            <a:r>
              <a:rPr lang="en-US" sz="2000" b="1" dirty="0" smtClean="0">
                <a:latin typeface="Courier New" pitchFamily="49" charset="0"/>
                <a:cs typeface="Courier New" pitchFamily="49" charset="0"/>
              </a:rPr>
              <a:t>= </a:t>
            </a:r>
          </a:p>
          <a:p>
            <a:pPr>
              <a:spcBef>
                <a:spcPts val="0"/>
              </a:spcBef>
              <a:buFontTx/>
              <a:buNone/>
              <a:defRPr/>
            </a:pPr>
            <a:r>
              <a:rPr lang="en-US" sz="2000" b="1" dirty="0" smtClean="0">
                <a:latin typeface="Courier New" pitchFamily="49" charset="0"/>
                <a:cs typeface="Courier New" pitchFamily="49" charset="0"/>
              </a:rPr>
              <a:t>                    </a:t>
            </a:r>
            <a:r>
              <a:rPr lang="en-US" sz="2000" b="1" dirty="0" err="1" smtClean="0">
                <a:solidFill>
                  <a:srgbClr val="0000FF"/>
                </a:solidFill>
                <a:latin typeface="Courier New" pitchFamily="49" charset="0"/>
                <a:cs typeface="Courier New" pitchFamily="49" charset="0"/>
              </a:rPr>
              <a:t>CDbl</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txtPercent.Text</a:t>
            </a:r>
            <a:r>
              <a:rPr lang="en-US" sz="2000" b="1" dirty="0" smtClean="0">
                <a:latin typeface="Courier New" pitchFamily="49" charset="0"/>
                <a:cs typeface="Courier New" pitchFamily="49" charset="0"/>
              </a:rPr>
              <a:t>) / 100</a:t>
            </a:r>
          </a:p>
          <a:p>
            <a:pPr>
              <a:buFontTx/>
              <a:buNone/>
              <a:defRPr/>
            </a:pP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txtTip.Text</a:t>
            </a:r>
            <a:r>
              <a:rPr lang="en-US" sz="2000" b="1" dirty="0" smtClean="0">
                <a:latin typeface="Courier New" pitchFamily="49" charset="0"/>
                <a:cs typeface="Courier New" pitchFamily="49" charset="0"/>
              </a:rPr>
              <a:t> = </a:t>
            </a:r>
            <a:r>
              <a:rPr lang="en-US" sz="2000" b="1" dirty="0" err="1" smtClean="0">
                <a:latin typeface="Courier New" pitchFamily="49" charset="0"/>
                <a:cs typeface="Courier New" pitchFamily="49" charset="0"/>
              </a:rPr>
              <a:t>FormatCurrency</a:t>
            </a:r>
            <a:r>
              <a:rPr lang="en-US" sz="2000" b="1" dirty="0" smtClean="0">
                <a:latin typeface="Courier New" pitchFamily="49" charset="0"/>
                <a:cs typeface="Courier New" pitchFamily="49" charset="0"/>
              </a:rPr>
              <a:t>(percent * cost)</a:t>
            </a:r>
          </a:p>
          <a:p>
            <a:pPr>
              <a:buFontTx/>
              <a:buNone/>
              <a:defRPr/>
            </a:pPr>
            <a:r>
              <a:rPr lang="en-US" sz="2000" b="1" dirty="0" smtClean="0">
                <a:solidFill>
                  <a:srgbClr val="0000FF"/>
                </a:solidFill>
                <a:latin typeface="Courier New" pitchFamily="49" charset="0"/>
                <a:cs typeface="Courier New" pitchFamily="49" charset="0"/>
              </a:rPr>
              <a:t>End Sub</a:t>
            </a:r>
          </a:p>
          <a:p>
            <a:pPr marL="0" indent="0">
              <a:spcBef>
                <a:spcPts val="2400"/>
              </a:spcBef>
              <a:buFontTx/>
              <a:buNone/>
              <a:defRPr/>
            </a:pPr>
            <a:r>
              <a:rPr lang="en-US" sz="2000" dirty="0" smtClean="0">
                <a:cs typeface="Courier New" pitchFamily="49" charset="0"/>
              </a:rPr>
              <a:t>Notice that “Sub” is proceeded by “Protected” instead of “Private”.</a:t>
            </a:r>
            <a:endParaRPr lang="en-US" sz="2000" dirty="0" smtClean="0">
              <a:solidFill>
                <a:srgbClr val="0000FF"/>
              </a:solidFill>
              <a:cs typeface="Courier New" pitchFamily="49" charset="0"/>
            </a:endParaRPr>
          </a:p>
          <a:p>
            <a:pPr>
              <a:buFontTx/>
              <a:buNone/>
              <a:defRPr/>
            </a:pPr>
            <a:endParaRPr lang="en-US" sz="2000" b="1" dirty="0" smtClean="0">
              <a:solidFill>
                <a:srgbClr val="0000FF"/>
              </a:solidFill>
              <a:latin typeface="Courier New" pitchFamily="49" charset="0"/>
              <a:cs typeface="Courier New" pitchFamily="49" charset="0"/>
            </a:endParaRPr>
          </a:p>
          <a:p>
            <a:pPr>
              <a:buFontTx/>
              <a:buNone/>
              <a:defRPr/>
            </a:pPr>
            <a:endParaRPr lang="en-US" sz="2000" dirty="0"/>
          </a:p>
        </p:txBody>
      </p:sp>
      <p:sp>
        <p:nvSpPr>
          <p:cNvPr id="2" name="Content Placeholder 1"/>
          <p:cNvSpPr>
            <a:spLocks noGrp="1"/>
          </p:cNvSpPr>
          <p:nvPr>
            <p:ph sz="quarter" idx="10"/>
          </p:nvPr>
        </p:nvSpPr>
        <p:spPr/>
        <p:txBody>
          <a:bodyPr/>
          <a:lstStyle/>
          <a:p>
            <a:endParaRPr lang="en-US"/>
          </a:p>
        </p:txBody>
      </p:sp>
      <p:sp>
        <p:nvSpPr>
          <p:cNvPr id="29700"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8C1D3EB-8F7E-4F7A-930A-688E4BC3028F}" type="slidenum">
              <a:rPr lang="en-US" sz="1400" smtClean="0"/>
              <a:pPr eaLnBrk="1" hangingPunct="1"/>
              <a:t>13</a:t>
            </a:fld>
            <a:endParaRPr lang="en-US" sz="1400" smtClean="0"/>
          </a:p>
        </p:txBody>
      </p:sp>
      <p:pic>
        <p:nvPicPr>
          <p:cNvPr id="29701" name="Picture 5" descr="SampleForm.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267200"/>
            <a:ext cx="34845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4" name="Rectangle 2"/>
          <p:cNvSpPr>
            <a:spLocks noGrp="1" noChangeArrowheads="1"/>
          </p:cNvSpPr>
          <p:nvPr>
            <p:ph type="title"/>
          </p:nvPr>
        </p:nvSpPr>
        <p:spPr/>
        <p:txBody>
          <a:bodyPr/>
          <a:lstStyle/>
          <a:p>
            <a:pPr eaLnBrk="1" hangingPunct="1"/>
            <a:r>
              <a:rPr lang="en-US" smtClean="0"/>
              <a:t>The Group Box Control</a:t>
            </a:r>
          </a:p>
        </p:txBody>
      </p:sp>
      <p:sp>
        <p:nvSpPr>
          <p:cNvPr id="153605" name="Rectangle 3"/>
          <p:cNvSpPr>
            <a:spLocks noGrp="1" noChangeArrowheads="1"/>
          </p:cNvSpPr>
          <p:nvPr>
            <p:ph sz="quarter" idx="1"/>
          </p:nvPr>
        </p:nvSpPr>
        <p:spPr/>
        <p:txBody>
          <a:bodyPr/>
          <a:lstStyle/>
          <a:p>
            <a:pPr eaLnBrk="1" hangingPunct="1"/>
            <a:r>
              <a:rPr lang="en-US" dirty="0" smtClean="0"/>
              <a:t>Group boxes are passive objects used to group other objects </a:t>
            </a:r>
            <a:r>
              <a:rPr lang="en-US" dirty="0" smtClean="0"/>
              <a:t>together</a:t>
            </a:r>
          </a:p>
          <a:p>
            <a:pPr eaLnBrk="1" hangingPunct="1"/>
            <a:endParaRPr lang="en-US" dirty="0" smtClean="0"/>
          </a:p>
          <a:p>
            <a:pPr eaLnBrk="1" hangingPunct="1"/>
            <a:r>
              <a:rPr lang="en-US" dirty="0" smtClean="0"/>
              <a:t>When you drag a group box, the attached controls follow as a </a:t>
            </a:r>
            <a:r>
              <a:rPr lang="en-US" dirty="0" smtClean="0"/>
              <a:t>unit</a:t>
            </a:r>
          </a:p>
          <a:p>
            <a:pPr eaLnBrk="1" hangingPunct="1"/>
            <a:endParaRPr lang="en-US" dirty="0" smtClean="0"/>
          </a:p>
          <a:p>
            <a:pPr eaLnBrk="1" hangingPunct="1"/>
            <a:r>
              <a:rPr lang="en-US" dirty="0" smtClean="0"/>
              <a:t>To attach a control to a group box, create the group box, then drag the control you want to attach into the group box.</a:t>
            </a:r>
          </a:p>
        </p:txBody>
      </p:sp>
      <p:sp>
        <p:nvSpPr>
          <p:cNvPr id="2" name="Content Placeholder 1"/>
          <p:cNvSpPr>
            <a:spLocks noGrp="1"/>
          </p:cNvSpPr>
          <p:nvPr>
            <p:ph sz="quarter" idx="10"/>
          </p:nvPr>
        </p:nvSpPr>
        <p:spPr/>
        <p:txBody>
          <a:bodyPr/>
          <a:lstStyle/>
          <a:p>
            <a:endParaRPr lang="en-US"/>
          </a:p>
        </p:txBody>
      </p:sp>
      <p:sp>
        <p:nvSpPr>
          <p:cNvPr id="1536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D4364A8-2731-4FC5-A77E-ACC6C8293101}" type="slidenum">
              <a:rPr lang="en-US" sz="1400" smtClean="0"/>
              <a:pPr eaLnBrk="1" hangingPunct="1"/>
              <a:t>130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8" name="Rectangle 2"/>
          <p:cNvSpPr>
            <a:spLocks noGrp="1" noChangeArrowheads="1"/>
          </p:cNvSpPr>
          <p:nvPr>
            <p:ph type="title"/>
          </p:nvPr>
        </p:nvSpPr>
        <p:spPr/>
        <p:txBody>
          <a:bodyPr/>
          <a:lstStyle/>
          <a:p>
            <a:pPr eaLnBrk="1" hangingPunct="1"/>
            <a:r>
              <a:rPr lang="en-US" smtClean="0"/>
              <a:t>The Check Box Control</a:t>
            </a:r>
          </a:p>
        </p:txBody>
      </p:sp>
      <p:sp>
        <p:nvSpPr>
          <p:cNvPr id="154629" name="Rectangle 3"/>
          <p:cNvSpPr>
            <a:spLocks noGrp="1" noChangeArrowheads="1"/>
          </p:cNvSpPr>
          <p:nvPr>
            <p:ph sz="quarter" idx="1"/>
          </p:nvPr>
        </p:nvSpPr>
        <p:spPr/>
        <p:txBody>
          <a:bodyPr>
            <a:normAutofit lnSpcReduction="10000"/>
          </a:bodyPr>
          <a:lstStyle/>
          <a:p>
            <a:pPr eaLnBrk="1" hangingPunct="1"/>
            <a:r>
              <a:rPr lang="en-US" sz="2800" dirty="0" smtClean="0"/>
              <a:t>Consists of a small square and a </a:t>
            </a:r>
            <a:r>
              <a:rPr lang="en-US" sz="2800" dirty="0" smtClean="0"/>
              <a:t>caption</a:t>
            </a:r>
          </a:p>
          <a:p>
            <a:pPr eaLnBrk="1" hangingPunct="1"/>
            <a:endParaRPr lang="en-US" sz="2800" dirty="0" smtClean="0"/>
          </a:p>
          <a:p>
            <a:pPr eaLnBrk="1" hangingPunct="1"/>
            <a:r>
              <a:rPr lang="en-US" sz="2800" dirty="0" smtClean="0"/>
              <a:t>Presents the user with a </a:t>
            </a:r>
            <a:r>
              <a:rPr lang="en-US" sz="2800" i="1" dirty="0" smtClean="0"/>
              <a:t>Yes/No</a:t>
            </a:r>
            <a:r>
              <a:rPr lang="en-US" sz="2800" dirty="0" smtClean="0"/>
              <a:t> </a:t>
            </a:r>
            <a:r>
              <a:rPr lang="en-US" sz="2800" dirty="0" smtClean="0"/>
              <a:t>choice</a:t>
            </a:r>
          </a:p>
          <a:p>
            <a:pPr eaLnBrk="1" hangingPunct="1"/>
            <a:endParaRPr lang="en-US" sz="2800" dirty="0" smtClean="0"/>
          </a:p>
          <a:p>
            <a:pPr eaLnBrk="1" hangingPunct="1"/>
            <a:r>
              <a:rPr lang="en-US" sz="2800" dirty="0" smtClean="0"/>
              <a:t>During run time, clicking on the check box toggles the appearance of a check </a:t>
            </a:r>
            <a:r>
              <a:rPr lang="en-US" sz="2800" dirty="0" smtClean="0"/>
              <a:t>mark</a:t>
            </a:r>
          </a:p>
          <a:p>
            <a:pPr eaLnBrk="1" hangingPunct="1"/>
            <a:endParaRPr lang="en-US" sz="2800" dirty="0" smtClean="0"/>
          </a:p>
          <a:p>
            <a:pPr eaLnBrk="1" hangingPunct="1"/>
            <a:r>
              <a:rPr lang="en-US" sz="2800" i="1" dirty="0" smtClean="0"/>
              <a:t>Checked</a:t>
            </a:r>
            <a:r>
              <a:rPr lang="en-US" sz="2800" dirty="0" smtClean="0"/>
              <a:t> property is </a:t>
            </a:r>
            <a:r>
              <a:rPr lang="en-US" sz="2800" i="1" dirty="0" smtClean="0"/>
              <a:t>True</a:t>
            </a:r>
            <a:r>
              <a:rPr lang="en-US" sz="2800" dirty="0" smtClean="0"/>
              <a:t> when the check box is checked and </a:t>
            </a:r>
            <a:r>
              <a:rPr lang="en-US" sz="2800" i="1" dirty="0" smtClean="0"/>
              <a:t>False</a:t>
            </a:r>
            <a:r>
              <a:rPr lang="en-US" sz="2800" dirty="0" smtClean="0"/>
              <a:t> when it is </a:t>
            </a:r>
            <a:r>
              <a:rPr lang="en-US" sz="2800" dirty="0" smtClean="0"/>
              <a:t>not</a:t>
            </a:r>
          </a:p>
          <a:p>
            <a:pPr eaLnBrk="1" hangingPunct="1"/>
            <a:endParaRPr lang="en-US" sz="2800" dirty="0" smtClean="0"/>
          </a:p>
          <a:p>
            <a:pPr eaLnBrk="1" hangingPunct="1"/>
            <a:r>
              <a:rPr lang="en-US" sz="2800" i="1" dirty="0" err="1" smtClean="0"/>
              <a:t>CheckedChanged</a:t>
            </a:r>
            <a:r>
              <a:rPr lang="en-US" sz="2800" dirty="0" smtClean="0"/>
              <a:t> event is triggered when the user clicks on the check box</a:t>
            </a:r>
          </a:p>
        </p:txBody>
      </p:sp>
      <p:sp>
        <p:nvSpPr>
          <p:cNvPr id="2" name="Content Placeholder 1"/>
          <p:cNvSpPr>
            <a:spLocks noGrp="1"/>
          </p:cNvSpPr>
          <p:nvPr>
            <p:ph sz="quarter" idx="10"/>
          </p:nvPr>
        </p:nvSpPr>
        <p:spPr/>
        <p:txBody>
          <a:bodyPr/>
          <a:lstStyle/>
          <a:p>
            <a:endParaRPr lang="en-US"/>
          </a:p>
        </p:txBody>
      </p:sp>
      <p:sp>
        <p:nvSpPr>
          <p:cNvPr id="1546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11F6C63-DA05-4835-94F2-503E166202CC}" type="slidenum">
              <a:rPr lang="en-US" sz="1400" smtClean="0"/>
              <a:pPr eaLnBrk="1" hangingPunct="1"/>
              <a:t>131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2" name="Rectangle 2"/>
          <p:cNvSpPr>
            <a:spLocks noGrp="1" noChangeArrowheads="1"/>
          </p:cNvSpPr>
          <p:nvPr>
            <p:ph type="title"/>
          </p:nvPr>
        </p:nvSpPr>
        <p:spPr/>
        <p:txBody>
          <a:bodyPr/>
          <a:lstStyle/>
          <a:p>
            <a:pPr eaLnBrk="1" hangingPunct="1"/>
            <a:r>
              <a:rPr lang="en-US" smtClean="0"/>
              <a:t>The Radio Button Control</a:t>
            </a:r>
          </a:p>
        </p:txBody>
      </p:sp>
      <p:sp>
        <p:nvSpPr>
          <p:cNvPr id="155653" name="Rectangle 3"/>
          <p:cNvSpPr>
            <a:spLocks noGrp="1" noChangeArrowheads="1"/>
          </p:cNvSpPr>
          <p:nvPr>
            <p:ph sz="quarter" idx="1"/>
          </p:nvPr>
        </p:nvSpPr>
        <p:spPr/>
        <p:txBody>
          <a:bodyPr/>
          <a:lstStyle/>
          <a:p>
            <a:pPr eaLnBrk="1" hangingPunct="1">
              <a:lnSpc>
                <a:spcPct val="90000"/>
              </a:lnSpc>
            </a:pPr>
            <a:r>
              <a:rPr lang="en-US" dirty="0" smtClean="0"/>
              <a:t>Consists of a small circle with a caption (that is set by the Text property</a:t>
            </a:r>
            <a:r>
              <a:rPr lang="en-US" dirty="0" smtClean="0"/>
              <a:t>)</a:t>
            </a:r>
          </a:p>
          <a:p>
            <a:pPr eaLnBrk="1" hangingPunct="1">
              <a:lnSpc>
                <a:spcPct val="90000"/>
              </a:lnSpc>
            </a:pPr>
            <a:endParaRPr lang="en-US" dirty="0" smtClean="0"/>
          </a:p>
          <a:p>
            <a:pPr eaLnBrk="1" hangingPunct="1">
              <a:lnSpc>
                <a:spcPct val="90000"/>
              </a:lnSpc>
            </a:pPr>
            <a:r>
              <a:rPr lang="en-US" dirty="0" smtClean="0"/>
              <a:t>Normally several radio buttons are attached to a group </a:t>
            </a:r>
            <a:r>
              <a:rPr lang="en-US" dirty="0" smtClean="0"/>
              <a:t>box</a:t>
            </a:r>
          </a:p>
          <a:p>
            <a:pPr eaLnBrk="1" hangingPunct="1">
              <a:lnSpc>
                <a:spcPct val="90000"/>
              </a:lnSpc>
            </a:pPr>
            <a:endParaRPr lang="en-US" dirty="0" smtClean="0"/>
          </a:p>
          <a:p>
            <a:pPr eaLnBrk="1" hangingPunct="1">
              <a:lnSpc>
                <a:spcPct val="90000"/>
              </a:lnSpc>
            </a:pPr>
            <a:r>
              <a:rPr lang="en-US" dirty="0" smtClean="0"/>
              <a:t>Gives the user a single choice from several </a:t>
            </a:r>
            <a:r>
              <a:rPr lang="en-US" dirty="0" smtClean="0"/>
              <a:t>options</a:t>
            </a:r>
          </a:p>
          <a:p>
            <a:pPr eaLnBrk="1" hangingPunct="1">
              <a:lnSpc>
                <a:spcPct val="90000"/>
              </a:lnSpc>
            </a:pPr>
            <a:endParaRPr lang="en-US" dirty="0" smtClean="0"/>
          </a:p>
          <a:p>
            <a:pPr eaLnBrk="1" hangingPunct="1">
              <a:lnSpc>
                <a:spcPct val="90000"/>
              </a:lnSpc>
            </a:pPr>
            <a:r>
              <a:rPr lang="en-US" dirty="0" smtClean="0"/>
              <a:t>Clicking on one radio button removes the selection from another</a:t>
            </a:r>
          </a:p>
        </p:txBody>
      </p:sp>
      <p:sp>
        <p:nvSpPr>
          <p:cNvPr id="2" name="Content Placeholder 1"/>
          <p:cNvSpPr>
            <a:spLocks noGrp="1"/>
          </p:cNvSpPr>
          <p:nvPr>
            <p:ph sz="quarter" idx="10"/>
          </p:nvPr>
        </p:nvSpPr>
        <p:spPr/>
        <p:txBody>
          <a:bodyPr/>
          <a:lstStyle/>
          <a:p>
            <a:endParaRPr lang="en-US"/>
          </a:p>
        </p:txBody>
      </p:sp>
      <p:sp>
        <p:nvSpPr>
          <p:cNvPr id="15565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F686180-2586-42D8-B6FD-66F62278A98F}" type="slidenum">
              <a:rPr lang="en-US" sz="1400" smtClean="0"/>
              <a:pPr eaLnBrk="1" hangingPunct="1"/>
              <a:t>132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6" name="Rectangle 2"/>
          <p:cNvSpPr>
            <a:spLocks noGrp="1" noChangeArrowheads="1"/>
          </p:cNvSpPr>
          <p:nvPr>
            <p:ph type="title"/>
          </p:nvPr>
        </p:nvSpPr>
        <p:spPr/>
        <p:txBody>
          <a:bodyPr/>
          <a:lstStyle/>
          <a:p>
            <a:pPr eaLnBrk="1" hangingPunct="1"/>
            <a:r>
              <a:rPr lang="en-US" smtClean="0"/>
              <a:t>The Timer Control</a:t>
            </a:r>
          </a:p>
        </p:txBody>
      </p:sp>
      <p:sp>
        <p:nvSpPr>
          <p:cNvPr id="156677" name="Rectangle 3"/>
          <p:cNvSpPr>
            <a:spLocks noGrp="1" noChangeArrowheads="1"/>
          </p:cNvSpPr>
          <p:nvPr>
            <p:ph sz="quarter" idx="1"/>
          </p:nvPr>
        </p:nvSpPr>
        <p:spPr/>
        <p:txBody>
          <a:bodyPr>
            <a:normAutofit fontScale="85000" lnSpcReduction="10000"/>
          </a:bodyPr>
          <a:lstStyle/>
          <a:p>
            <a:pPr eaLnBrk="1" hangingPunct="1"/>
            <a:r>
              <a:rPr lang="en-US" sz="2800" dirty="0" smtClean="0"/>
              <a:t>Invisible during run </a:t>
            </a:r>
            <a:r>
              <a:rPr lang="en-US" sz="2800" dirty="0" smtClean="0"/>
              <a:t>time</a:t>
            </a:r>
          </a:p>
          <a:p>
            <a:pPr eaLnBrk="1" hangingPunct="1"/>
            <a:endParaRPr lang="en-US" sz="2800" dirty="0" smtClean="0"/>
          </a:p>
          <a:p>
            <a:pPr eaLnBrk="1" hangingPunct="1"/>
            <a:r>
              <a:rPr lang="en-US" sz="2800" dirty="0" smtClean="0"/>
              <a:t>Triggers an event after a specified period of </a:t>
            </a:r>
            <a:r>
              <a:rPr lang="en-US" sz="2800" dirty="0" smtClean="0"/>
              <a:t>time</a:t>
            </a:r>
          </a:p>
          <a:p>
            <a:pPr eaLnBrk="1" hangingPunct="1"/>
            <a:endParaRPr lang="en-US" sz="2800" dirty="0" smtClean="0"/>
          </a:p>
          <a:p>
            <a:pPr eaLnBrk="1" hangingPunct="1"/>
            <a:r>
              <a:rPr lang="en-US" sz="2800" dirty="0" smtClean="0"/>
              <a:t>The </a:t>
            </a:r>
            <a:r>
              <a:rPr lang="en-US" sz="2800" i="1" dirty="0" smtClean="0"/>
              <a:t>Interval</a:t>
            </a:r>
            <a:r>
              <a:rPr lang="en-US" sz="2800" dirty="0" smtClean="0"/>
              <a:t> property specifies the time period – measured in </a:t>
            </a:r>
            <a:r>
              <a:rPr lang="en-US" sz="2800" dirty="0" smtClean="0"/>
              <a:t>milliseconds</a:t>
            </a:r>
          </a:p>
          <a:p>
            <a:pPr eaLnBrk="1" hangingPunct="1"/>
            <a:endParaRPr lang="en-US" sz="2800" dirty="0" smtClean="0"/>
          </a:p>
          <a:p>
            <a:pPr eaLnBrk="1" hangingPunct="1"/>
            <a:r>
              <a:rPr lang="en-US" sz="2800" dirty="0" smtClean="0"/>
              <a:t>To begin timing, set the </a:t>
            </a:r>
            <a:r>
              <a:rPr lang="en-US" sz="2800" i="1" dirty="0" smtClean="0"/>
              <a:t>Enabled</a:t>
            </a:r>
            <a:r>
              <a:rPr lang="en-US" sz="2800" dirty="0" smtClean="0"/>
              <a:t> property to </a:t>
            </a:r>
            <a:r>
              <a:rPr lang="en-US" sz="2800" i="1" dirty="0" smtClean="0"/>
              <a:t>True</a:t>
            </a:r>
          </a:p>
          <a:p>
            <a:pPr eaLnBrk="1" hangingPunct="1"/>
            <a:endParaRPr lang="en-US" sz="2800" dirty="0" smtClean="0"/>
          </a:p>
          <a:p>
            <a:pPr eaLnBrk="1" hangingPunct="1"/>
            <a:r>
              <a:rPr lang="en-US" sz="2800" dirty="0" smtClean="0"/>
              <a:t>To stop timing, set the </a:t>
            </a:r>
            <a:r>
              <a:rPr lang="en-US" sz="2800" i="1" dirty="0" smtClean="0"/>
              <a:t>Enabled</a:t>
            </a:r>
            <a:r>
              <a:rPr lang="en-US" sz="2800" dirty="0" smtClean="0"/>
              <a:t> property to </a:t>
            </a:r>
            <a:r>
              <a:rPr lang="en-US" sz="2800" i="1" dirty="0" smtClean="0"/>
              <a:t>False</a:t>
            </a:r>
          </a:p>
          <a:p>
            <a:pPr eaLnBrk="1" hangingPunct="1"/>
            <a:endParaRPr lang="en-US" sz="2800" dirty="0" smtClean="0"/>
          </a:p>
          <a:p>
            <a:pPr eaLnBrk="1" hangingPunct="1"/>
            <a:r>
              <a:rPr lang="en-US" sz="2800" dirty="0" smtClean="0"/>
              <a:t>The event triggered each time </a:t>
            </a:r>
            <a:r>
              <a:rPr lang="en-US" sz="2800" i="1" dirty="0" smtClean="0"/>
              <a:t>Timer1.Interval</a:t>
            </a:r>
            <a:r>
              <a:rPr lang="en-US" sz="2800" dirty="0" smtClean="0"/>
              <a:t> elapses is called </a:t>
            </a:r>
            <a:r>
              <a:rPr lang="en-US" sz="2800" i="1" dirty="0" smtClean="0"/>
              <a:t>Timer1.Tick</a:t>
            </a:r>
            <a:endParaRPr lang="en-US" sz="2800" dirty="0" smtClean="0"/>
          </a:p>
        </p:txBody>
      </p:sp>
      <p:sp>
        <p:nvSpPr>
          <p:cNvPr id="2" name="Content Placeholder 1"/>
          <p:cNvSpPr>
            <a:spLocks noGrp="1"/>
          </p:cNvSpPr>
          <p:nvPr>
            <p:ph sz="quarter" idx="10"/>
          </p:nvPr>
        </p:nvSpPr>
        <p:spPr/>
        <p:txBody>
          <a:bodyPr/>
          <a:lstStyle/>
          <a:p>
            <a:endParaRPr lang="en-US"/>
          </a:p>
        </p:txBody>
      </p:sp>
      <p:sp>
        <p:nvSpPr>
          <p:cNvPr id="1566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AA9ACC9-3F9F-44F0-B8CD-55988094942C}" type="slidenum">
              <a:rPr lang="en-US" sz="1400" smtClean="0"/>
              <a:pPr eaLnBrk="1" hangingPunct="1"/>
              <a:t>133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700" name="Rectangle 2"/>
          <p:cNvSpPr>
            <a:spLocks noGrp="1" noChangeArrowheads="1"/>
          </p:cNvSpPr>
          <p:nvPr>
            <p:ph type="title"/>
          </p:nvPr>
        </p:nvSpPr>
        <p:spPr/>
        <p:txBody>
          <a:bodyPr/>
          <a:lstStyle/>
          <a:p>
            <a:pPr eaLnBrk="1" hangingPunct="1"/>
            <a:r>
              <a:rPr lang="en-US" smtClean="0"/>
              <a:t>Scroll Bar Properties</a:t>
            </a:r>
          </a:p>
        </p:txBody>
      </p:sp>
      <p:sp>
        <p:nvSpPr>
          <p:cNvPr id="157701" name="Rectangle 3"/>
          <p:cNvSpPr>
            <a:spLocks noGrp="1" noChangeArrowheads="1"/>
          </p:cNvSpPr>
          <p:nvPr>
            <p:ph sz="quarter" idx="1"/>
          </p:nvPr>
        </p:nvSpPr>
        <p:spPr/>
        <p:txBody>
          <a:bodyPr/>
          <a:lstStyle/>
          <a:p>
            <a:pPr eaLnBrk="1" hangingPunct="1"/>
            <a:r>
              <a:rPr lang="en-US" sz="2800" dirty="0" smtClean="0"/>
              <a:t>The main properties of a scroll bar control are</a:t>
            </a:r>
          </a:p>
          <a:p>
            <a:pPr lvl="1" eaLnBrk="1" hangingPunct="1"/>
            <a:r>
              <a:rPr lang="en-US" sz="2400" dirty="0" smtClean="0"/>
              <a:t>Minimum</a:t>
            </a:r>
          </a:p>
          <a:p>
            <a:pPr lvl="1" eaLnBrk="1" hangingPunct="1"/>
            <a:r>
              <a:rPr lang="en-US" sz="2400" dirty="0" smtClean="0"/>
              <a:t>Maximum</a:t>
            </a:r>
          </a:p>
          <a:p>
            <a:pPr lvl="1" eaLnBrk="1" hangingPunct="1"/>
            <a:r>
              <a:rPr lang="en-US" sz="2400" dirty="0" smtClean="0"/>
              <a:t>Value</a:t>
            </a:r>
          </a:p>
          <a:p>
            <a:pPr lvl="1" eaLnBrk="1" hangingPunct="1"/>
            <a:r>
              <a:rPr lang="en-US" sz="2400" dirty="0" err="1" smtClean="0"/>
              <a:t>SmallChange</a:t>
            </a:r>
            <a:r>
              <a:rPr lang="en-US" sz="2400" dirty="0" smtClean="0"/>
              <a:t>,</a:t>
            </a:r>
          </a:p>
          <a:p>
            <a:pPr lvl="1" eaLnBrk="1" hangingPunct="1"/>
            <a:r>
              <a:rPr lang="en-US" sz="2400" dirty="0" err="1" smtClean="0"/>
              <a:t>LargeChange</a:t>
            </a:r>
            <a:endParaRPr lang="en-US" sz="2400" dirty="0" smtClean="0"/>
          </a:p>
          <a:p>
            <a:pPr lvl="1" eaLnBrk="1" hangingPunct="1"/>
            <a:endParaRPr lang="en-US" sz="2400" dirty="0" smtClean="0"/>
          </a:p>
          <a:p>
            <a:pPr eaLnBrk="1" hangingPunct="1"/>
            <a:r>
              <a:rPr lang="en-US" sz="2800" i="1" dirty="0" err="1" smtClean="0"/>
              <a:t>hsbBar.Value</a:t>
            </a:r>
            <a:r>
              <a:rPr lang="en-US" sz="2800" dirty="0" smtClean="0"/>
              <a:t>, a number between </a:t>
            </a:r>
            <a:r>
              <a:rPr lang="en-US" sz="2800" i="1" dirty="0" err="1" smtClean="0"/>
              <a:t>hsbBar.Minimum</a:t>
            </a:r>
            <a:r>
              <a:rPr lang="en-US" sz="2800" dirty="0" smtClean="0"/>
              <a:t> and </a:t>
            </a:r>
            <a:r>
              <a:rPr lang="en-US" sz="2800" i="1" dirty="0" err="1" smtClean="0"/>
              <a:t>hsbBar.Maximum</a:t>
            </a:r>
            <a:r>
              <a:rPr lang="en-US" sz="2800" dirty="0" smtClean="0"/>
              <a:t>, gives the location of the scroll box,</a:t>
            </a:r>
          </a:p>
        </p:txBody>
      </p:sp>
      <p:sp>
        <p:nvSpPr>
          <p:cNvPr id="2" name="Content Placeholder 1"/>
          <p:cNvSpPr>
            <a:spLocks noGrp="1"/>
          </p:cNvSpPr>
          <p:nvPr>
            <p:ph sz="quarter" idx="10"/>
          </p:nvPr>
        </p:nvSpPr>
        <p:spPr/>
        <p:txBody>
          <a:bodyPr/>
          <a:lstStyle/>
          <a:p>
            <a:endParaRPr lang="en-US"/>
          </a:p>
        </p:txBody>
      </p:sp>
      <p:sp>
        <p:nvSpPr>
          <p:cNvPr id="15769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FB66949-1156-43AB-BF0A-AECD23F15653}" type="slidenum">
              <a:rPr lang="en-US" sz="1400" smtClean="0"/>
              <a:pPr eaLnBrk="1" hangingPunct="1"/>
              <a:t>134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p:txBody>
          <a:bodyPr/>
          <a:lstStyle/>
          <a:p>
            <a:pPr eaLnBrk="1" hangingPunct="1"/>
            <a:r>
              <a:rPr lang="en-US" smtClean="0"/>
              <a:t>The Clipboard Object</a:t>
            </a:r>
          </a:p>
        </p:txBody>
      </p:sp>
      <p:sp>
        <p:nvSpPr>
          <p:cNvPr id="158725" name="Rectangle 3"/>
          <p:cNvSpPr>
            <a:spLocks noGrp="1" noChangeArrowheads="1"/>
          </p:cNvSpPr>
          <p:nvPr>
            <p:ph sz="quarter" idx="1"/>
          </p:nvPr>
        </p:nvSpPr>
        <p:spPr/>
        <p:txBody>
          <a:bodyPr/>
          <a:lstStyle/>
          <a:p>
            <a:pPr eaLnBrk="1" hangingPunct="1"/>
            <a:r>
              <a:rPr lang="en-US" dirty="0" smtClean="0"/>
              <a:t>Used to copy information from one place to </a:t>
            </a:r>
            <a:r>
              <a:rPr lang="en-US" dirty="0" smtClean="0"/>
              <a:t>another</a:t>
            </a:r>
          </a:p>
          <a:p>
            <a:pPr eaLnBrk="1" hangingPunct="1"/>
            <a:endParaRPr lang="en-US" dirty="0" smtClean="0"/>
          </a:p>
          <a:p>
            <a:pPr eaLnBrk="1" hangingPunct="1"/>
            <a:r>
              <a:rPr lang="en-US" dirty="0" smtClean="0"/>
              <a:t>Maintained by Windows, so it can even be used with programs outside Visual </a:t>
            </a:r>
            <a:r>
              <a:rPr lang="en-US" dirty="0" smtClean="0"/>
              <a:t>Basic</a:t>
            </a:r>
          </a:p>
          <a:p>
            <a:pPr eaLnBrk="1" hangingPunct="1"/>
            <a:endParaRPr lang="en-US" dirty="0" smtClean="0"/>
          </a:p>
          <a:p>
            <a:pPr eaLnBrk="1" hangingPunct="1"/>
            <a:r>
              <a:rPr lang="en-US" dirty="0" smtClean="0"/>
              <a:t>A portion of memory that has no properties or events</a:t>
            </a:r>
          </a:p>
        </p:txBody>
      </p:sp>
      <p:sp>
        <p:nvSpPr>
          <p:cNvPr id="2" name="Content Placeholder 1"/>
          <p:cNvSpPr>
            <a:spLocks noGrp="1"/>
          </p:cNvSpPr>
          <p:nvPr>
            <p:ph sz="quarter" idx="10"/>
          </p:nvPr>
        </p:nvSpPr>
        <p:spPr/>
        <p:txBody>
          <a:bodyPr/>
          <a:lstStyle/>
          <a:p>
            <a:endParaRPr lang="en-US"/>
          </a:p>
        </p:txBody>
      </p:sp>
      <p:sp>
        <p:nvSpPr>
          <p:cNvPr id="15872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3B4273A-FE2F-4B2D-8A8B-24A7EAABE4D0}" type="slidenum">
              <a:rPr lang="en-US" sz="1400" smtClean="0"/>
              <a:pPr eaLnBrk="1" hangingPunct="1"/>
              <a:t>135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8" name="Rectangle 2"/>
          <p:cNvSpPr>
            <a:spLocks noGrp="1" noChangeArrowheads="1"/>
          </p:cNvSpPr>
          <p:nvPr>
            <p:ph type="title"/>
          </p:nvPr>
        </p:nvSpPr>
        <p:spPr/>
        <p:txBody>
          <a:bodyPr/>
          <a:lstStyle/>
          <a:p>
            <a:pPr eaLnBrk="1" hangingPunct="1"/>
            <a:r>
              <a:rPr lang="en-US" smtClean="0"/>
              <a:t>The Random Class</a:t>
            </a:r>
          </a:p>
        </p:txBody>
      </p:sp>
      <p:sp>
        <p:nvSpPr>
          <p:cNvPr id="159749" name="Rectangle 3"/>
          <p:cNvSpPr>
            <a:spLocks noGrp="1" noChangeArrowheads="1"/>
          </p:cNvSpPr>
          <p:nvPr>
            <p:ph sz="quarter" idx="1"/>
          </p:nvPr>
        </p:nvSpPr>
        <p:spPr/>
        <p:txBody>
          <a:bodyPr/>
          <a:lstStyle/>
          <a:p>
            <a:pPr eaLnBrk="1" hangingPunct="1">
              <a:lnSpc>
                <a:spcPct val="90000"/>
              </a:lnSpc>
            </a:pPr>
            <a:r>
              <a:rPr lang="en-US" dirty="0" smtClean="0"/>
              <a:t>A random number generator declared with the statement:</a:t>
            </a:r>
          </a:p>
          <a:p>
            <a:pPr eaLnBrk="1" hangingPunct="1">
              <a:lnSpc>
                <a:spcPct val="90000"/>
              </a:lnSpc>
              <a:buFontTx/>
              <a:buNone/>
            </a:pPr>
            <a:r>
              <a:rPr lang="en-US" b="1" dirty="0" smtClean="0">
                <a:latin typeface="Courier New" pitchFamily="49" charset="0"/>
              </a:rPr>
              <a:t>  </a:t>
            </a:r>
            <a:r>
              <a:rPr lang="en-US" b="1" dirty="0" smtClean="0">
                <a:solidFill>
                  <a:schemeClr val="folHlink"/>
                </a:solidFill>
                <a:latin typeface="Courier New" pitchFamily="49" charset="0"/>
              </a:rPr>
              <a:t>Dim</a:t>
            </a:r>
            <a:r>
              <a:rPr lang="en-US" b="1" dirty="0" smtClean="0">
                <a:latin typeface="Courier New" pitchFamily="49" charset="0"/>
              </a:rPr>
              <a:t> </a:t>
            </a:r>
            <a:r>
              <a:rPr lang="en-US" b="1" dirty="0" err="1" smtClean="0">
                <a:latin typeface="Courier New" pitchFamily="49" charset="0"/>
              </a:rPr>
              <a:t>randomNum</a:t>
            </a:r>
            <a:r>
              <a:rPr lang="en-US" b="1" dirty="0" smtClean="0">
                <a:latin typeface="Courier New" pitchFamily="49" charset="0"/>
              </a:rPr>
              <a:t> </a:t>
            </a:r>
            <a:r>
              <a:rPr lang="en-US" b="1" dirty="0" smtClean="0">
                <a:solidFill>
                  <a:schemeClr val="folHlink"/>
                </a:solidFill>
                <a:latin typeface="Courier New" pitchFamily="49" charset="0"/>
              </a:rPr>
              <a:t>As New</a:t>
            </a:r>
            <a:r>
              <a:rPr lang="en-US" b="1" dirty="0" smtClean="0">
                <a:latin typeface="Courier New" pitchFamily="49" charset="0"/>
              </a:rPr>
              <a:t> Random</a:t>
            </a:r>
            <a:r>
              <a:rPr lang="en-US" b="1" dirty="0" smtClean="0">
                <a:latin typeface="Courier New" pitchFamily="49" charset="0"/>
              </a:rPr>
              <a:t>()</a:t>
            </a:r>
          </a:p>
          <a:p>
            <a:pPr eaLnBrk="1" hangingPunct="1">
              <a:lnSpc>
                <a:spcPct val="90000"/>
              </a:lnSpc>
              <a:buFontTx/>
              <a:buNone/>
            </a:pPr>
            <a:endParaRPr lang="en-US" dirty="0" smtClean="0">
              <a:latin typeface="Courier New" pitchFamily="49" charset="0"/>
            </a:endParaRPr>
          </a:p>
          <a:p>
            <a:pPr eaLnBrk="1" hangingPunct="1">
              <a:lnSpc>
                <a:spcPct val="90000"/>
              </a:lnSpc>
            </a:pPr>
            <a:r>
              <a:rPr lang="en-US" dirty="0" smtClean="0"/>
              <a:t>If </a:t>
            </a:r>
            <a:r>
              <a:rPr lang="en-US" i="1" dirty="0" smtClean="0"/>
              <a:t>m </a:t>
            </a:r>
            <a:r>
              <a:rPr lang="en-US" dirty="0" smtClean="0"/>
              <a:t> and </a:t>
            </a:r>
            <a:r>
              <a:rPr lang="en-US" i="1" dirty="0" smtClean="0"/>
              <a:t>n</a:t>
            </a:r>
            <a:r>
              <a:rPr lang="en-US" dirty="0" smtClean="0"/>
              <a:t> are whole numbers and </a:t>
            </a:r>
            <a:r>
              <a:rPr lang="en-US" i="1" dirty="0" smtClean="0"/>
              <a:t>m &lt; n</a:t>
            </a:r>
            <a:r>
              <a:rPr lang="en-US" dirty="0" smtClean="0"/>
              <a:t> then the following generates a whole number between </a:t>
            </a:r>
            <a:r>
              <a:rPr lang="en-US" i="1" dirty="0" smtClean="0"/>
              <a:t>m</a:t>
            </a:r>
            <a:r>
              <a:rPr lang="en-US" dirty="0" smtClean="0"/>
              <a:t> and </a:t>
            </a:r>
            <a:r>
              <a:rPr lang="en-US" i="1" dirty="0" smtClean="0"/>
              <a:t>n (including m, but excluding n)</a:t>
            </a:r>
          </a:p>
          <a:p>
            <a:pPr eaLnBrk="1" hangingPunct="1">
              <a:lnSpc>
                <a:spcPct val="90000"/>
              </a:lnSpc>
              <a:buFontTx/>
              <a:buNone/>
            </a:pPr>
            <a:r>
              <a:rPr lang="en-US" b="1" dirty="0" smtClean="0">
                <a:latin typeface="Courier New" pitchFamily="49" charset="0"/>
              </a:rPr>
              <a:t>  </a:t>
            </a:r>
            <a:r>
              <a:rPr lang="en-US" b="1" dirty="0" err="1" smtClean="0">
                <a:latin typeface="Courier New" pitchFamily="49" charset="0"/>
              </a:rPr>
              <a:t>randomNum.Next</a:t>
            </a:r>
            <a:r>
              <a:rPr lang="en-US" b="1" dirty="0" smtClean="0">
                <a:latin typeface="Courier New" pitchFamily="49" charset="0"/>
              </a:rPr>
              <a:t>(</a:t>
            </a:r>
            <a:r>
              <a:rPr lang="en-US" b="1" i="1" dirty="0" smtClean="0">
                <a:latin typeface="Courier New" pitchFamily="49" charset="0"/>
              </a:rPr>
              <a:t>m</a:t>
            </a:r>
            <a:r>
              <a:rPr lang="en-US" b="1" dirty="0" smtClean="0">
                <a:latin typeface="Courier New" pitchFamily="49" charset="0"/>
              </a:rPr>
              <a:t>, </a:t>
            </a:r>
            <a:r>
              <a:rPr lang="en-US" b="1" i="1" dirty="0" smtClean="0">
                <a:latin typeface="Courier New" pitchFamily="49" charset="0"/>
              </a:rPr>
              <a:t>n</a:t>
            </a:r>
            <a:r>
              <a:rPr lang="en-US" b="1" dirty="0" smtClean="0">
                <a:latin typeface="Courier New" pitchFamily="49" charset="0"/>
              </a:rPr>
              <a:t>)</a:t>
            </a:r>
          </a:p>
        </p:txBody>
      </p:sp>
      <p:sp>
        <p:nvSpPr>
          <p:cNvPr id="2" name="Content Placeholder 1"/>
          <p:cNvSpPr>
            <a:spLocks noGrp="1"/>
          </p:cNvSpPr>
          <p:nvPr>
            <p:ph sz="quarter" idx="10"/>
          </p:nvPr>
        </p:nvSpPr>
        <p:spPr/>
        <p:txBody>
          <a:bodyPr/>
          <a:lstStyle/>
          <a:p>
            <a:endParaRPr lang="en-US"/>
          </a:p>
        </p:txBody>
      </p:sp>
      <p:sp>
        <p:nvSpPr>
          <p:cNvPr id="15974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9B49C19-21B7-4587-9E40-3EB7E6237F80}" type="slidenum">
              <a:rPr lang="en-US" sz="1400" smtClean="0"/>
              <a:pPr eaLnBrk="1" hangingPunct="1"/>
              <a:t>136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Rectangle 2"/>
          <p:cNvSpPr>
            <a:spLocks noGrp="1" noChangeArrowheads="1"/>
          </p:cNvSpPr>
          <p:nvPr>
            <p:ph type="title"/>
          </p:nvPr>
        </p:nvSpPr>
        <p:spPr/>
        <p:txBody>
          <a:bodyPr/>
          <a:lstStyle/>
          <a:p>
            <a:pPr eaLnBrk="1" hangingPunct="1"/>
            <a:r>
              <a:rPr lang="en-US" smtClean="0"/>
              <a:t>The MenuStrip Control</a:t>
            </a:r>
          </a:p>
        </p:txBody>
      </p:sp>
      <p:pic>
        <p:nvPicPr>
          <p:cNvPr id="160774" name="Content Placeholder 11" descr="Fig9-12.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04344" y="2951162"/>
            <a:ext cx="2476500" cy="1552575"/>
          </a:xfrm>
        </p:spPr>
      </p:pic>
      <p:sp>
        <p:nvSpPr>
          <p:cNvPr id="2" name="Content Placeholder 1"/>
          <p:cNvSpPr>
            <a:spLocks noGrp="1"/>
          </p:cNvSpPr>
          <p:nvPr>
            <p:ph sz="quarter" idx="10"/>
          </p:nvPr>
        </p:nvSpPr>
        <p:spPr/>
        <p:txBody>
          <a:bodyPr/>
          <a:lstStyle/>
          <a:p>
            <a:endParaRPr lang="en-US"/>
          </a:p>
        </p:txBody>
      </p:sp>
      <p:sp>
        <p:nvSpPr>
          <p:cNvPr id="16077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7E64D1C-7C45-43EA-B73C-6DD1DE58F6C4}" type="slidenum">
              <a:rPr lang="en-US" sz="1400" smtClean="0"/>
              <a:pPr eaLnBrk="1" hangingPunct="1"/>
              <a:t>137</a:t>
            </a:fld>
            <a:endParaRPr lang="en-US" sz="1400" smtClean="0"/>
          </a:p>
        </p:txBody>
      </p:sp>
      <p:sp>
        <p:nvSpPr>
          <p:cNvPr id="160773" name="Text Box 9"/>
          <p:cNvSpPr txBox="1">
            <a:spLocks noChangeArrowheads="1"/>
          </p:cNvSpPr>
          <p:nvPr/>
        </p:nvSpPr>
        <p:spPr bwMode="auto">
          <a:xfrm>
            <a:off x="990600" y="2133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00"/>
              <a:t>Used to create menus like the following:</a:t>
            </a:r>
          </a:p>
        </p:txBody>
      </p:sp>
      <p:sp>
        <p:nvSpPr>
          <p:cNvPr id="160775" name="AutoShape 5"/>
          <p:cNvSpPr>
            <a:spLocks noChangeArrowheads="1"/>
          </p:cNvSpPr>
          <p:nvPr/>
        </p:nvSpPr>
        <p:spPr bwMode="auto">
          <a:xfrm>
            <a:off x="533400" y="2819400"/>
            <a:ext cx="2667000" cy="1066800"/>
          </a:xfrm>
          <a:prstGeom prst="rightArrow">
            <a:avLst>
              <a:gd name="adj1" fmla="val 50000"/>
              <a:gd name="adj2" fmla="val 62500"/>
            </a:avLst>
          </a:prstGeom>
          <a:solidFill>
            <a:schemeClr val="accent2"/>
          </a:solidFill>
          <a:ln w="9525">
            <a:solidFill>
              <a:schemeClr val="tx1"/>
            </a:solidFill>
            <a:miter lim="800000"/>
            <a:headEnd/>
            <a:tailEnd/>
          </a:ln>
        </p:spPr>
        <p:txBody>
          <a:bodyPr wrap="none" anchor="ctr"/>
          <a:lstStyle/>
          <a:p>
            <a:r>
              <a:rPr lang="en-US" sz="2000"/>
              <a:t>Top-level menu</a:t>
            </a:r>
          </a:p>
        </p:txBody>
      </p:sp>
      <p:sp>
        <p:nvSpPr>
          <p:cNvPr id="160776" name="AutoShape 6"/>
          <p:cNvSpPr>
            <a:spLocks noChangeArrowheads="1"/>
          </p:cNvSpPr>
          <p:nvPr/>
        </p:nvSpPr>
        <p:spPr bwMode="auto">
          <a:xfrm flipH="1">
            <a:off x="4876800" y="3124200"/>
            <a:ext cx="2743200" cy="1066800"/>
          </a:xfrm>
          <a:prstGeom prst="rightArrow">
            <a:avLst>
              <a:gd name="adj1" fmla="val 50000"/>
              <a:gd name="adj2" fmla="val 62500"/>
            </a:avLst>
          </a:prstGeom>
          <a:solidFill>
            <a:schemeClr val="accent2"/>
          </a:solidFill>
          <a:ln w="9525">
            <a:solidFill>
              <a:schemeClr val="tx1"/>
            </a:solidFill>
            <a:miter lim="800000"/>
            <a:headEnd/>
            <a:tailEnd/>
          </a:ln>
        </p:spPr>
        <p:txBody>
          <a:bodyPr wrap="none" anchor="ctr"/>
          <a:lstStyle/>
          <a:p>
            <a:r>
              <a:rPr lang="en-US" sz="2000"/>
              <a:t>Second-level menu</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p:txBody>
          <a:bodyPr/>
          <a:lstStyle/>
          <a:p>
            <a:pPr eaLnBrk="1" hangingPunct="1"/>
            <a:r>
              <a:rPr lang="en-US" smtClean="0"/>
              <a:t>Menu Events</a:t>
            </a:r>
          </a:p>
        </p:txBody>
      </p:sp>
      <p:sp>
        <p:nvSpPr>
          <p:cNvPr id="161797" name="Rectangle 3"/>
          <p:cNvSpPr>
            <a:spLocks noGrp="1" noChangeArrowheads="1"/>
          </p:cNvSpPr>
          <p:nvPr>
            <p:ph sz="quarter" idx="1"/>
          </p:nvPr>
        </p:nvSpPr>
        <p:spPr/>
        <p:txBody>
          <a:bodyPr/>
          <a:lstStyle/>
          <a:p>
            <a:pPr eaLnBrk="1" hangingPunct="1"/>
            <a:r>
              <a:rPr lang="en-US" dirty="0" smtClean="0"/>
              <a:t>Each menu item responds to the Click </a:t>
            </a:r>
            <a:r>
              <a:rPr lang="en-US" dirty="0" smtClean="0"/>
              <a:t>event</a:t>
            </a:r>
          </a:p>
          <a:p>
            <a:pPr eaLnBrk="1" hangingPunct="1"/>
            <a:endParaRPr lang="en-US" dirty="0" smtClean="0"/>
          </a:p>
          <a:p>
            <a:pPr eaLnBrk="1" hangingPunct="1"/>
            <a:r>
              <a:rPr lang="en-US" dirty="0" smtClean="0"/>
              <a:t>Click event is triggered by </a:t>
            </a:r>
          </a:p>
          <a:p>
            <a:pPr lvl="1" eaLnBrk="1" hangingPunct="1"/>
            <a:r>
              <a:rPr lang="en-US" dirty="0" smtClean="0"/>
              <a:t>the mouse</a:t>
            </a:r>
          </a:p>
          <a:p>
            <a:pPr lvl="1" eaLnBrk="1" hangingPunct="1"/>
            <a:r>
              <a:rPr lang="en-US" dirty="0" smtClean="0"/>
              <a:t>Alt + access key</a:t>
            </a:r>
          </a:p>
          <a:p>
            <a:pPr lvl="1" eaLnBrk="1" hangingPunct="1"/>
            <a:r>
              <a:rPr lang="en-US" dirty="0" smtClean="0"/>
              <a:t>Shortcut key</a:t>
            </a:r>
          </a:p>
        </p:txBody>
      </p:sp>
      <p:sp>
        <p:nvSpPr>
          <p:cNvPr id="2" name="Content Placeholder 1"/>
          <p:cNvSpPr>
            <a:spLocks noGrp="1"/>
          </p:cNvSpPr>
          <p:nvPr>
            <p:ph sz="quarter" idx="10"/>
          </p:nvPr>
        </p:nvSpPr>
        <p:spPr/>
        <p:txBody>
          <a:bodyPr/>
          <a:lstStyle/>
          <a:p>
            <a:endParaRPr lang="en-US"/>
          </a:p>
        </p:txBody>
      </p:sp>
      <p:sp>
        <p:nvSpPr>
          <p:cNvPr id="1617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5A6511C-BE19-4C89-A967-D1BCD02921C0}" type="slidenum">
              <a:rPr lang="en-US" sz="1400" smtClean="0"/>
              <a:pPr eaLnBrk="1" hangingPunct="1"/>
              <a:t>138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20" name="Rectangle 2"/>
          <p:cNvSpPr>
            <a:spLocks noGrp="1" noChangeArrowheads="1"/>
          </p:cNvSpPr>
          <p:nvPr>
            <p:ph type="title"/>
          </p:nvPr>
        </p:nvSpPr>
        <p:spPr/>
        <p:txBody>
          <a:bodyPr/>
          <a:lstStyle/>
          <a:p>
            <a:pPr eaLnBrk="1" hangingPunct="1"/>
            <a:r>
              <a:rPr lang="en-US" smtClean="0"/>
              <a:t>Multiple Forms</a:t>
            </a:r>
          </a:p>
        </p:txBody>
      </p:sp>
      <p:sp>
        <p:nvSpPr>
          <p:cNvPr id="162821" name="Rectangle 3"/>
          <p:cNvSpPr>
            <a:spLocks noGrp="1" noChangeArrowheads="1"/>
          </p:cNvSpPr>
          <p:nvPr>
            <p:ph sz="quarter" idx="1"/>
          </p:nvPr>
        </p:nvSpPr>
        <p:spPr/>
        <p:txBody>
          <a:bodyPr/>
          <a:lstStyle/>
          <a:p>
            <a:pPr eaLnBrk="1" hangingPunct="1"/>
            <a:r>
              <a:rPr lang="en-US" dirty="0" smtClean="0"/>
              <a:t>Visual Basic programs can contain more than one form</a:t>
            </a:r>
          </a:p>
          <a:p>
            <a:pPr eaLnBrk="1" hangingPunct="1"/>
            <a:endParaRPr lang="en-US" dirty="0" smtClean="0"/>
          </a:p>
          <a:p>
            <a:pPr eaLnBrk="1" hangingPunct="1"/>
            <a:r>
              <a:rPr lang="en-US" dirty="0" smtClean="0"/>
              <a:t>To add the new form, select </a:t>
            </a:r>
            <a:r>
              <a:rPr lang="en-US" i="1" dirty="0" smtClean="0"/>
              <a:t>Add Windows Form </a:t>
            </a:r>
            <a:r>
              <a:rPr lang="en-US" dirty="0" smtClean="0"/>
              <a:t>from the </a:t>
            </a:r>
            <a:r>
              <a:rPr lang="en-US" i="1" dirty="0" smtClean="0"/>
              <a:t>Project</a:t>
            </a:r>
            <a:r>
              <a:rPr lang="en-US" dirty="0" smtClean="0"/>
              <a:t> menu, to invoke the </a:t>
            </a:r>
            <a:r>
              <a:rPr lang="en-US" i="1" dirty="0" smtClean="0"/>
              <a:t>Add New Items</a:t>
            </a:r>
            <a:r>
              <a:rPr lang="en-US" dirty="0" smtClean="0"/>
              <a:t> dialog box. </a:t>
            </a:r>
          </a:p>
          <a:p>
            <a:pPr eaLnBrk="1" hangingPunct="1"/>
            <a:endParaRPr lang="en-US" dirty="0" smtClean="0"/>
          </a:p>
          <a:p>
            <a:pPr eaLnBrk="1" hangingPunct="1"/>
            <a:endParaRPr lang="en-US" dirty="0" smtClean="0"/>
          </a:p>
        </p:txBody>
      </p:sp>
      <p:sp>
        <p:nvSpPr>
          <p:cNvPr id="2" name="Content Placeholder 1"/>
          <p:cNvSpPr>
            <a:spLocks noGrp="1"/>
          </p:cNvSpPr>
          <p:nvPr>
            <p:ph sz="quarter" idx="10"/>
          </p:nvPr>
        </p:nvSpPr>
        <p:spPr/>
        <p:txBody>
          <a:bodyPr/>
          <a:lstStyle/>
          <a:p>
            <a:endParaRPr lang="en-US"/>
          </a:p>
        </p:txBody>
      </p:sp>
      <p:sp>
        <p:nvSpPr>
          <p:cNvPr id="16281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0DA01E8-919F-454F-8804-F5BAB531A31A}" type="slidenum">
              <a:rPr lang="en-US" sz="1400" smtClean="0"/>
              <a:pPr eaLnBrk="1" hangingPunct="1"/>
              <a:t>139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Running a Program</a:t>
            </a:r>
          </a:p>
        </p:txBody>
      </p:sp>
      <p:sp>
        <p:nvSpPr>
          <p:cNvPr id="30723" name="Content Placeholder 2"/>
          <p:cNvSpPr>
            <a:spLocks noGrp="1"/>
          </p:cNvSpPr>
          <p:nvPr>
            <p:ph sz="quarter" idx="1"/>
          </p:nvPr>
        </p:nvSpPr>
        <p:spPr/>
        <p:txBody>
          <a:bodyPr/>
          <a:lstStyle/>
          <a:p>
            <a:pPr>
              <a:buClr>
                <a:schemeClr val="tx2"/>
              </a:buClr>
            </a:pPr>
            <a:r>
              <a:rPr lang="en-US" dirty="0" smtClean="0"/>
              <a:t>Press Ctrl+F5 to run program without </a:t>
            </a:r>
            <a:r>
              <a:rPr lang="en-US" dirty="0" smtClean="0"/>
              <a:t>debugging</a:t>
            </a:r>
            <a:endParaRPr lang="en-US" dirty="0" smtClean="0"/>
          </a:p>
          <a:p>
            <a:pPr>
              <a:buClr>
                <a:schemeClr val="tx2"/>
              </a:buClr>
            </a:pPr>
            <a:endParaRPr lang="en-US" dirty="0" smtClean="0"/>
          </a:p>
          <a:p>
            <a:pPr>
              <a:buClr>
                <a:schemeClr val="tx2"/>
              </a:buClr>
            </a:pPr>
            <a:r>
              <a:rPr lang="en-US" dirty="0" smtClean="0"/>
              <a:t>Program </a:t>
            </a:r>
            <a:r>
              <a:rPr lang="en-US" dirty="0" smtClean="0"/>
              <a:t>runs in the computer’s Web </a:t>
            </a:r>
            <a:r>
              <a:rPr lang="en-US" dirty="0" smtClean="0"/>
              <a:t>browser</a:t>
            </a:r>
          </a:p>
          <a:p>
            <a:pPr>
              <a:buClr>
                <a:schemeClr val="tx2"/>
              </a:buClr>
            </a:pPr>
            <a:endParaRPr lang="en-US" dirty="0" smtClean="0"/>
          </a:p>
          <a:p>
            <a:pPr>
              <a:buClr>
                <a:schemeClr val="tx2"/>
              </a:buClr>
            </a:pPr>
            <a:r>
              <a:rPr lang="en-US" dirty="0" smtClean="0"/>
              <a:t>To terminate the program, close the browser by clicking </a:t>
            </a:r>
            <a:r>
              <a:rPr lang="en-US" dirty="0" smtClean="0"/>
              <a:t>on               , </a:t>
            </a:r>
            <a:r>
              <a:rPr lang="en-US" dirty="0" smtClean="0"/>
              <a:t>the Close </a:t>
            </a:r>
            <a:r>
              <a:rPr lang="en-US" dirty="0" smtClean="0"/>
              <a:t>button</a:t>
            </a:r>
          </a:p>
          <a:p>
            <a:pPr>
              <a:buClr>
                <a:schemeClr val="tx2"/>
              </a:buClr>
            </a:pPr>
            <a:endParaRPr lang="en-US" dirty="0" smtClean="0"/>
          </a:p>
          <a:p>
            <a:pPr>
              <a:buClr>
                <a:schemeClr val="tx2"/>
              </a:buClr>
            </a:pPr>
            <a:r>
              <a:rPr lang="en-US" dirty="0" smtClean="0"/>
              <a:t>Close program by clicking on </a:t>
            </a:r>
            <a:r>
              <a:rPr lang="en-US" i="1" dirty="0" smtClean="0"/>
              <a:t>Close Project</a:t>
            </a:r>
            <a:r>
              <a:rPr lang="en-US" dirty="0" smtClean="0"/>
              <a:t> in the </a:t>
            </a:r>
            <a:r>
              <a:rPr lang="en-US" i="1" dirty="0" smtClean="0"/>
              <a:t>File</a:t>
            </a:r>
            <a:r>
              <a:rPr lang="en-US" dirty="0" smtClean="0"/>
              <a:t> menu.</a:t>
            </a:r>
          </a:p>
        </p:txBody>
      </p:sp>
      <p:sp>
        <p:nvSpPr>
          <p:cNvPr id="2" name="Content Placeholder 1"/>
          <p:cNvSpPr>
            <a:spLocks noGrp="1"/>
          </p:cNvSpPr>
          <p:nvPr>
            <p:ph sz="quarter" idx="10"/>
          </p:nvPr>
        </p:nvSpPr>
        <p:spPr/>
        <p:txBody>
          <a:bodyPr/>
          <a:lstStyle/>
          <a:p>
            <a:endParaRPr lang="en-US"/>
          </a:p>
        </p:txBody>
      </p:sp>
      <p:sp>
        <p:nvSpPr>
          <p:cNvPr id="30724"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A5250EE-6F72-4A19-A482-0833DA71DAD3}" type="slidenum">
              <a:rPr lang="en-US" sz="1400" smtClean="0"/>
              <a:pPr eaLnBrk="1" hangingPunct="1"/>
              <a:t>14</a:t>
            </a:fld>
            <a:endParaRPr lang="en-US" sz="1400" smtClean="0"/>
          </a:p>
        </p:txBody>
      </p:sp>
      <p:pic>
        <p:nvPicPr>
          <p:cNvPr id="30725" name="Picture 5" descr="2-2-Clos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871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4" name="Rectangle 2"/>
          <p:cNvSpPr>
            <a:spLocks noGrp="1" noChangeArrowheads="1"/>
          </p:cNvSpPr>
          <p:nvPr>
            <p:ph type="title"/>
          </p:nvPr>
        </p:nvSpPr>
        <p:spPr/>
        <p:txBody>
          <a:bodyPr/>
          <a:lstStyle/>
          <a:p>
            <a:pPr eaLnBrk="1" hangingPunct="1"/>
            <a:r>
              <a:rPr lang="en-US" smtClean="0"/>
              <a:t>Variables and Multiple Forms</a:t>
            </a:r>
          </a:p>
        </p:txBody>
      </p:sp>
      <p:sp>
        <p:nvSpPr>
          <p:cNvPr id="163845" name="Rectangle 3"/>
          <p:cNvSpPr>
            <a:spLocks noGrp="1" noChangeArrowheads="1"/>
          </p:cNvSpPr>
          <p:nvPr>
            <p:ph sz="quarter" idx="1"/>
          </p:nvPr>
        </p:nvSpPr>
        <p:spPr/>
        <p:txBody>
          <a:bodyPr/>
          <a:lstStyle/>
          <a:p>
            <a:pPr eaLnBrk="1" hangingPunct="1">
              <a:lnSpc>
                <a:spcPct val="90000"/>
              </a:lnSpc>
            </a:pPr>
            <a:r>
              <a:rPr lang="en-US" dirty="0" smtClean="0"/>
              <a:t>Variables declared in the </a:t>
            </a:r>
            <a:r>
              <a:rPr lang="en-US" i="1" dirty="0" smtClean="0"/>
              <a:t>Declarations</a:t>
            </a:r>
            <a:r>
              <a:rPr lang="en-US" dirty="0" smtClean="0"/>
              <a:t> section of a form with </a:t>
            </a:r>
            <a:r>
              <a:rPr lang="en-US" i="1" dirty="0" smtClean="0"/>
              <a:t>Public</a:t>
            </a:r>
            <a:r>
              <a:rPr lang="en-US" dirty="0" smtClean="0"/>
              <a:t>, instead of </a:t>
            </a:r>
            <a:r>
              <a:rPr lang="en-US" i="1" dirty="0" smtClean="0"/>
              <a:t>Dim</a:t>
            </a:r>
            <a:r>
              <a:rPr lang="en-US" dirty="0" smtClean="0"/>
              <a:t>, will be available to all forms in the </a:t>
            </a:r>
            <a:r>
              <a:rPr lang="en-US" dirty="0" smtClean="0"/>
              <a:t>program</a:t>
            </a:r>
            <a:endParaRPr lang="en-US" dirty="0"/>
          </a:p>
          <a:p>
            <a:pPr eaLnBrk="1" hangingPunct="1">
              <a:lnSpc>
                <a:spcPct val="90000"/>
              </a:lnSpc>
            </a:pPr>
            <a:endParaRPr lang="en-US" dirty="0" smtClean="0"/>
          </a:p>
          <a:p>
            <a:pPr eaLnBrk="1" hangingPunct="1">
              <a:lnSpc>
                <a:spcPct val="90000"/>
              </a:lnSpc>
            </a:pPr>
            <a:r>
              <a:rPr lang="en-US" dirty="0" smtClean="0"/>
              <a:t>When a </a:t>
            </a:r>
            <a:r>
              <a:rPr lang="en-US" i="1" dirty="0" smtClean="0"/>
              <a:t>Public</a:t>
            </a:r>
            <a:r>
              <a:rPr lang="en-US" dirty="0" smtClean="0"/>
              <a:t> variable is used in another form, it is referred to by an expression such as</a:t>
            </a:r>
          </a:p>
          <a:p>
            <a:pPr eaLnBrk="1" hangingPunct="1">
              <a:lnSpc>
                <a:spcPct val="90000"/>
              </a:lnSpc>
              <a:spcBef>
                <a:spcPct val="50000"/>
              </a:spcBef>
              <a:buFontTx/>
              <a:buNone/>
            </a:pPr>
            <a:r>
              <a:rPr lang="en-US" b="1" dirty="0" smtClean="0">
                <a:latin typeface="Courier New" pitchFamily="49" charset="0"/>
              </a:rPr>
              <a:t>   </a:t>
            </a:r>
            <a:r>
              <a:rPr lang="en-US" b="1" dirty="0" err="1" smtClean="0">
                <a:latin typeface="Courier New" pitchFamily="49" charset="0"/>
              </a:rPr>
              <a:t>secondForm.</a:t>
            </a:r>
            <a:r>
              <a:rPr lang="en-US" b="1" i="1" dirty="0" err="1" smtClean="0">
                <a:latin typeface="Courier New" pitchFamily="49" charset="0"/>
              </a:rPr>
              <a:t>variableName</a:t>
            </a:r>
            <a:endParaRPr lang="en-US" b="1"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6384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44C1431-7084-4B2A-A9A2-4A54057413DD}" type="slidenum">
              <a:rPr lang="en-US" sz="1400" smtClean="0"/>
              <a:pPr eaLnBrk="1" hangingPunct="1"/>
              <a:t>140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ctrTitle"/>
          </p:nvPr>
        </p:nvSpPr>
        <p:spPr/>
        <p:txBody>
          <a:bodyPr/>
          <a:lstStyle/>
          <a:p>
            <a:r>
              <a:rPr lang="en-US" smtClean="0"/>
              <a:t>Review</a:t>
            </a:r>
          </a:p>
        </p:txBody>
      </p:sp>
      <p:sp>
        <p:nvSpPr>
          <p:cNvPr id="164867" name="Subtitle 4"/>
          <p:cNvSpPr>
            <a:spLocks noGrp="1"/>
          </p:cNvSpPr>
          <p:nvPr>
            <p:ph type="subTitle" idx="1"/>
          </p:nvPr>
        </p:nvSpPr>
        <p:spPr/>
        <p:txBody>
          <a:bodyPr/>
          <a:lstStyle/>
          <a:p>
            <a:r>
              <a:rPr lang="en-US" smtClean="0"/>
              <a:t>Chapter 10</a:t>
            </a:r>
          </a:p>
        </p:txBody>
      </p:sp>
      <p:sp>
        <p:nvSpPr>
          <p:cNvPr id="16486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8F77B1C-41B3-4A7E-8804-EFD26F0A9C0F}" type="slidenum">
              <a:rPr lang="en-US" sz="1400" smtClean="0">
                <a:solidFill>
                  <a:schemeClr val="bg2"/>
                </a:solidFill>
              </a:rPr>
              <a:pPr eaLnBrk="1" hangingPunct="1"/>
              <a:t>141</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de-DE" smtClean="0"/>
              <a:t>What is a </a:t>
            </a:r>
            <a:r>
              <a:rPr lang="en-CA" smtClean="0"/>
              <a:t>database</a:t>
            </a:r>
            <a:r>
              <a:rPr lang="de-DE" smtClean="0"/>
              <a:t>?</a:t>
            </a:r>
          </a:p>
        </p:txBody>
      </p:sp>
      <p:sp>
        <p:nvSpPr>
          <p:cNvPr id="165891" name="Rectangle 3"/>
          <p:cNvSpPr>
            <a:spLocks noGrp="1" noChangeArrowheads="1"/>
          </p:cNvSpPr>
          <p:nvPr>
            <p:ph sz="quarter" idx="1"/>
          </p:nvPr>
        </p:nvSpPr>
        <p:spPr/>
        <p:txBody>
          <a:bodyPr>
            <a:normAutofit lnSpcReduction="10000"/>
          </a:bodyPr>
          <a:lstStyle/>
          <a:p>
            <a:r>
              <a:rPr lang="de-DE" sz="2800" dirty="0" smtClean="0"/>
              <a:t>A </a:t>
            </a:r>
            <a:r>
              <a:rPr lang="en-CA" sz="2800" i="1" dirty="0" smtClean="0">
                <a:solidFill>
                  <a:srgbClr val="FC0128"/>
                </a:solidFill>
              </a:rPr>
              <a:t>database</a:t>
            </a:r>
            <a:r>
              <a:rPr lang="en-CA" sz="2800" dirty="0" smtClean="0"/>
              <a:t> (</a:t>
            </a:r>
            <a:r>
              <a:rPr lang="en-CA" sz="2800" i="1" dirty="0" smtClean="0">
                <a:solidFill>
                  <a:srgbClr val="FC0128"/>
                </a:solidFill>
              </a:rPr>
              <a:t>DB</a:t>
            </a:r>
            <a:r>
              <a:rPr lang="en-CA" sz="2800" dirty="0" smtClean="0"/>
              <a:t>) is a </a:t>
            </a:r>
            <a:r>
              <a:rPr lang="de-DE" sz="2800" dirty="0" smtClean="0"/>
              <a:t>very large, integrated</a:t>
            </a:r>
            <a:r>
              <a:rPr lang="en-CA" sz="2800" dirty="0" smtClean="0"/>
              <a:t>, permanent</a:t>
            </a:r>
            <a:r>
              <a:rPr lang="de-DE" sz="2800" dirty="0" smtClean="0"/>
              <a:t> collection of </a:t>
            </a:r>
            <a:r>
              <a:rPr lang="de-DE" sz="2800" dirty="0" smtClean="0"/>
              <a:t>data</a:t>
            </a:r>
          </a:p>
          <a:p>
            <a:endParaRPr lang="de-DE" sz="2800" dirty="0" smtClean="0"/>
          </a:p>
          <a:p>
            <a:r>
              <a:rPr lang="de-DE" sz="2800" dirty="0" smtClean="0"/>
              <a:t>Models real-world</a:t>
            </a:r>
          </a:p>
          <a:p>
            <a:pPr lvl="1">
              <a:buSzPct val="75000"/>
            </a:pPr>
            <a:r>
              <a:rPr lang="de-DE" sz="2400" dirty="0" smtClean="0"/>
              <a:t> Entities (e.g., students, courses)</a:t>
            </a:r>
          </a:p>
          <a:p>
            <a:pPr lvl="1">
              <a:buSzPct val="75000"/>
            </a:pPr>
            <a:r>
              <a:rPr lang="de-DE" sz="2400" dirty="0" smtClean="0"/>
              <a:t> Relationships (e.g., Madonna is taking CMPT354</a:t>
            </a:r>
            <a:r>
              <a:rPr lang="de-DE" sz="2400" dirty="0" smtClean="0"/>
              <a:t>)</a:t>
            </a:r>
          </a:p>
          <a:p>
            <a:pPr lvl="1">
              <a:buSzPct val="75000"/>
            </a:pPr>
            <a:endParaRPr lang="de-DE" sz="2400" dirty="0" smtClean="0"/>
          </a:p>
          <a:p>
            <a:r>
              <a:rPr lang="de-DE" sz="2800" dirty="0" smtClean="0"/>
              <a:t>Example databases:</a:t>
            </a:r>
          </a:p>
          <a:p>
            <a:pPr lvl="1">
              <a:buSzPct val="75000"/>
            </a:pPr>
            <a:r>
              <a:rPr lang="de-DE" sz="2400" dirty="0" smtClean="0"/>
              <a:t>Customer Transactions</a:t>
            </a:r>
          </a:p>
          <a:p>
            <a:pPr lvl="1">
              <a:buSzPct val="75000"/>
            </a:pPr>
            <a:r>
              <a:rPr lang="de-DE" sz="2400" dirty="0" smtClean="0"/>
              <a:t>Human Genome</a:t>
            </a:r>
          </a:p>
          <a:p>
            <a:pPr lvl="1">
              <a:buSzPct val="75000"/>
            </a:pPr>
            <a:r>
              <a:rPr lang="de-DE" sz="2400" dirty="0" smtClean="0"/>
              <a:t>Online Bookstore</a:t>
            </a:r>
          </a:p>
          <a:p>
            <a:pPr lvl="1">
              <a:buSzPct val="75000"/>
            </a:pPr>
            <a:r>
              <a:rPr lang="de-DE" sz="2400" dirty="0" smtClean="0"/>
              <a:t>. . .</a:t>
            </a:r>
          </a:p>
        </p:txBody>
      </p:sp>
      <p:sp>
        <p:nvSpPr>
          <p:cNvPr id="2" name="Content Placeholder 1"/>
          <p:cNvSpPr>
            <a:spLocks noGrp="1"/>
          </p:cNvSpPr>
          <p:nvPr>
            <p:ph sz="quarter" idx="10"/>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6" name="Rectangle 2"/>
          <p:cNvSpPr>
            <a:spLocks noGrp="1" noChangeArrowheads="1"/>
          </p:cNvSpPr>
          <p:nvPr>
            <p:ph type="title"/>
          </p:nvPr>
        </p:nvSpPr>
        <p:spPr/>
        <p:txBody>
          <a:bodyPr/>
          <a:lstStyle/>
          <a:p>
            <a:pPr eaLnBrk="1" hangingPunct="1"/>
            <a:r>
              <a:rPr lang="en-US" smtClean="0"/>
              <a:t>Database Terminology</a:t>
            </a:r>
          </a:p>
        </p:txBody>
      </p:sp>
      <p:sp>
        <p:nvSpPr>
          <p:cNvPr id="166917" name="Rectangle 3"/>
          <p:cNvSpPr>
            <a:spLocks noGrp="1" noChangeArrowheads="1"/>
          </p:cNvSpPr>
          <p:nvPr>
            <p:ph sz="quarter" idx="1"/>
          </p:nvPr>
        </p:nvSpPr>
        <p:spPr/>
        <p:txBody>
          <a:bodyPr/>
          <a:lstStyle/>
          <a:p>
            <a:pPr eaLnBrk="1" hangingPunct="1"/>
            <a:r>
              <a:rPr lang="en-US" dirty="0" smtClean="0"/>
              <a:t>A </a:t>
            </a:r>
            <a:r>
              <a:rPr lang="en-US" b="1" dirty="0" smtClean="0"/>
              <a:t>table </a:t>
            </a:r>
            <a:r>
              <a:rPr lang="en-US" dirty="0" smtClean="0"/>
              <a:t>is a rectangular array of </a:t>
            </a:r>
            <a:r>
              <a:rPr lang="en-US" dirty="0" smtClean="0"/>
              <a:t>data</a:t>
            </a:r>
            <a:endParaRPr lang="en-US" dirty="0"/>
          </a:p>
          <a:p>
            <a:pPr eaLnBrk="1" hangingPunct="1"/>
            <a:endParaRPr lang="en-US" dirty="0" smtClean="0"/>
          </a:p>
          <a:p>
            <a:pPr eaLnBrk="1" hangingPunct="1"/>
            <a:r>
              <a:rPr lang="en-US" dirty="0" smtClean="0"/>
              <a:t>Each column of the table, called a </a:t>
            </a:r>
            <a:r>
              <a:rPr lang="en-US" b="1" dirty="0" smtClean="0"/>
              <a:t>field</a:t>
            </a:r>
            <a:r>
              <a:rPr lang="en-US" dirty="0" smtClean="0"/>
              <a:t>, contains the same type of </a:t>
            </a:r>
            <a:r>
              <a:rPr lang="en-US" dirty="0" smtClean="0"/>
              <a:t>information</a:t>
            </a:r>
          </a:p>
          <a:p>
            <a:pPr eaLnBrk="1" hangingPunct="1"/>
            <a:endParaRPr lang="en-US" dirty="0" smtClean="0"/>
          </a:p>
          <a:p>
            <a:pPr eaLnBrk="1" hangingPunct="1"/>
            <a:r>
              <a:rPr lang="en-US" dirty="0" smtClean="0"/>
              <a:t>Each row, called a </a:t>
            </a:r>
            <a:r>
              <a:rPr lang="en-US" b="1" dirty="0" smtClean="0"/>
              <a:t>record</a:t>
            </a:r>
            <a:r>
              <a:rPr lang="en-US" dirty="0" smtClean="0"/>
              <a:t>, contains all the information about one entry in the </a:t>
            </a:r>
            <a:r>
              <a:rPr lang="en-US" dirty="0" smtClean="0"/>
              <a:t>database</a:t>
            </a:r>
            <a:endParaRPr lang="en-US" dirty="0"/>
          </a:p>
          <a:p>
            <a:pPr eaLnBrk="1" hangingPunct="1"/>
            <a:endParaRPr lang="en-US" dirty="0" smtClean="0"/>
          </a:p>
        </p:txBody>
      </p:sp>
      <p:sp>
        <p:nvSpPr>
          <p:cNvPr id="2" name="Content Placeholder 1"/>
          <p:cNvSpPr>
            <a:spLocks noGrp="1"/>
          </p:cNvSpPr>
          <p:nvPr>
            <p:ph sz="quarter" idx="10"/>
          </p:nvPr>
        </p:nvSpPr>
        <p:spPr/>
        <p:txBody>
          <a:bodyPr/>
          <a:lstStyle/>
          <a:p>
            <a:endParaRPr lang="en-US"/>
          </a:p>
        </p:txBody>
      </p:sp>
      <p:sp>
        <p:nvSpPr>
          <p:cNvPr id="16691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690C863-E8B1-44E3-B8A7-CF074D5CBEAC}" type="slidenum">
              <a:rPr lang="en-US" sz="1400" smtClean="0"/>
              <a:pPr eaLnBrk="1" hangingPunct="1"/>
              <a:t>143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40" name="Rectangle 2"/>
          <p:cNvSpPr>
            <a:spLocks noGrp="1" noChangeArrowheads="1"/>
          </p:cNvSpPr>
          <p:nvPr>
            <p:ph type="title"/>
          </p:nvPr>
        </p:nvSpPr>
        <p:spPr/>
        <p:txBody>
          <a:bodyPr/>
          <a:lstStyle/>
          <a:p>
            <a:pPr eaLnBrk="1" hangingPunct="1"/>
            <a:r>
              <a:rPr lang="en-US" smtClean="0"/>
              <a:t>Connecting with a DataTable</a:t>
            </a:r>
          </a:p>
        </p:txBody>
      </p:sp>
      <p:sp>
        <p:nvSpPr>
          <p:cNvPr id="167941" name="Rectangle 3"/>
          <p:cNvSpPr>
            <a:spLocks noGrp="1" noChangeArrowheads="1"/>
          </p:cNvSpPr>
          <p:nvPr>
            <p:ph sz="quarter" idx="1"/>
          </p:nvPr>
        </p:nvSpPr>
        <p:spPr>
          <a:xfrm>
            <a:off x="152400" y="980728"/>
            <a:ext cx="8839200" cy="5493224"/>
          </a:xfrm>
        </p:spPr>
        <p:txBody>
          <a:bodyPr/>
          <a:lstStyle/>
          <a:p>
            <a:pPr eaLnBrk="1" hangingPunct="1">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a:t>
            </a:r>
            <a:r>
              <a:rPr lang="en-US" sz="2400" b="1" dirty="0" err="1" smtClean="0">
                <a:latin typeface="Courier New" pitchFamily="49" charset="0"/>
              </a:rPr>
              <a:t>dt</a:t>
            </a:r>
            <a:r>
              <a:rPr lang="en-US" sz="2400" b="1" dirty="0" smtClean="0">
                <a:latin typeface="Courier New" pitchFamily="49" charset="0"/>
              </a:rPr>
              <a:t> </a:t>
            </a:r>
            <a:r>
              <a:rPr lang="en-US" sz="2400" b="1" dirty="0" smtClean="0">
                <a:solidFill>
                  <a:schemeClr val="folHlink"/>
                </a:solidFill>
                <a:latin typeface="Courier New" pitchFamily="49" charset="0"/>
              </a:rPr>
              <a:t>As New</a:t>
            </a:r>
            <a:r>
              <a:rPr lang="en-US" sz="2400" b="1" dirty="0" smtClean="0">
                <a:latin typeface="Courier New" pitchFamily="49" charset="0"/>
              </a:rPr>
              <a:t> </a:t>
            </a:r>
            <a:r>
              <a:rPr lang="en-US" sz="2400" b="1" dirty="0" err="1" smtClean="0">
                <a:latin typeface="Courier New" pitchFamily="49" charset="0"/>
              </a:rPr>
              <a:t>DataTable</a:t>
            </a:r>
            <a:r>
              <a:rPr lang="en-US" sz="2400" b="1" dirty="0" smtClean="0">
                <a:latin typeface="Courier New" pitchFamily="49" charset="0"/>
              </a:rPr>
              <a:t>()</a:t>
            </a:r>
          </a:p>
          <a:p>
            <a:pPr eaLnBrk="1" hangingPunct="1">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a:t>
            </a:r>
            <a:r>
              <a:rPr lang="en-US" sz="2400" b="1" dirty="0" err="1" smtClean="0">
                <a:latin typeface="Courier New" pitchFamily="49" charset="0"/>
              </a:rPr>
              <a:t>connStr</a:t>
            </a:r>
            <a:r>
              <a:rPr lang="en-US" sz="2400" b="1" dirty="0" smtClean="0">
                <a:latin typeface="Courier New" pitchFamily="49" charset="0"/>
              </a:rPr>
              <a:t> </a:t>
            </a:r>
            <a:r>
              <a:rPr lang="en-US" sz="2400" b="1" dirty="0" smtClean="0">
                <a:solidFill>
                  <a:schemeClr val="folHlink"/>
                </a:solidFill>
                <a:latin typeface="Courier New" pitchFamily="49" charset="0"/>
              </a:rPr>
              <a:t>As String</a:t>
            </a:r>
            <a:r>
              <a:rPr lang="en-US" sz="2400" b="1" dirty="0" smtClean="0">
                <a:latin typeface="Courier New" pitchFamily="49" charset="0"/>
              </a:rPr>
              <a:t> = _</a:t>
            </a:r>
          </a:p>
          <a:p>
            <a:pPr eaLnBrk="1" hangingPunct="1">
              <a:buFontTx/>
              <a:buNone/>
            </a:pPr>
            <a:r>
              <a:rPr lang="en-US" sz="2400" b="1" dirty="0" smtClean="0">
                <a:latin typeface="Courier New" pitchFamily="49" charset="0"/>
              </a:rPr>
              <a:t>       </a:t>
            </a:r>
            <a:r>
              <a:rPr lang="en-US" sz="2400" b="1" dirty="0" smtClean="0">
                <a:solidFill>
                  <a:schemeClr val="hlink"/>
                </a:solidFill>
                <a:latin typeface="Courier New" pitchFamily="49" charset="0"/>
              </a:rPr>
              <a:t>"Provider=Microsoft.Jet.OLEDB.4.0;"</a:t>
            </a:r>
            <a:r>
              <a:rPr lang="en-US" sz="2400" b="1" dirty="0" smtClean="0">
                <a:latin typeface="Courier New" pitchFamily="49" charset="0"/>
              </a:rPr>
              <a:t> &amp; _ </a:t>
            </a:r>
          </a:p>
          <a:p>
            <a:pPr eaLnBrk="1" hangingPunct="1">
              <a:buFontTx/>
              <a:buNone/>
            </a:pPr>
            <a:r>
              <a:rPr lang="en-US" sz="2400" b="1" dirty="0" smtClean="0">
                <a:latin typeface="Courier New" pitchFamily="49" charset="0"/>
              </a:rPr>
              <a:t>       </a:t>
            </a:r>
            <a:r>
              <a:rPr lang="en-US" sz="2400" b="1" dirty="0" smtClean="0">
                <a:solidFill>
                  <a:schemeClr val="hlink"/>
                </a:solidFill>
                <a:latin typeface="Courier New" pitchFamily="49" charset="0"/>
              </a:rPr>
              <a:t>"Data Source=MEGACITIES.MDB"</a:t>
            </a:r>
          </a:p>
          <a:p>
            <a:pPr eaLnBrk="1" hangingPunct="1">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a:t>
            </a:r>
            <a:r>
              <a:rPr lang="en-US" sz="2400" b="1" dirty="0" err="1" smtClean="0">
                <a:latin typeface="Courier New" pitchFamily="49" charset="0"/>
              </a:rPr>
              <a:t>sqlStr</a:t>
            </a:r>
            <a:r>
              <a:rPr lang="en-US" sz="2400" b="1" dirty="0" smtClean="0">
                <a:latin typeface="Courier New" pitchFamily="49" charset="0"/>
              </a:rPr>
              <a:t> </a:t>
            </a:r>
            <a:r>
              <a:rPr lang="en-US" sz="2400" b="1" dirty="0" smtClean="0">
                <a:solidFill>
                  <a:schemeClr val="folHlink"/>
                </a:solidFill>
                <a:latin typeface="Courier New" pitchFamily="49" charset="0"/>
              </a:rPr>
              <a:t>As String</a:t>
            </a:r>
            <a:r>
              <a:rPr lang="en-US" sz="2400" b="1" dirty="0" smtClean="0">
                <a:latin typeface="Courier New" pitchFamily="49" charset="0"/>
              </a:rPr>
              <a:t> = </a:t>
            </a:r>
            <a:r>
              <a:rPr lang="en-US" sz="2400" b="1" dirty="0" smtClean="0">
                <a:solidFill>
                  <a:schemeClr val="hlink"/>
                </a:solidFill>
                <a:latin typeface="Courier New" pitchFamily="49" charset="0"/>
              </a:rPr>
              <a:t>"SELECT * FROM Cities"</a:t>
            </a:r>
          </a:p>
          <a:p>
            <a:pPr eaLnBrk="1" hangingPunct="1">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a:t>
            </a:r>
            <a:r>
              <a:rPr lang="en-US" sz="2400" b="1" dirty="0" err="1" smtClean="0">
                <a:latin typeface="Courier New" pitchFamily="49" charset="0"/>
              </a:rPr>
              <a:t>dataAdapter</a:t>
            </a:r>
            <a:r>
              <a:rPr lang="en-US" sz="2400" b="1" dirty="0" smtClean="0">
                <a:latin typeface="Courier New" pitchFamily="49" charset="0"/>
              </a:rPr>
              <a:t> </a:t>
            </a:r>
            <a:r>
              <a:rPr lang="en-US" sz="2400" b="1" dirty="0" smtClean="0">
                <a:solidFill>
                  <a:schemeClr val="folHlink"/>
                </a:solidFill>
                <a:latin typeface="Courier New" pitchFamily="49" charset="0"/>
              </a:rPr>
              <a:t>As New</a:t>
            </a:r>
            <a:r>
              <a:rPr lang="en-US" sz="2400" b="1" dirty="0" smtClean="0">
                <a:latin typeface="Courier New" pitchFamily="49" charset="0"/>
              </a:rPr>
              <a:t> _</a:t>
            </a:r>
          </a:p>
          <a:p>
            <a:pPr eaLnBrk="1" hangingPunct="1">
              <a:buFontTx/>
              <a:buNone/>
            </a:pPr>
            <a:r>
              <a:rPr lang="en-US" sz="2400" b="1" dirty="0" smtClean="0">
                <a:latin typeface="Courier New" pitchFamily="49" charset="0"/>
              </a:rPr>
              <a:t>        </a:t>
            </a:r>
            <a:r>
              <a:rPr lang="en-US" sz="2400" b="1" dirty="0" err="1" smtClean="0">
                <a:latin typeface="Courier New" pitchFamily="49" charset="0"/>
              </a:rPr>
              <a:t>OleDb.OleDbDataAdapter</a:t>
            </a:r>
            <a:r>
              <a:rPr lang="en-US" sz="2400" b="1" dirty="0" smtClean="0">
                <a:latin typeface="Courier New" pitchFamily="49" charset="0"/>
              </a:rPr>
              <a:t>(</a:t>
            </a:r>
            <a:r>
              <a:rPr lang="en-US" sz="2400" b="1" dirty="0" err="1" smtClean="0">
                <a:latin typeface="Courier New" pitchFamily="49" charset="0"/>
              </a:rPr>
              <a:t>sqlStr</a:t>
            </a:r>
            <a:r>
              <a:rPr lang="en-US" sz="2400" b="1" dirty="0" smtClean="0">
                <a:latin typeface="Courier New" pitchFamily="49" charset="0"/>
              </a:rPr>
              <a:t>, </a:t>
            </a:r>
            <a:r>
              <a:rPr lang="en-US" sz="2400" b="1" dirty="0" err="1" smtClean="0">
                <a:latin typeface="Courier New" pitchFamily="49" charset="0"/>
              </a:rPr>
              <a:t>connStr</a:t>
            </a:r>
            <a:r>
              <a:rPr lang="en-US" sz="2400" b="1" dirty="0" smtClean="0">
                <a:latin typeface="Courier New" pitchFamily="49" charset="0"/>
              </a:rPr>
              <a:t>)</a:t>
            </a:r>
          </a:p>
          <a:p>
            <a:pPr eaLnBrk="1" hangingPunct="1">
              <a:buFontTx/>
              <a:buNone/>
            </a:pPr>
            <a:r>
              <a:rPr lang="en-US" sz="2400" b="1" dirty="0" err="1" smtClean="0">
                <a:latin typeface="Courier New" pitchFamily="49" charset="0"/>
              </a:rPr>
              <a:t>dataAdapter.Fill</a:t>
            </a:r>
            <a:r>
              <a:rPr lang="en-US" sz="2400" b="1" dirty="0" smtClean="0">
                <a:latin typeface="Courier New" pitchFamily="49" charset="0"/>
              </a:rPr>
              <a:t>(</a:t>
            </a:r>
            <a:r>
              <a:rPr lang="en-US" sz="2400" b="1" dirty="0" err="1" smtClean="0">
                <a:latin typeface="Courier New" pitchFamily="49" charset="0"/>
              </a:rPr>
              <a:t>dt</a:t>
            </a:r>
            <a:r>
              <a:rPr lang="en-US" sz="2400" b="1" dirty="0" smtClean="0">
                <a:latin typeface="Courier New" pitchFamily="49" charset="0"/>
              </a:rPr>
              <a:t>)</a:t>
            </a:r>
          </a:p>
          <a:p>
            <a:pPr eaLnBrk="1" hangingPunct="1">
              <a:buFontTx/>
              <a:buNone/>
            </a:pPr>
            <a:r>
              <a:rPr lang="en-US" sz="2400" b="1" dirty="0" err="1" smtClean="0">
                <a:latin typeface="Courier New" pitchFamily="49" charset="0"/>
              </a:rPr>
              <a:t>dataAdapter.Dispose</a:t>
            </a:r>
            <a:r>
              <a:rPr lang="en-US" sz="2400" b="1" dirty="0" smtClean="0">
                <a:latin typeface="Courier New" pitchFamily="49" charset="0"/>
              </a:rPr>
              <a:t>()</a:t>
            </a:r>
            <a:endParaRPr lang="en-US" sz="2800" dirty="0" smtClean="0"/>
          </a:p>
        </p:txBody>
      </p:sp>
      <p:sp>
        <p:nvSpPr>
          <p:cNvPr id="2" name="Content Placeholder 1"/>
          <p:cNvSpPr>
            <a:spLocks noGrp="1"/>
          </p:cNvSpPr>
          <p:nvPr>
            <p:ph sz="quarter" idx="10"/>
          </p:nvPr>
        </p:nvSpPr>
        <p:spPr/>
        <p:txBody>
          <a:bodyPr/>
          <a:lstStyle/>
          <a:p>
            <a:endParaRPr lang="en-US"/>
          </a:p>
        </p:txBody>
      </p:sp>
      <p:sp>
        <p:nvSpPr>
          <p:cNvPr id="16793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3E772F9-9B55-4204-BF21-EE64CA6E5BEE}" type="slidenum">
              <a:rPr lang="en-US" sz="1400" smtClean="0"/>
              <a:pPr eaLnBrk="1" hangingPunct="1"/>
              <a:t>144</a:t>
            </a:fld>
            <a:endParaRPr lang="en-US" sz="1400" smtClean="0"/>
          </a:p>
        </p:txBody>
      </p:sp>
      <p:sp>
        <p:nvSpPr>
          <p:cNvPr id="167942" name="Text Box 4"/>
          <p:cNvSpPr txBox="1">
            <a:spLocks noChangeArrowheads="1"/>
          </p:cNvSpPr>
          <p:nvPr/>
        </p:nvSpPr>
        <p:spPr bwMode="auto">
          <a:xfrm>
            <a:off x="152400" y="6019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b="1" i="1"/>
              <a:t>(Boilerplate to be inserted into every program in chapter.)</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4" name="Rectangle 1026"/>
          <p:cNvSpPr>
            <a:spLocks noGrp="1" noChangeArrowheads="1"/>
          </p:cNvSpPr>
          <p:nvPr>
            <p:ph type="title"/>
          </p:nvPr>
        </p:nvSpPr>
        <p:spPr/>
        <p:txBody>
          <a:bodyPr/>
          <a:lstStyle/>
          <a:p>
            <a:pPr eaLnBrk="1" hangingPunct="1"/>
            <a:r>
              <a:rPr lang="en-US" smtClean="0"/>
              <a:t>Primary Keys</a:t>
            </a:r>
          </a:p>
        </p:txBody>
      </p:sp>
      <p:sp>
        <p:nvSpPr>
          <p:cNvPr id="168965" name="Rectangle 1027"/>
          <p:cNvSpPr>
            <a:spLocks noGrp="1" noChangeArrowheads="1"/>
          </p:cNvSpPr>
          <p:nvPr>
            <p:ph sz="quarter" idx="1"/>
          </p:nvPr>
        </p:nvSpPr>
        <p:spPr/>
        <p:txBody>
          <a:bodyPr/>
          <a:lstStyle/>
          <a:p>
            <a:pPr eaLnBrk="1" hangingPunct="1"/>
            <a:r>
              <a:rPr lang="en-US" dirty="0" smtClean="0"/>
              <a:t>A </a:t>
            </a:r>
            <a:r>
              <a:rPr lang="en-US" b="1" dirty="0" smtClean="0"/>
              <a:t>primary </a:t>
            </a:r>
            <a:r>
              <a:rPr lang="en-US" dirty="0" smtClean="0"/>
              <a:t>key is used to uniquely identify each </a:t>
            </a:r>
            <a:r>
              <a:rPr lang="en-US" dirty="0" smtClean="0"/>
              <a:t>record</a:t>
            </a:r>
          </a:p>
          <a:p>
            <a:pPr eaLnBrk="1" hangingPunct="1"/>
            <a:endParaRPr lang="en-US" dirty="0" smtClean="0"/>
          </a:p>
          <a:p>
            <a:pPr eaLnBrk="1" hangingPunct="1"/>
            <a:r>
              <a:rPr lang="en-US" dirty="0" smtClean="0"/>
              <a:t>Databases of student enrollments in a college usually use a field of Social Security numbers as the primary </a:t>
            </a:r>
            <a:r>
              <a:rPr lang="en-US" dirty="0" smtClean="0"/>
              <a:t>key</a:t>
            </a:r>
          </a:p>
          <a:p>
            <a:pPr eaLnBrk="1" hangingPunct="1"/>
            <a:endParaRPr lang="en-US" dirty="0" smtClean="0"/>
          </a:p>
          <a:p>
            <a:pPr eaLnBrk="1" hangingPunct="1"/>
            <a:r>
              <a:rPr lang="en-US" dirty="0" smtClean="0"/>
              <a:t>Why wouldn't names be a good choice as a primary key?</a:t>
            </a:r>
          </a:p>
        </p:txBody>
      </p:sp>
      <p:sp>
        <p:nvSpPr>
          <p:cNvPr id="2" name="Content Placeholder 1"/>
          <p:cNvSpPr>
            <a:spLocks noGrp="1"/>
          </p:cNvSpPr>
          <p:nvPr>
            <p:ph sz="quarter" idx="10"/>
          </p:nvPr>
        </p:nvSpPr>
        <p:spPr/>
        <p:txBody>
          <a:bodyPr/>
          <a:lstStyle/>
          <a:p>
            <a:endParaRPr lang="en-US"/>
          </a:p>
        </p:txBody>
      </p:sp>
      <p:sp>
        <p:nvSpPr>
          <p:cNvPr id="1689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6E5C7A6-658F-4682-94C5-A36E68F454FA}" type="slidenum">
              <a:rPr lang="en-US" sz="1400" smtClean="0"/>
              <a:pPr eaLnBrk="1" hangingPunct="1"/>
              <a:t>145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8" name="Rectangle 2"/>
          <p:cNvSpPr>
            <a:spLocks noGrp="1" noChangeArrowheads="1"/>
          </p:cNvSpPr>
          <p:nvPr>
            <p:ph type="title"/>
          </p:nvPr>
        </p:nvSpPr>
        <p:spPr/>
        <p:txBody>
          <a:bodyPr/>
          <a:lstStyle/>
          <a:p>
            <a:pPr eaLnBrk="1" hangingPunct="1"/>
            <a:r>
              <a:rPr lang="en-US" smtClean="0"/>
              <a:t>Two or More Tables</a:t>
            </a:r>
          </a:p>
        </p:txBody>
      </p:sp>
      <p:sp>
        <p:nvSpPr>
          <p:cNvPr id="169989" name="Rectangle 3"/>
          <p:cNvSpPr>
            <a:spLocks noGrp="1" noChangeArrowheads="1"/>
          </p:cNvSpPr>
          <p:nvPr>
            <p:ph sz="quarter" idx="1"/>
          </p:nvPr>
        </p:nvSpPr>
        <p:spPr/>
        <p:txBody>
          <a:bodyPr/>
          <a:lstStyle/>
          <a:p>
            <a:pPr eaLnBrk="1" hangingPunct="1">
              <a:lnSpc>
                <a:spcPct val="90000"/>
              </a:lnSpc>
            </a:pPr>
            <a:r>
              <a:rPr lang="en-US" sz="2800" dirty="0" smtClean="0"/>
              <a:t>When a database contains two or more tables, the tables are usually </a:t>
            </a:r>
            <a:r>
              <a:rPr lang="en-US" sz="2800" dirty="0" smtClean="0"/>
              <a:t>related</a:t>
            </a:r>
            <a:endParaRPr lang="en-US" sz="2800" dirty="0"/>
          </a:p>
          <a:p>
            <a:pPr eaLnBrk="1" hangingPunct="1">
              <a:lnSpc>
                <a:spcPct val="90000"/>
              </a:lnSpc>
            </a:pPr>
            <a:endParaRPr lang="en-US" sz="2800" dirty="0" smtClean="0"/>
          </a:p>
          <a:p>
            <a:pPr eaLnBrk="1" hangingPunct="1">
              <a:lnSpc>
                <a:spcPct val="90000"/>
              </a:lnSpc>
            </a:pPr>
            <a:r>
              <a:rPr lang="en-US" sz="2800" dirty="0" smtClean="0"/>
              <a:t>For instance, the two tables </a:t>
            </a:r>
            <a:r>
              <a:rPr lang="en-US" sz="2800" i="1" dirty="0" smtClean="0"/>
              <a:t>Cities</a:t>
            </a:r>
            <a:r>
              <a:rPr lang="en-US" sz="2800" dirty="0" smtClean="0"/>
              <a:t> and </a:t>
            </a:r>
            <a:r>
              <a:rPr lang="en-US" sz="2800" i="1" dirty="0" smtClean="0"/>
              <a:t>Countries</a:t>
            </a:r>
            <a:r>
              <a:rPr lang="en-US" sz="2800" dirty="0" smtClean="0"/>
              <a:t> are related by their country </a:t>
            </a:r>
            <a:r>
              <a:rPr lang="en-US" sz="2800" dirty="0" smtClean="0"/>
              <a:t>field</a:t>
            </a:r>
            <a:endParaRPr lang="en-US" sz="2800" dirty="0"/>
          </a:p>
          <a:p>
            <a:pPr eaLnBrk="1" hangingPunct="1">
              <a:lnSpc>
                <a:spcPct val="90000"/>
              </a:lnSpc>
            </a:pPr>
            <a:endParaRPr lang="en-US" sz="2800" dirty="0" smtClean="0"/>
          </a:p>
          <a:p>
            <a:pPr eaLnBrk="1" hangingPunct="1">
              <a:lnSpc>
                <a:spcPct val="90000"/>
              </a:lnSpc>
            </a:pPr>
            <a:r>
              <a:rPr lang="en-US" sz="2800" dirty="0" smtClean="0"/>
              <a:t>Notice that every entry in </a:t>
            </a:r>
            <a:r>
              <a:rPr lang="en-US" sz="2800" i="1" dirty="0" err="1" smtClean="0"/>
              <a:t>Cities.country</a:t>
            </a:r>
            <a:r>
              <a:rPr lang="en-US" sz="2800" dirty="0" smtClean="0"/>
              <a:t> appears uniquely in </a:t>
            </a:r>
            <a:r>
              <a:rPr lang="en-US" sz="2800" i="1" dirty="0" err="1" smtClean="0"/>
              <a:t>Countries.country</a:t>
            </a:r>
            <a:r>
              <a:rPr lang="en-US" sz="2800" dirty="0" smtClean="0"/>
              <a:t> and </a:t>
            </a:r>
            <a:r>
              <a:rPr lang="en-US" sz="2800" i="1" dirty="0" err="1" smtClean="0"/>
              <a:t>Countries.country</a:t>
            </a:r>
            <a:r>
              <a:rPr lang="en-US" sz="2800" dirty="0" smtClean="0"/>
              <a:t> is a primary </a:t>
            </a:r>
            <a:r>
              <a:rPr lang="en-US" sz="2800" dirty="0" smtClean="0"/>
              <a:t>key</a:t>
            </a:r>
            <a:endParaRPr lang="en-US" sz="2800" dirty="0"/>
          </a:p>
          <a:p>
            <a:pPr eaLnBrk="1" hangingPunct="1">
              <a:lnSpc>
                <a:spcPct val="90000"/>
              </a:lnSpc>
            </a:pPr>
            <a:endParaRPr lang="en-US" sz="2800" dirty="0" smtClean="0"/>
          </a:p>
          <a:p>
            <a:pPr eaLnBrk="1" hangingPunct="1">
              <a:lnSpc>
                <a:spcPct val="90000"/>
              </a:lnSpc>
            </a:pPr>
            <a:r>
              <a:rPr lang="en-US" sz="2800" dirty="0" smtClean="0"/>
              <a:t>We say that </a:t>
            </a:r>
            <a:r>
              <a:rPr lang="en-US" sz="2800" i="1" dirty="0" err="1" smtClean="0"/>
              <a:t>Cities.country</a:t>
            </a:r>
            <a:r>
              <a:rPr lang="en-US" sz="2800" dirty="0" smtClean="0"/>
              <a:t> is a </a:t>
            </a:r>
            <a:r>
              <a:rPr lang="en-US" sz="2800" b="1" dirty="0" smtClean="0"/>
              <a:t>foreign key </a:t>
            </a:r>
            <a:r>
              <a:rPr lang="en-US" sz="2800" dirty="0" smtClean="0"/>
              <a:t>of </a:t>
            </a:r>
            <a:r>
              <a:rPr lang="en-US" sz="2800" i="1" dirty="0" err="1" smtClean="0"/>
              <a:t>Countries.country</a:t>
            </a:r>
            <a:endParaRPr lang="en-US" sz="2800" dirty="0" smtClean="0"/>
          </a:p>
        </p:txBody>
      </p:sp>
      <p:sp>
        <p:nvSpPr>
          <p:cNvPr id="2" name="Content Placeholder 1"/>
          <p:cNvSpPr>
            <a:spLocks noGrp="1"/>
          </p:cNvSpPr>
          <p:nvPr>
            <p:ph sz="quarter" idx="10"/>
          </p:nvPr>
        </p:nvSpPr>
        <p:spPr/>
        <p:txBody>
          <a:bodyPr/>
          <a:lstStyle/>
          <a:p>
            <a:endParaRPr lang="en-US"/>
          </a:p>
        </p:txBody>
      </p:sp>
      <p:sp>
        <p:nvSpPr>
          <p:cNvPr id="1699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D8786CE-765D-461E-9863-E728628F96F7}" type="slidenum">
              <a:rPr lang="en-US" sz="1400" smtClean="0"/>
              <a:pPr eaLnBrk="1" hangingPunct="1"/>
              <a:t>146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2" name="Rectangle 2"/>
          <p:cNvSpPr>
            <a:spLocks noGrp="1" noChangeArrowheads="1"/>
          </p:cNvSpPr>
          <p:nvPr>
            <p:ph type="title"/>
          </p:nvPr>
        </p:nvSpPr>
        <p:spPr/>
        <p:txBody>
          <a:bodyPr/>
          <a:lstStyle/>
          <a:p>
            <a:pPr eaLnBrk="1" hangingPunct="1"/>
            <a:r>
              <a:rPr lang="en-US" smtClean="0"/>
              <a:t>SQL</a:t>
            </a:r>
          </a:p>
        </p:txBody>
      </p:sp>
      <p:sp>
        <p:nvSpPr>
          <p:cNvPr id="171013" name="Rectangle 3"/>
          <p:cNvSpPr>
            <a:spLocks noGrp="1" noChangeArrowheads="1"/>
          </p:cNvSpPr>
          <p:nvPr>
            <p:ph sz="quarter" idx="1"/>
          </p:nvPr>
        </p:nvSpPr>
        <p:spPr/>
        <p:txBody>
          <a:bodyPr/>
          <a:lstStyle/>
          <a:p>
            <a:pPr eaLnBrk="1" hangingPunct="1"/>
            <a:r>
              <a:rPr lang="en-US" b="1" dirty="0" smtClean="0"/>
              <a:t>Structured Query Language</a:t>
            </a:r>
            <a:r>
              <a:rPr lang="en-US" dirty="0" smtClean="0"/>
              <a:t> developed for use with relational </a:t>
            </a:r>
            <a:r>
              <a:rPr lang="en-US" dirty="0" smtClean="0"/>
              <a:t>databases</a:t>
            </a:r>
          </a:p>
          <a:p>
            <a:pPr eaLnBrk="1" hangingPunct="1"/>
            <a:endParaRPr lang="en-US" dirty="0" smtClean="0"/>
          </a:p>
          <a:p>
            <a:pPr eaLnBrk="1" hangingPunct="1"/>
            <a:r>
              <a:rPr lang="en-US" dirty="0" smtClean="0"/>
              <a:t>Very powerful </a:t>
            </a:r>
            <a:r>
              <a:rPr lang="en-US" dirty="0" smtClean="0"/>
              <a:t>language</a:t>
            </a:r>
          </a:p>
          <a:p>
            <a:pPr eaLnBrk="1" hangingPunct="1"/>
            <a:endParaRPr lang="en-US" dirty="0" smtClean="0"/>
          </a:p>
          <a:p>
            <a:pPr eaLnBrk="1" hangingPunct="1"/>
            <a:r>
              <a:rPr lang="en-US" dirty="0" smtClean="0"/>
              <a:t>Allows for the request of specified information from a </a:t>
            </a:r>
            <a:r>
              <a:rPr lang="en-US" dirty="0" smtClean="0"/>
              <a:t>database</a:t>
            </a:r>
          </a:p>
          <a:p>
            <a:pPr eaLnBrk="1" hangingPunct="1"/>
            <a:endParaRPr lang="en-US" dirty="0" smtClean="0"/>
          </a:p>
          <a:p>
            <a:pPr eaLnBrk="1" hangingPunct="1"/>
            <a:r>
              <a:rPr lang="en-US" dirty="0" smtClean="0"/>
              <a:t>Allows displaying of information from database in a specific format</a:t>
            </a:r>
          </a:p>
        </p:txBody>
      </p:sp>
      <p:sp>
        <p:nvSpPr>
          <p:cNvPr id="2" name="Content Placeholder 1"/>
          <p:cNvSpPr>
            <a:spLocks noGrp="1"/>
          </p:cNvSpPr>
          <p:nvPr>
            <p:ph sz="quarter" idx="10"/>
          </p:nvPr>
        </p:nvSpPr>
        <p:spPr/>
        <p:txBody>
          <a:bodyPr/>
          <a:lstStyle/>
          <a:p>
            <a:endParaRPr lang="en-US"/>
          </a:p>
        </p:txBody>
      </p:sp>
      <p:sp>
        <p:nvSpPr>
          <p:cNvPr id="1710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3B2CC69-0054-4143-B9D4-3BA7371FA6BB}" type="slidenum">
              <a:rPr lang="en-US" sz="1400" smtClean="0"/>
              <a:pPr eaLnBrk="1" hangingPunct="1"/>
              <a:t>147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lstStyle/>
          <a:p>
            <a:pPr eaLnBrk="1" hangingPunct="1"/>
            <a:r>
              <a:rPr lang="en-US" smtClean="0"/>
              <a:t>Virtual Tables</a:t>
            </a:r>
          </a:p>
        </p:txBody>
      </p:sp>
      <p:sp>
        <p:nvSpPr>
          <p:cNvPr id="172036" name="Rectangle 3"/>
          <p:cNvSpPr>
            <a:spLocks noGrp="1" noChangeArrowheads="1"/>
          </p:cNvSpPr>
          <p:nvPr>
            <p:ph sz="quarter" idx="1"/>
          </p:nvPr>
        </p:nvSpPr>
        <p:spPr/>
        <p:txBody>
          <a:bodyPr/>
          <a:lstStyle/>
          <a:p>
            <a:pPr eaLnBrk="1" hangingPunct="1"/>
            <a:r>
              <a:rPr lang="en-US" sz="2800" dirty="0" smtClean="0"/>
              <a:t>SQL statements create a new “virtual” table from existing </a:t>
            </a:r>
            <a:r>
              <a:rPr lang="en-US" sz="2800" dirty="0" smtClean="0"/>
              <a:t>tables</a:t>
            </a:r>
            <a:endParaRPr lang="en-US" sz="2800" dirty="0" smtClean="0"/>
          </a:p>
          <a:p>
            <a:pPr eaLnBrk="1" hangingPunct="1">
              <a:spcBef>
                <a:spcPts val="2400"/>
              </a:spcBef>
              <a:buFontTx/>
              <a:buNone/>
            </a:pPr>
            <a:r>
              <a:rPr lang="en-US" sz="2800" b="1" dirty="0" smtClean="0">
                <a:latin typeface="Courier New" pitchFamily="49" charset="0"/>
                <a:cs typeface="Courier New" pitchFamily="49" charset="0"/>
              </a:rPr>
              <a:t>SELECT city, pop2015 FROM Cities WHERE pop2015&gt;=20</a:t>
            </a:r>
          </a:p>
          <a:p>
            <a:pPr eaLnBrk="1" hangingPunct="1">
              <a:buFontTx/>
              <a:buNone/>
            </a:pPr>
            <a:r>
              <a:rPr lang="en-US" sz="2800" dirty="0" smtClean="0"/>
              <a:t>Results in “virtual” table </a:t>
            </a:r>
          </a:p>
        </p:txBody>
      </p:sp>
      <p:sp>
        <p:nvSpPr>
          <p:cNvPr id="2" name="Content Placeholder 1"/>
          <p:cNvSpPr>
            <a:spLocks noGrp="1"/>
          </p:cNvSpPr>
          <p:nvPr>
            <p:ph sz="quarter" idx="10"/>
          </p:nvPr>
        </p:nvSpPr>
        <p:spPr/>
        <p:txBody>
          <a:bodyPr/>
          <a:lstStyle/>
          <a:p>
            <a:endParaRPr lang="en-US"/>
          </a:p>
        </p:txBody>
      </p:sp>
      <p:sp>
        <p:nvSpPr>
          <p:cNvPr id="172034"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C8A47F8-F306-4924-BCD9-8AE56C57CBBB}" type="slidenum">
              <a:rPr lang="en-US" sz="1400" smtClean="0"/>
              <a:pPr eaLnBrk="1" hangingPunct="1"/>
              <a:t>148</a:t>
            </a:fld>
            <a:endParaRPr lang="en-US" sz="1400" smtClean="0"/>
          </a:p>
        </p:txBody>
      </p:sp>
      <p:sp>
        <p:nvSpPr>
          <p:cNvPr id="172037" name="Text Box 4"/>
          <p:cNvSpPr txBox="1">
            <a:spLocks noChangeArrowheads="1"/>
          </p:cNvSpPr>
          <p:nvPr/>
        </p:nvSpPr>
        <p:spPr bwMode="auto">
          <a:xfrm>
            <a:off x="4419600" y="4156075"/>
            <a:ext cx="3048000" cy="2244725"/>
          </a:xfrm>
          <a:prstGeom prst="rect">
            <a:avLst/>
          </a:prstGeom>
          <a:solidFill>
            <a:schemeClr val="accent2">
              <a:alpha val="50195"/>
            </a:schemeClr>
          </a:solidFill>
          <a:ln w="19050">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2000"/>
              <a:t>city                pop2015</a:t>
            </a:r>
            <a:br>
              <a:rPr lang="en-US" sz="2000"/>
            </a:br>
            <a:r>
              <a:rPr lang="en-US" sz="2000"/>
              <a:t>Bombay            22.6</a:t>
            </a:r>
            <a:br>
              <a:rPr lang="en-US" sz="2000"/>
            </a:br>
            <a:r>
              <a:rPr lang="en-US" sz="2000"/>
              <a:t>Delhi                 20.9</a:t>
            </a:r>
          </a:p>
          <a:p>
            <a:pPr algn="l" eaLnBrk="1" hangingPunct="1"/>
            <a:r>
              <a:rPr lang="en-US" sz="2000"/>
              <a:t>Mexico City      20.6</a:t>
            </a:r>
          </a:p>
          <a:p>
            <a:pPr algn="l" eaLnBrk="1" hangingPunct="1"/>
            <a:r>
              <a:rPr lang="en-US" sz="2000"/>
              <a:t>Sao Paulo        20.0</a:t>
            </a:r>
            <a:br>
              <a:rPr lang="en-US" sz="2000"/>
            </a:br>
            <a:r>
              <a:rPr lang="en-US" sz="2000"/>
              <a:t>Tokyo               36.2</a:t>
            </a:r>
            <a:br>
              <a:rPr lang="en-US" sz="2000"/>
            </a:br>
            <a:endParaRPr lang="en-US" sz="20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ctrTitle"/>
          </p:nvPr>
        </p:nvSpPr>
        <p:spPr/>
        <p:txBody>
          <a:bodyPr/>
          <a:lstStyle/>
          <a:p>
            <a:r>
              <a:rPr lang="en-US" smtClean="0"/>
              <a:t>Review</a:t>
            </a:r>
          </a:p>
        </p:txBody>
      </p:sp>
      <p:sp>
        <p:nvSpPr>
          <p:cNvPr id="173059" name="Subtitle 4"/>
          <p:cNvSpPr>
            <a:spLocks noGrp="1"/>
          </p:cNvSpPr>
          <p:nvPr>
            <p:ph type="subTitle" idx="1"/>
          </p:nvPr>
        </p:nvSpPr>
        <p:spPr/>
        <p:txBody>
          <a:bodyPr/>
          <a:lstStyle/>
          <a:p>
            <a:r>
              <a:rPr lang="en-US" smtClean="0"/>
              <a:t>Chapter 11</a:t>
            </a:r>
          </a:p>
        </p:txBody>
      </p:sp>
      <p:sp>
        <p:nvSpPr>
          <p:cNvPr id="17306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CDBE89E-8070-481D-B173-2ADCB029406C}" type="slidenum">
              <a:rPr lang="en-US" sz="1400" smtClean="0">
                <a:solidFill>
                  <a:schemeClr val="bg2"/>
                </a:solidFill>
              </a:rPr>
              <a:pPr eaLnBrk="1" hangingPunct="1"/>
              <a:t>149</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 Run of the Sample Program</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31747"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FBDCFDB-4581-4C26-A007-0FA116D93773}" type="slidenum">
              <a:rPr lang="en-US" sz="1400" smtClean="0"/>
              <a:pPr eaLnBrk="1" hangingPunct="1"/>
              <a:t>15</a:t>
            </a:fld>
            <a:endParaRPr lang="en-US" sz="1400" smtClean="0"/>
          </a:p>
        </p:txBody>
      </p:sp>
      <p:pic>
        <p:nvPicPr>
          <p:cNvPr id="31748" name="Picture 6" descr="SampleRun.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61055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title"/>
          </p:nvPr>
        </p:nvSpPr>
        <p:spPr>
          <a:xfrm>
            <a:off x="152400" y="125104"/>
            <a:ext cx="8884096" cy="1094095"/>
          </a:xfrm>
        </p:spPr>
        <p:txBody>
          <a:bodyPr/>
          <a:lstStyle/>
          <a:p>
            <a:r>
              <a:rPr lang="en-GB" dirty="0" smtClean="0"/>
              <a:t>What is Object Oriented Programming?</a:t>
            </a:r>
          </a:p>
        </p:txBody>
      </p:sp>
      <p:sp>
        <p:nvSpPr>
          <p:cNvPr id="174084" name="Rectangle 3"/>
          <p:cNvSpPr>
            <a:spLocks noGrp="1" noChangeArrowheads="1"/>
          </p:cNvSpPr>
          <p:nvPr>
            <p:ph sz="quarter" idx="1"/>
          </p:nvPr>
        </p:nvSpPr>
        <p:spPr>
          <a:xfrm>
            <a:off x="457200" y="1752600"/>
            <a:ext cx="7571184" cy="4721352"/>
          </a:xfrm>
        </p:spPr>
        <p:txBody>
          <a:bodyPr/>
          <a:lstStyle/>
          <a:p>
            <a:pPr>
              <a:buFont typeface="Monotype Sorts" pitchFamily="2" charset="2"/>
              <a:buNone/>
            </a:pPr>
            <a:r>
              <a:rPr lang="en-GB" dirty="0" smtClean="0">
                <a:solidFill>
                  <a:srgbClr val="0033CC"/>
                </a:solidFill>
              </a:rPr>
              <a:t>An object is like a black box.</a:t>
            </a:r>
          </a:p>
          <a:p>
            <a:pPr>
              <a:buFont typeface="Monotype Sorts" pitchFamily="2" charset="2"/>
              <a:buNone/>
            </a:pPr>
            <a:r>
              <a:rPr lang="en-GB" dirty="0" smtClean="0">
                <a:solidFill>
                  <a:srgbClr val="0033CC"/>
                </a:solidFill>
              </a:rPr>
              <a:t> The internal details are hidden.</a:t>
            </a:r>
          </a:p>
        </p:txBody>
      </p:sp>
      <p:sp>
        <p:nvSpPr>
          <p:cNvPr id="174085" name="Rectangle 4"/>
          <p:cNvSpPr>
            <a:spLocks noGrp="1" noChangeArrowheads="1"/>
          </p:cNvSpPr>
          <p:nvPr>
            <p:ph sz="quarter" idx="10"/>
          </p:nvPr>
        </p:nvSpPr>
        <p:spPr>
          <a:xfrm>
            <a:off x="990600" y="4343400"/>
            <a:ext cx="6732984" cy="2514599"/>
          </a:xfrm>
        </p:spPr>
        <p:txBody>
          <a:bodyPr/>
          <a:lstStyle/>
          <a:p>
            <a:pPr marL="171450" indent="-171450">
              <a:buFont typeface="Arial" pitchFamily="34" charset="0"/>
              <a:buChar char="•"/>
            </a:pPr>
            <a:r>
              <a:rPr lang="en-GB" sz="2000" dirty="0" smtClean="0"/>
              <a:t>Identifying </a:t>
            </a:r>
            <a:r>
              <a:rPr lang="en-GB" sz="2000" i="1" dirty="0" smtClean="0"/>
              <a:t>objects</a:t>
            </a:r>
            <a:r>
              <a:rPr lang="en-GB" sz="2000" dirty="0" smtClean="0"/>
              <a:t> and assigning </a:t>
            </a:r>
            <a:r>
              <a:rPr lang="en-GB" sz="2000" i="1" dirty="0" smtClean="0"/>
              <a:t>responsibilities</a:t>
            </a:r>
            <a:r>
              <a:rPr lang="en-GB" sz="2000" dirty="0" smtClean="0"/>
              <a:t> to these objects.</a:t>
            </a:r>
          </a:p>
          <a:p>
            <a:pPr marL="171450" indent="-171450">
              <a:buFont typeface="Arial" pitchFamily="34" charset="0"/>
              <a:buChar char="•"/>
            </a:pPr>
            <a:r>
              <a:rPr lang="en-GB" sz="2000" dirty="0" smtClean="0"/>
              <a:t>Objects communicate to other objects by sending </a:t>
            </a:r>
            <a:r>
              <a:rPr lang="en-GB" sz="2000" i="1" dirty="0" smtClean="0"/>
              <a:t>messages</a:t>
            </a:r>
            <a:r>
              <a:rPr lang="en-GB" sz="2000" dirty="0" smtClean="0"/>
              <a:t>.</a:t>
            </a:r>
          </a:p>
          <a:p>
            <a:pPr marL="171450" indent="-171450">
              <a:buFont typeface="Arial" pitchFamily="34" charset="0"/>
              <a:buChar char="•"/>
            </a:pPr>
            <a:r>
              <a:rPr lang="en-GB" sz="2000" dirty="0" smtClean="0"/>
              <a:t>Messages are received by the </a:t>
            </a:r>
            <a:r>
              <a:rPr lang="en-GB" sz="2000" i="1" dirty="0" smtClean="0"/>
              <a:t>methods</a:t>
            </a:r>
            <a:r>
              <a:rPr lang="en-GB" sz="2000" dirty="0" smtClean="0"/>
              <a:t> of an object</a:t>
            </a:r>
          </a:p>
        </p:txBody>
      </p:sp>
      <p:sp>
        <p:nvSpPr>
          <p:cNvPr id="174082" name="Slide Number Placeholder 6"/>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0EAAB1F-2FE1-42AE-B632-9560E341C7D6}" type="slidenum">
              <a:rPr lang="en-US" sz="1400" smtClean="0"/>
              <a:pPr eaLnBrk="1" hangingPunct="1"/>
              <a:t>150</a:t>
            </a:fld>
            <a:endParaRPr lang="en-US" sz="1400" smtClean="0"/>
          </a:p>
        </p:txBody>
      </p:sp>
      <p:pic>
        <p:nvPicPr>
          <p:cNvPr id="174086" name="Picture 6" descr="U:\objori\Prese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OOP Analogy</a:t>
            </a:r>
          </a:p>
        </p:txBody>
      </p:sp>
      <p:sp>
        <p:nvSpPr>
          <p:cNvPr id="488451" name="Rectangle 3"/>
          <p:cNvSpPr>
            <a:spLocks noGrp="1" noChangeArrowheads="1"/>
          </p:cNvSpPr>
          <p:nvPr>
            <p:ph sz="quarter" idx="1"/>
          </p:nvPr>
        </p:nvSpPr>
        <p:spPr/>
        <p:txBody>
          <a:bodyPr/>
          <a:lstStyle/>
          <a:p>
            <a:pPr marL="0" indent="0" eaLnBrk="1" hangingPunct="1">
              <a:buFontTx/>
              <a:buNone/>
            </a:pPr>
            <a:r>
              <a:rPr lang="en-US" sz="2800" i="1" smtClean="0"/>
              <a:t>Classes </a:t>
            </a:r>
            <a:r>
              <a:rPr lang="en-US" sz="2800" smtClean="0"/>
              <a:t> </a:t>
            </a:r>
          </a:p>
          <a:p>
            <a:pPr marL="0" indent="0" eaLnBrk="1" hangingPunct="1">
              <a:buFontTx/>
              <a:buNone/>
            </a:pPr>
            <a:endParaRPr lang="en-US" sz="2800" i="1" smtClean="0"/>
          </a:p>
          <a:p>
            <a:pPr marL="0" indent="0" eaLnBrk="1" hangingPunct="1">
              <a:buFontTx/>
              <a:buNone/>
            </a:pPr>
            <a:endParaRPr lang="en-US" sz="2800" i="1" smtClean="0"/>
          </a:p>
          <a:p>
            <a:pPr marL="0" indent="0" eaLnBrk="1" hangingPunct="1">
              <a:buFontTx/>
              <a:buNone/>
            </a:pPr>
            <a:r>
              <a:rPr lang="en-US" sz="2800" i="1" smtClean="0"/>
              <a:t>Methods </a:t>
            </a:r>
            <a:r>
              <a:rPr lang="en-US" sz="2800" smtClean="0"/>
              <a:t> </a:t>
            </a:r>
          </a:p>
          <a:p>
            <a:pPr marL="0" indent="0" eaLnBrk="1" hangingPunct="1">
              <a:buFontTx/>
              <a:buNone/>
            </a:pPr>
            <a:endParaRPr lang="en-US" sz="2800" i="1" smtClean="0"/>
          </a:p>
          <a:p>
            <a:pPr marL="0" indent="0" eaLnBrk="1" hangingPunct="1">
              <a:buFontTx/>
              <a:buNone/>
            </a:pPr>
            <a:endParaRPr lang="en-US" sz="2800" i="1" smtClean="0"/>
          </a:p>
          <a:p>
            <a:pPr marL="0" indent="0" eaLnBrk="1" hangingPunct="1">
              <a:buFontTx/>
              <a:buNone/>
            </a:pPr>
            <a:r>
              <a:rPr lang="en-US" sz="2800" i="1" smtClean="0"/>
              <a:t>Properties</a:t>
            </a:r>
            <a:endParaRPr lang="en-US" sz="2800" smtClean="0"/>
          </a:p>
        </p:txBody>
      </p:sp>
      <p:sp>
        <p:nvSpPr>
          <p:cNvPr id="3" name="Content Placeholder 2"/>
          <p:cNvSpPr>
            <a:spLocks noGrp="1"/>
          </p:cNvSpPr>
          <p:nvPr>
            <p:ph sz="quarter" idx="10"/>
          </p:nvPr>
        </p:nvSpPr>
        <p:spPr/>
        <p:txBody>
          <a:bodyPr/>
          <a:lstStyle/>
          <a:p>
            <a:endParaRPr lang="en-CA"/>
          </a:p>
        </p:txBody>
      </p:sp>
      <p:sp>
        <p:nvSpPr>
          <p:cNvPr id="1945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FBA4642-61CD-4570-AAD8-BA042F3ED9D0}" type="slidenum">
              <a:rPr lang="en-US" sz="1400"/>
              <a:pPr eaLnBrk="1" hangingPunct="1"/>
              <a:t>151</a:t>
            </a:fld>
            <a:endParaRPr lang="en-US" sz="1400"/>
          </a:p>
        </p:txBody>
      </p:sp>
      <p:sp>
        <p:nvSpPr>
          <p:cNvPr id="19462" name="Rectangle 1"/>
          <p:cNvSpPr>
            <a:spLocks noChangeArrowheads="1"/>
          </p:cNvSpPr>
          <p:nvPr/>
        </p:nvSpPr>
        <p:spPr bwMode="auto">
          <a:xfrm>
            <a:off x="4191000" y="1038225"/>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noun </a:t>
            </a:r>
            <a:r>
              <a:rPr lang="en-US" dirty="0"/>
              <a:t>A word used to denote or name a person, place, thing, quality, or act.</a:t>
            </a:r>
          </a:p>
          <a:p>
            <a:pPr eaLnBrk="1" hangingPunct="1"/>
            <a:endParaRPr lang="en-US" dirty="0"/>
          </a:p>
          <a:p>
            <a:pPr eaLnBrk="1" hangingPunct="1"/>
            <a:r>
              <a:rPr lang="en-US" b="1" dirty="0"/>
              <a:t>verb </a:t>
            </a:r>
            <a:r>
              <a:rPr lang="en-US" dirty="0"/>
              <a:t>That part of speech that expresses existence, action, or occurrence.</a:t>
            </a:r>
          </a:p>
          <a:p>
            <a:pPr eaLnBrk="1" hangingPunct="1"/>
            <a:endParaRPr lang="en-US" dirty="0"/>
          </a:p>
          <a:p>
            <a:pPr eaLnBrk="1" hangingPunct="1"/>
            <a:r>
              <a:rPr lang="en-US" b="1" dirty="0"/>
              <a:t>adjective </a:t>
            </a:r>
            <a:r>
              <a:rPr lang="en-US" dirty="0"/>
              <a:t>Any of a class of words used to modify a noun or other substantive by limiting, qualifying, or specifying.</a:t>
            </a:r>
          </a:p>
        </p:txBody>
      </p:sp>
      <p:cxnSp>
        <p:nvCxnSpPr>
          <p:cNvPr id="4" name="Straight Arrow Connector 3"/>
          <p:cNvCxnSpPr/>
          <p:nvPr/>
        </p:nvCxnSpPr>
        <p:spPr bwMode="auto">
          <a:xfrm>
            <a:off x="2514600" y="1266825"/>
            <a:ext cx="16764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bwMode="auto">
          <a:xfrm>
            <a:off x="2514600" y="2790825"/>
            <a:ext cx="16764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bwMode="auto">
          <a:xfrm>
            <a:off x="2749550" y="4238625"/>
            <a:ext cx="16764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20194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Get and Set</a:t>
            </a:r>
          </a:p>
        </p:txBody>
      </p:sp>
      <p:sp>
        <p:nvSpPr>
          <p:cNvPr id="28677" name="Rectangle 3"/>
          <p:cNvSpPr>
            <a:spLocks noGrp="1" noChangeArrowheads="1"/>
          </p:cNvSpPr>
          <p:nvPr>
            <p:ph sz="quarter" idx="1"/>
          </p:nvPr>
        </p:nvSpPr>
        <p:spPr>
          <a:xfrm>
            <a:off x="2057400" y="980728"/>
            <a:ext cx="6650054" cy="5493224"/>
          </a:xfrm>
        </p:spPr>
        <p:txBody>
          <a:bodyPr>
            <a:normAutofit/>
          </a:bodyPr>
          <a:lstStyle/>
          <a:p>
            <a:pPr eaLnBrk="1" hangingPunct="1">
              <a:buFontTx/>
              <a:buNone/>
            </a:pPr>
            <a:r>
              <a:rPr lang="en-US" sz="2400" b="1" dirty="0" smtClean="0">
                <a:solidFill>
                  <a:schemeClr val="folHlink"/>
                </a:solidFill>
                <a:latin typeface="Courier New" panose="02070309020205020404" pitchFamily="49" charset="0"/>
              </a:rPr>
              <a:t>Private</a:t>
            </a:r>
            <a:r>
              <a:rPr lang="en-US" sz="2400" b="1" dirty="0" smtClean="0">
                <a:latin typeface="Courier New" panose="02070309020205020404" pitchFamily="49" charset="0"/>
              </a:rPr>
              <a:t> </a:t>
            </a:r>
            <a:r>
              <a:rPr lang="en-US" sz="2400" b="1" dirty="0" err="1" smtClean="0">
                <a:latin typeface="Courier New" panose="02070309020205020404" pitchFamily="49" charset="0"/>
              </a:rPr>
              <a:t>m_name</a:t>
            </a: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As String</a:t>
            </a:r>
          </a:p>
          <a:p>
            <a:pPr eaLnBrk="1" hangingPunct="1">
              <a:buFontTx/>
              <a:buNone/>
            </a:pPr>
            <a:endParaRPr lang="en-US" sz="2400" b="1" dirty="0" smtClean="0">
              <a:solidFill>
                <a:schemeClr val="folHlink"/>
              </a:solidFill>
              <a:latin typeface="Courier New" panose="02070309020205020404" pitchFamily="49" charset="0"/>
            </a:endParaRPr>
          </a:p>
          <a:p>
            <a:pPr eaLnBrk="1" hangingPunct="1">
              <a:buFontTx/>
              <a:buNone/>
            </a:pPr>
            <a:r>
              <a:rPr lang="en-US" sz="2400" b="1" dirty="0" smtClean="0">
                <a:solidFill>
                  <a:schemeClr val="folHlink"/>
                </a:solidFill>
                <a:latin typeface="Courier New" panose="02070309020205020404" pitchFamily="49" charset="0"/>
              </a:rPr>
              <a:t>Public Property</a:t>
            </a:r>
            <a:r>
              <a:rPr lang="en-US" sz="2400" b="1" dirty="0" smtClean="0">
                <a:latin typeface="Courier New" panose="02070309020205020404" pitchFamily="49" charset="0"/>
              </a:rPr>
              <a:t> Name() </a:t>
            </a:r>
            <a:r>
              <a:rPr lang="en-US" sz="2400" b="1" dirty="0" smtClean="0">
                <a:solidFill>
                  <a:schemeClr val="folHlink"/>
                </a:solidFill>
                <a:latin typeface="Courier New" panose="02070309020205020404" pitchFamily="49" charset="0"/>
              </a:rPr>
              <a:t>As String</a:t>
            </a:r>
          </a:p>
          <a:p>
            <a:pPr eaLnBrk="1" hangingPunct="1">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Get</a:t>
            </a:r>
          </a:p>
          <a:p>
            <a:pPr eaLnBrk="1" hangingPunct="1">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Return</a:t>
            </a:r>
            <a:r>
              <a:rPr lang="en-US" sz="2400" b="1" dirty="0" smtClean="0">
                <a:latin typeface="Courier New" panose="02070309020205020404" pitchFamily="49" charset="0"/>
              </a:rPr>
              <a:t> </a:t>
            </a:r>
            <a:r>
              <a:rPr lang="en-US" sz="2400" b="1" dirty="0" err="1" smtClean="0">
                <a:latin typeface="Courier New" panose="02070309020205020404" pitchFamily="49" charset="0"/>
              </a:rPr>
              <a:t>m_name</a:t>
            </a:r>
            <a:endParaRPr lang="en-US" sz="2400" b="1" dirty="0" smtClean="0">
              <a:latin typeface="Courier New" panose="02070309020205020404" pitchFamily="49" charset="0"/>
            </a:endParaRPr>
          </a:p>
          <a:p>
            <a:pPr eaLnBrk="1" hangingPunct="1">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End Get</a:t>
            </a:r>
          </a:p>
          <a:p>
            <a:pPr eaLnBrk="1" hangingPunct="1">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Set</a:t>
            </a:r>
            <a:r>
              <a:rPr lang="en-US" sz="2400" b="1" dirty="0" smtClean="0">
                <a:latin typeface="Courier New" panose="02070309020205020404" pitchFamily="49" charset="0"/>
              </a:rPr>
              <a:t>(</a:t>
            </a:r>
            <a:r>
              <a:rPr lang="en-US" sz="2400" b="1" dirty="0" err="1" smtClean="0">
                <a:solidFill>
                  <a:schemeClr val="folHlink"/>
                </a:solidFill>
                <a:latin typeface="Courier New" panose="02070309020205020404" pitchFamily="49" charset="0"/>
              </a:rPr>
              <a:t>ByVal</a:t>
            </a:r>
            <a:r>
              <a:rPr lang="en-US" sz="2400" b="1" dirty="0" smtClean="0">
                <a:latin typeface="Courier New" panose="02070309020205020404" pitchFamily="49" charset="0"/>
              </a:rPr>
              <a:t> value </a:t>
            </a:r>
            <a:r>
              <a:rPr lang="en-US" sz="2400" b="1" dirty="0" smtClean="0">
                <a:solidFill>
                  <a:schemeClr val="folHlink"/>
                </a:solidFill>
                <a:latin typeface="Courier New" panose="02070309020205020404" pitchFamily="49" charset="0"/>
              </a:rPr>
              <a:t>As String</a:t>
            </a:r>
            <a:r>
              <a:rPr lang="en-US" sz="2400" b="1" dirty="0" smtClean="0">
                <a:latin typeface="Courier New" panose="02070309020205020404" pitchFamily="49" charset="0"/>
              </a:rPr>
              <a:t>)</a:t>
            </a:r>
          </a:p>
          <a:p>
            <a:pPr eaLnBrk="1" hangingPunct="1">
              <a:buFontTx/>
              <a:buNone/>
            </a:pPr>
            <a:r>
              <a:rPr lang="en-US" sz="2400" b="1" dirty="0" smtClean="0">
                <a:latin typeface="Courier New" panose="02070309020205020404" pitchFamily="49" charset="0"/>
              </a:rPr>
              <a:t>    </a:t>
            </a:r>
            <a:r>
              <a:rPr lang="en-US" sz="2400" b="1" dirty="0" err="1" smtClean="0">
                <a:latin typeface="Courier New" panose="02070309020205020404" pitchFamily="49" charset="0"/>
              </a:rPr>
              <a:t>m_name</a:t>
            </a:r>
            <a:r>
              <a:rPr lang="en-US" sz="2400" b="1" dirty="0" smtClean="0">
                <a:latin typeface="Courier New" panose="02070309020205020404" pitchFamily="49" charset="0"/>
              </a:rPr>
              <a:t> = value</a:t>
            </a:r>
          </a:p>
          <a:p>
            <a:pPr eaLnBrk="1" hangingPunct="1">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End Set</a:t>
            </a:r>
          </a:p>
          <a:p>
            <a:pPr eaLnBrk="1" hangingPunct="1">
              <a:buFontTx/>
              <a:buNone/>
            </a:pPr>
            <a:r>
              <a:rPr lang="en-US" sz="2400" b="1" dirty="0" smtClean="0">
                <a:solidFill>
                  <a:schemeClr val="folHlink"/>
                </a:solidFill>
                <a:latin typeface="Courier New" panose="02070309020205020404" pitchFamily="49" charset="0"/>
              </a:rPr>
              <a:t>End Property</a:t>
            </a:r>
            <a:endParaRPr lang="en-US" sz="2400" dirty="0" smtClean="0">
              <a:solidFill>
                <a:schemeClr val="folHlink"/>
              </a:solidFill>
              <a:latin typeface="Courier New" panose="02070309020205020404" pitchFamily="49" charset="0"/>
            </a:endParaRPr>
          </a:p>
        </p:txBody>
      </p:sp>
      <p:sp>
        <p:nvSpPr>
          <p:cNvPr id="3" name="Content Placeholder 2"/>
          <p:cNvSpPr>
            <a:spLocks noGrp="1"/>
          </p:cNvSpPr>
          <p:nvPr>
            <p:ph sz="quarter" idx="10"/>
          </p:nvPr>
        </p:nvSpPr>
        <p:spPr/>
        <p:txBody>
          <a:bodyPr/>
          <a:lstStyle/>
          <a:p>
            <a:endParaRPr lang="en-CA"/>
          </a:p>
        </p:txBody>
      </p:sp>
      <p:sp>
        <p:nvSpPr>
          <p:cNvPr id="286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391A4B8-8053-466F-BCD3-4B7D4C0C36EE}" type="slidenum">
              <a:rPr lang="en-US" sz="1400"/>
              <a:pPr eaLnBrk="1" hangingPunct="1"/>
              <a:t>152</a:t>
            </a:fld>
            <a:endParaRPr lang="en-US" sz="1400"/>
          </a:p>
        </p:txBody>
      </p:sp>
      <p:sp>
        <p:nvSpPr>
          <p:cNvPr id="28678" name="AutoShape 4"/>
          <p:cNvSpPr>
            <a:spLocks noChangeArrowheads="1"/>
          </p:cNvSpPr>
          <p:nvPr/>
        </p:nvSpPr>
        <p:spPr bwMode="auto">
          <a:xfrm>
            <a:off x="381000" y="2012840"/>
            <a:ext cx="1447800" cy="3429000"/>
          </a:xfrm>
          <a:prstGeom prst="homePlate">
            <a:avLst>
              <a:gd name="adj" fmla="val 25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t>Property</a:t>
            </a:r>
          </a:p>
          <a:p>
            <a:pPr eaLnBrk="1" hangingPunct="1"/>
            <a:r>
              <a:rPr lang="en-US"/>
              <a:t>block</a:t>
            </a:r>
          </a:p>
        </p:txBody>
      </p:sp>
    </p:spTree>
    <p:extLst>
      <p:ext uri="{BB962C8B-B14F-4D97-AF65-F5344CB8AC3E}">
        <p14:creationId xmlns:p14="http://schemas.microsoft.com/office/powerpoint/2010/main" val="32455638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79512" y="125104"/>
            <a:ext cx="8856984" cy="1246495"/>
          </a:xfrm>
        </p:spPr>
        <p:txBody>
          <a:bodyPr>
            <a:normAutofit fontScale="90000"/>
          </a:bodyPr>
          <a:lstStyle/>
          <a:p>
            <a:pPr eaLnBrk="1" hangingPunct="1"/>
            <a:r>
              <a:rPr lang="en-US" sz="4000" dirty="0" smtClean="0"/>
              <a:t>Student Class: </a:t>
            </a:r>
            <a:r>
              <a:rPr lang="en-US" sz="4000" dirty="0" err="1" smtClean="0"/>
              <a:t>WriteOnly</a:t>
            </a:r>
            <a:r>
              <a:rPr lang="en-US" sz="4000" dirty="0" smtClean="0"/>
              <a:t> Property Blocks</a:t>
            </a:r>
          </a:p>
        </p:txBody>
      </p:sp>
      <p:sp>
        <p:nvSpPr>
          <p:cNvPr id="33797" name="Rectangle 3"/>
          <p:cNvSpPr>
            <a:spLocks noGrp="1" noChangeArrowheads="1"/>
          </p:cNvSpPr>
          <p:nvPr>
            <p:ph sz="quarter" idx="1"/>
          </p:nvPr>
        </p:nvSpPr>
        <p:spPr>
          <a:xfrm>
            <a:off x="457199" y="1676400"/>
            <a:ext cx="8250255" cy="4797552"/>
          </a:xfrm>
        </p:spPr>
        <p:txBody>
          <a:bodyPr/>
          <a:lstStyle/>
          <a:p>
            <a:pPr eaLnBrk="1" hangingPunct="1">
              <a:buFontTx/>
              <a:buNone/>
            </a:pPr>
            <a:r>
              <a:rPr lang="en-US" sz="2000" b="1" dirty="0" smtClean="0">
                <a:solidFill>
                  <a:schemeClr val="folHlink"/>
                </a:solidFill>
                <a:latin typeface="Courier New" panose="02070309020205020404" pitchFamily="49" charset="0"/>
              </a:rPr>
              <a:t>Public </a:t>
            </a:r>
            <a:r>
              <a:rPr lang="en-US" sz="2000" b="1" dirty="0" err="1" smtClean="0">
                <a:solidFill>
                  <a:schemeClr val="folHlink"/>
                </a:solidFill>
                <a:latin typeface="Courier New" panose="02070309020205020404" pitchFamily="49" charset="0"/>
              </a:rPr>
              <a:t>WriteOnly</a:t>
            </a:r>
            <a:r>
              <a:rPr lang="en-US" sz="2000" b="1" dirty="0" smtClean="0">
                <a:solidFill>
                  <a:schemeClr val="folHlink"/>
                </a:solidFill>
                <a:latin typeface="Courier New" panose="02070309020205020404" pitchFamily="49" charset="0"/>
              </a:rPr>
              <a:t> Property</a:t>
            </a:r>
            <a:r>
              <a:rPr lang="en-US" sz="2000" b="1" dirty="0" smtClean="0">
                <a:latin typeface="Courier New" panose="02070309020205020404" pitchFamily="49" charset="0"/>
              </a:rPr>
              <a:t> Midterm() </a:t>
            </a:r>
            <a:r>
              <a:rPr lang="en-US" sz="2000" b="1" dirty="0" smtClean="0">
                <a:solidFill>
                  <a:schemeClr val="folHlink"/>
                </a:solidFill>
                <a:latin typeface="Courier New" panose="02070309020205020404" pitchFamily="49" charset="0"/>
              </a:rPr>
              <a:t>As Double</a:t>
            </a:r>
          </a:p>
          <a:p>
            <a:pPr eaLnBrk="1" hangingPunct="1">
              <a:buFontTx/>
              <a:buNone/>
            </a:pPr>
            <a:r>
              <a:rPr lang="en-US" sz="2000" b="1" dirty="0" smtClean="0">
                <a:solidFill>
                  <a:schemeClr val="folHlink"/>
                </a:solidFill>
                <a:latin typeface="Courier New" panose="02070309020205020404" pitchFamily="49" charset="0"/>
              </a:rPr>
              <a:t>  Set</a:t>
            </a:r>
            <a:r>
              <a:rPr lang="en-US" sz="2000" b="1" dirty="0" smtClean="0">
                <a:latin typeface="Courier New" panose="02070309020205020404" pitchFamily="49" charset="0"/>
              </a:rPr>
              <a:t>(</a:t>
            </a:r>
            <a:r>
              <a:rPr lang="en-US" sz="2000" b="1" dirty="0" err="1" smtClean="0">
                <a:solidFill>
                  <a:schemeClr val="folHlink"/>
                </a:solidFill>
                <a:latin typeface="Courier New" panose="02070309020205020404" pitchFamily="49" charset="0"/>
              </a:rPr>
              <a:t>ByVal</a:t>
            </a:r>
            <a:r>
              <a:rPr lang="en-US" sz="2000" b="1" dirty="0" smtClean="0">
                <a:latin typeface="Courier New" panose="02070309020205020404" pitchFamily="49" charset="0"/>
              </a:rPr>
              <a:t> value </a:t>
            </a:r>
            <a:r>
              <a:rPr lang="en-US" sz="2000" b="1" dirty="0" smtClean="0">
                <a:solidFill>
                  <a:schemeClr val="folHlink"/>
                </a:solidFill>
                <a:latin typeface="Courier New" panose="02070309020205020404" pitchFamily="49" charset="0"/>
              </a:rPr>
              <a:t>As String</a:t>
            </a:r>
            <a:r>
              <a:rPr lang="en-US" sz="2000" b="1" dirty="0" smtClean="0">
                <a:latin typeface="Courier New" panose="02070309020205020404" pitchFamily="49" charset="0"/>
              </a:rPr>
              <a:t>)</a:t>
            </a:r>
          </a:p>
          <a:p>
            <a:pPr eaLnBrk="1" hangingPunct="1">
              <a:buFontTx/>
              <a:buNone/>
            </a:pPr>
            <a:r>
              <a:rPr lang="en-US" sz="2000" b="1" dirty="0" smtClean="0">
                <a:latin typeface="Courier New" panose="02070309020205020404" pitchFamily="49" charset="0"/>
              </a:rPr>
              <a:t>    </a:t>
            </a:r>
            <a:r>
              <a:rPr lang="en-US" sz="2000" b="1" dirty="0" err="1" smtClean="0">
                <a:latin typeface="Courier New" panose="02070309020205020404" pitchFamily="49" charset="0"/>
              </a:rPr>
              <a:t>m_midterm</a:t>
            </a:r>
            <a:r>
              <a:rPr lang="en-US" sz="2000" b="1" dirty="0" smtClean="0">
                <a:latin typeface="Courier New" panose="02070309020205020404" pitchFamily="49" charset="0"/>
              </a:rPr>
              <a:t> = value</a:t>
            </a:r>
          </a:p>
          <a:p>
            <a:pPr eaLnBrk="1" hangingPunct="1">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End Set</a:t>
            </a:r>
          </a:p>
          <a:p>
            <a:pPr eaLnBrk="1" hangingPunct="1">
              <a:buFontTx/>
              <a:buNone/>
            </a:pPr>
            <a:r>
              <a:rPr lang="en-US" sz="2000" b="1" dirty="0" smtClean="0">
                <a:solidFill>
                  <a:schemeClr val="folHlink"/>
                </a:solidFill>
                <a:latin typeface="Courier New" panose="02070309020205020404" pitchFamily="49" charset="0"/>
              </a:rPr>
              <a:t>End Property</a:t>
            </a:r>
          </a:p>
          <a:p>
            <a:pPr eaLnBrk="1" hangingPunct="1">
              <a:spcBef>
                <a:spcPct val="70000"/>
              </a:spcBef>
              <a:buFontTx/>
              <a:buNone/>
            </a:pPr>
            <a:r>
              <a:rPr lang="en-US" sz="2000" b="1" dirty="0" smtClean="0">
                <a:solidFill>
                  <a:schemeClr val="folHlink"/>
                </a:solidFill>
                <a:latin typeface="Courier New" panose="02070309020205020404" pitchFamily="49" charset="0"/>
              </a:rPr>
              <a:t>Public </a:t>
            </a:r>
            <a:r>
              <a:rPr lang="en-US" sz="2000" b="1" dirty="0" err="1" smtClean="0">
                <a:solidFill>
                  <a:schemeClr val="folHlink"/>
                </a:solidFill>
                <a:latin typeface="Courier New" panose="02070309020205020404" pitchFamily="49" charset="0"/>
              </a:rPr>
              <a:t>WriteOnly</a:t>
            </a:r>
            <a:r>
              <a:rPr lang="en-US" sz="2000" b="1" dirty="0" smtClean="0">
                <a:solidFill>
                  <a:schemeClr val="folHlink"/>
                </a:solidFill>
                <a:latin typeface="Courier New" panose="02070309020205020404" pitchFamily="49" charset="0"/>
              </a:rPr>
              <a:t> Property</a:t>
            </a:r>
            <a:r>
              <a:rPr lang="en-US" sz="2000" b="1" dirty="0" smtClean="0">
                <a:latin typeface="Courier New" panose="02070309020205020404" pitchFamily="49" charset="0"/>
              </a:rPr>
              <a:t> Final() </a:t>
            </a:r>
            <a:r>
              <a:rPr lang="en-US" sz="2000" b="1" dirty="0" smtClean="0">
                <a:solidFill>
                  <a:schemeClr val="folHlink"/>
                </a:solidFill>
                <a:latin typeface="Courier New" panose="02070309020205020404" pitchFamily="49" charset="0"/>
              </a:rPr>
              <a:t>As Double</a:t>
            </a:r>
          </a:p>
          <a:p>
            <a:pPr eaLnBrk="1" hangingPunct="1">
              <a:buFontTx/>
              <a:buNone/>
            </a:pPr>
            <a:r>
              <a:rPr lang="en-US" sz="2000" b="1" dirty="0" smtClean="0">
                <a:solidFill>
                  <a:schemeClr val="folHlink"/>
                </a:solidFill>
                <a:latin typeface="Courier New" panose="02070309020205020404" pitchFamily="49" charset="0"/>
              </a:rPr>
              <a:t>  Set</a:t>
            </a:r>
            <a:r>
              <a:rPr lang="en-US" sz="2000" b="1" dirty="0" smtClean="0">
                <a:latin typeface="Courier New" panose="02070309020205020404" pitchFamily="49" charset="0"/>
              </a:rPr>
              <a:t>(</a:t>
            </a:r>
            <a:r>
              <a:rPr lang="en-US" sz="2000" b="1" dirty="0" err="1" smtClean="0">
                <a:solidFill>
                  <a:schemeClr val="folHlink"/>
                </a:solidFill>
                <a:latin typeface="Courier New" panose="02070309020205020404" pitchFamily="49" charset="0"/>
              </a:rPr>
              <a:t>ByVal</a:t>
            </a:r>
            <a:r>
              <a:rPr lang="en-US" sz="2000" b="1" dirty="0" smtClean="0">
                <a:latin typeface="Courier New" panose="02070309020205020404" pitchFamily="49" charset="0"/>
              </a:rPr>
              <a:t> value </a:t>
            </a:r>
            <a:r>
              <a:rPr lang="en-US" sz="2000" b="1" dirty="0" smtClean="0">
                <a:solidFill>
                  <a:schemeClr val="folHlink"/>
                </a:solidFill>
                <a:latin typeface="Courier New" panose="02070309020205020404" pitchFamily="49" charset="0"/>
              </a:rPr>
              <a:t>As String</a:t>
            </a:r>
            <a:r>
              <a:rPr lang="en-US" sz="2000" b="1" dirty="0" smtClean="0">
                <a:latin typeface="Courier New" panose="02070309020205020404" pitchFamily="49" charset="0"/>
              </a:rPr>
              <a:t>)</a:t>
            </a:r>
          </a:p>
          <a:p>
            <a:pPr eaLnBrk="1" hangingPunct="1">
              <a:buFontTx/>
              <a:buNone/>
            </a:pPr>
            <a:r>
              <a:rPr lang="en-US" sz="2000" b="1" dirty="0" smtClean="0">
                <a:latin typeface="Courier New" panose="02070309020205020404" pitchFamily="49" charset="0"/>
              </a:rPr>
              <a:t>    </a:t>
            </a:r>
            <a:r>
              <a:rPr lang="en-US" sz="2000" b="1" dirty="0" err="1" smtClean="0">
                <a:latin typeface="Courier New" panose="02070309020205020404" pitchFamily="49" charset="0"/>
              </a:rPr>
              <a:t>m_final</a:t>
            </a:r>
            <a:r>
              <a:rPr lang="en-US" sz="2000" b="1" dirty="0" smtClean="0">
                <a:latin typeface="Courier New" panose="02070309020205020404" pitchFamily="49" charset="0"/>
              </a:rPr>
              <a:t> = value</a:t>
            </a:r>
          </a:p>
          <a:p>
            <a:pPr eaLnBrk="1" hangingPunct="1">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End Set</a:t>
            </a:r>
          </a:p>
          <a:p>
            <a:pPr eaLnBrk="1" hangingPunct="1">
              <a:buFontTx/>
              <a:buNone/>
            </a:pPr>
            <a:r>
              <a:rPr lang="en-US" sz="2000" b="1" dirty="0" smtClean="0">
                <a:solidFill>
                  <a:schemeClr val="folHlink"/>
                </a:solidFill>
                <a:latin typeface="Courier New" panose="02070309020205020404" pitchFamily="49" charset="0"/>
              </a:rPr>
              <a:t>End Property</a:t>
            </a:r>
          </a:p>
        </p:txBody>
      </p:sp>
      <p:sp>
        <p:nvSpPr>
          <p:cNvPr id="3" name="Content Placeholder 2"/>
          <p:cNvSpPr>
            <a:spLocks noGrp="1"/>
          </p:cNvSpPr>
          <p:nvPr>
            <p:ph sz="quarter" idx="10"/>
          </p:nvPr>
        </p:nvSpPr>
        <p:spPr/>
        <p:txBody>
          <a:bodyPr/>
          <a:lstStyle/>
          <a:p>
            <a:endParaRPr lang="en-CA"/>
          </a:p>
        </p:txBody>
      </p:sp>
      <p:sp>
        <p:nvSpPr>
          <p:cNvPr id="337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E4402A2-64BB-4144-AA43-BD1D970CFD98}" type="slidenum">
              <a:rPr lang="en-US" sz="1400"/>
              <a:pPr eaLnBrk="1" hangingPunct="1"/>
              <a:t>153</a:t>
            </a:fld>
            <a:endParaRPr lang="en-US" sz="1400"/>
          </a:p>
        </p:txBody>
      </p:sp>
    </p:spTree>
    <p:extLst>
      <p:ext uri="{BB962C8B-B14F-4D97-AF65-F5344CB8AC3E}">
        <p14:creationId xmlns:p14="http://schemas.microsoft.com/office/powerpoint/2010/main" val="210145374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Student Class: Method</a:t>
            </a:r>
          </a:p>
        </p:txBody>
      </p:sp>
      <p:sp>
        <p:nvSpPr>
          <p:cNvPr id="35845" name="Rectangle 3"/>
          <p:cNvSpPr>
            <a:spLocks noGrp="1" noChangeArrowheads="1"/>
          </p:cNvSpPr>
          <p:nvPr>
            <p:ph sz="quarter" idx="1"/>
          </p:nvPr>
        </p:nvSpPr>
        <p:spPr/>
        <p:txBody>
          <a:bodyPr/>
          <a:lstStyle/>
          <a:p>
            <a:pPr eaLnBrk="1" hangingPunct="1">
              <a:lnSpc>
                <a:spcPct val="90000"/>
              </a:lnSpc>
              <a:buFontTx/>
              <a:buNone/>
            </a:pPr>
            <a:r>
              <a:rPr lang="en-US" sz="2000" b="1" dirty="0" smtClean="0">
                <a:solidFill>
                  <a:schemeClr val="folHlink"/>
                </a:solidFill>
                <a:latin typeface="Courier New" panose="02070309020205020404" pitchFamily="49" charset="0"/>
              </a:rPr>
              <a:t>Function</a:t>
            </a:r>
            <a:r>
              <a:rPr lang="en-US" sz="2000" b="1" dirty="0" smtClean="0">
                <a:latin typeface="Courier New" panose="02070309020205020404" pitchFamily="49" charset="0"/>
              </a:rPr>
              <a:t> </a:t>
            </a:r>
            <a:r>
              <a:rPr lang="en-US" sz="2000" b="1" dirty="0" err="1" smtClean="0">
                <a:latin typeface="Courier New" panose="02070309020205020404" pitchFamily="49" charset="0"/>
              </a:rPr>
              <a:t>CalcSemGrade</a:t>
            </a: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As String</a:t>
            </a:r>
          </a:p>
          <a:p>
            <a:pPr eaLnBrk="1" hangingPunct="1">
              <a:lnSpc>
                <a:spcPct val="90000"/>
              </a:lnSpc>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Dim</a:t>
            </a:r>
            <a:r>
              <a:rPr lang="en-US" sz="2000" b="1" dirty="0" smtClean="0">
                <a:latin typeface="Courier New" panose="02070309020205020404" pitchFamily="49" charset="0"/>
              </a:rPr>
              <a:t> grade </a:t>
            </a:r>
            <a:r>
              <a:rPr lang="en-US" sz="2000" b="1" dirty="0" smtClean="0">
                <a:solidFill>
                  <a:schemeClr val="folHlink"/>
                </a:solidFill>
                <a:latin typeface="Courier New" panose="02070309020205020404" pitchFamily="49" charset="0"/>
              </a:rPr>
              <a:t>As Double</a:t>
            </a:r>
          </a:p>
          <a:p>
            <a:pPr eaLnBrk="1" hangingPunct="1">
              <a:lnSpc>
                <a:spcPct val="90000"/>
              </a:lnSpc>
              <a:buFontTx/>
              <a:buNone/>
            </a:pPr>
            <a:r>
              <a:rPr lang="en-US" sz="2000" b="1" dirty="0" smtClean="0">
                <a:latin typeface="Courier New" panose="02070309020205020404" pitchFamily="49" charset="0"/>
              </a:rPr>
              <a:t>  grade = (</a:t>
            </a:r>
            <a:r>
              <a:rPr lang="en-US" sz="2000" b="1" dirty="0" err="1" smtClean="0">
                <a:latin typeface="Courier New" panose="02070309020205020404" pitchFamily="49" charset="0"/>
              </a:rPr>
              <a:t>m_midterm</a:t>
            </a:r>
            <a:r>
              <a:rPr lang="en-US" sz="2000" b="1" dirty="0" smtClean="0">
                <a:latin typeface="Courier New" panose="02070309020205020404" pitchFamily="49" charset="0"/>
              </a:rPr>
              <a:t> + </a:t>
            </a:r>
            <a:r>
              <a:rPr lang="en-US" sz="2000" b="1" dirty="0" err="1" smtClean="0">
                <a:latin typeface="Courier New" panose="02070309020205020404" pitchFamily="49" charset="0"/>
              </a:rPr>
              <a:t>m_final</a:t>
            </a:r>
            <a:r>
              <a:rPr lang="en-US" sz="2000" b="1" dirty="0" smtClean="0">
                <a:latin typeface="Courier New" panose="02070309020205020404" pitchFamily="49" charset="0"/>
              </a:rPr>
              <a:t>) / 2</a:t>
            </a:r>
          </a:p>
          <a:p>
            <a:pPr eaLnBrk="1" hangingPunct="1">
              <a:lnSpc>
                <a:spcPct val="90000"/>
              </a:lnSpc>
              <a:buFontTx/>
              <a:buNone/>
            </a:pPr>
            <a:r>
              <a:rPr lang="en-US" sz="2000" b="1" dirty="0" smtClean="0">
                <a:latin typeface="Courier New" panose="02070309020205020404" pitchFamily="49" charset="0"/>
              </a:rPr>
              <a:t>  grade = </a:t>
            </a:r>
            <a:r>
              <a:rPr lang="en-US" sz="2000" b="1" dirty="0" err="1" smtClean="0">
                <a:latin typeface="Courier New" panose="02070309020205020404" pitchFamily="49" charset="0"/>
              </a:rPr>
              <a:t>Math.Round</a:t>
            </a:r>
            <a:r>
              <a:rPr lang="en-US" sz="2000" b="1" dirty="0" smtClean="0">
                <a:latin typeface="Courier New" panose="02070309020205020404" pitchFamily="49" charset="0"/>
              </a:rPr>
              <a:t>(grade) </a:t>
            </a:r>
          </a:p>
          <a:p>
            <a:pPr eaLnBrk="1" hangingPunct="1">
              <a:lnSpc>
                <a:spcPct val="90000"/>
              </a:lnSpc>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Select Case</a:t>
            </a:r>
            <a:r>
              <a:rPr lang="en-US" sz="2000" b="1" dirty="0" smtClean="0">
                <a:latin typeface="Courier New" panose="02070309020205020404" pitchFamily="49" charset="0"/>
              </a:rPr>
              <a:t> grade</a:t>
            </a:r>
          </a:p>
          <a:p>
            <a:pPr eaLnBrk="1" hangingPunct="1">
              <a:lnSpc>
                <a:spcPct val="90000"/>
              </a:lnSpc>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Case Is</a:t>
            </a:r>
            <a:r>
              <a:rPr lang="en-US" sz="2000" b="1" dirty="0" smtClean="0">
                <a:latin typeface="Courier New" panose="02070309020205020404" pitchFamily="49" charset="0"/>
              </a:rPr>
              <a:t> &gt;= 90</a:t>
            </a:r>
          </a:p>
          <a:p>
            <a:pPr eaLnBrk="1" hangingPunct="1">
              <a:lnSpc>
                <a:spcPct val="90000"/>
              </a:lnSpc>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Return</a:t>
            </a:r>
            <a:r>
              <a:rPr lang="en-US" sz="2000" b="1" dirty="0" smtClean="0">
                <a:latin typeface="Courier New" panose="02070309020205020404" pitchFamily="49" charset="0"/>
              </a:rPr>
              <a:t> </a:t>
            </a:r>
            <a:r>
              <a:rPr lang="en-US" sz="2000" b="1" dirty="0" smtClean="0">
                <a:solidFill>
                  <a:schemeClr val="hlink"/>
                </a:solidFill>
                <a:latin typeface="Courier New" panose="02070309020205020404" pitchFamily="49" charset="0"/>
              </a:rPr>
              <a:t>"A"</a:t>
            </a:r>
          </a:p>
          <a:p>
            <a:pPr eaLnBrk="1" hangingPunct="1">
              <a:lnSpc>
                <a:spcPct val="90000"/>
              </a:lnSpc>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Case Is</a:t>
            </a:r>
            <a:r>
              <a:rPr lang="en-US" sz="2000" b="1" dirty="0" smtClean="0">
                <a:latin typeface="Courier New" panose="02070309020205020404" pitchFamily="49" charset="0"/>
              </a:rPr>
              <a:t> &gt;= 80</a:t>
            </a:r>
          </a:p>
          <a:p>
            <a:pPr eaLnBrk="1" hangingPunct="1">
              <a:lnSpc>
                <a:spcPct val="90000"/>
              </a:lnSpc>
              <a:buFontTx/>
              <a:buNone/>
            </a:pPr>
            <a:r>
              <a:rPr lang="en-US" sz="20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Return</a:t>
            </a:r>
            <a:r>
              <a:rPr lang="en-US" sz="2000" b="1" dirty="0" smtClean="0">
                <a:latin typeface="Courier New" panose="02070309020205020404" pitchFamily="49" charset="0"/>
              </a:rPr>
              <a:t> </a:t>
            </a:r>
            <a:r>
              <a:rPr lang="en-US" sz="2000" b="1" dirty="0" smtClean="0">
                <a:solidFill>
                  <a:schemeClr val="hlink"/>
                </a:solidFill>
                <a:latin typeface="Courier New" panose="02070309020205020404" pitchFamily="49" charset="0"/>
              </a:rPr>
              <a:t>"B"</a:t>
            </a:r>
          </a:p>
          <a:p>
            <a:pPr eaLnBrk="1" hangingPunct="1">
              <a:lnSpc>
                <a:spcPct val="90000"/>
              </a:lnSpc>
              <a:buFontTx/>
              <a:buNone/>
            </a:pPr>
            <a:r>
              <a:rPr lang="en-US" sz="2000" b="1" dirty="0" smtClean="0">
                <a:latin typeface="Courier New" panose="02070309020205020404" pitchFamily="49" charset="0"/>
              </a:rPr>
              <a:t>:</a:t>
            </a:r>
          </a:p>
          <a:p>
            <a:pPr eaLnBrk="1" hangingPunct="1">
              <a:lnSpc>
                <a:spcPct val="90000"/>
              </a:lnSpc>
              <a:buFontTx/>
              <a:buNone/>
            </a:pPr>
            <a:r>
              <a:rPr lang="en-US" sz="2000" b="1" dirty="0" smtClean="0">
                <a:solidFill>
                  <a:schemeClr val="folHlink"/>
                </a:solidFill>
                <a:latin typeface="Courier New" panose="02070309020205020404" pitchFamily="49" charset="0"/>
              </a:rPr>
              <a:t>End Function</a:t>
            </a:r>
            <a:endParaRPr lang="en-US" sz="2000" dirty="0" smtClean="0">
              <a:solidFill>
                <a:schemeClr val="folHlink"/>
              </a:solidFill>
              <a:latin typeface="Courier New" panose="02070309020205020404" pitchFamily="49" charset="0"/>
            </a:endParaRPr>
          </a:p>
        </p:txBody>
      </p:sp>
      <p:sp>
        <p:nvSpPr>
          <p:cNvPr id="4" name="Content Placeholder 3"/>
          <p:cNvSpPr>
            <a:spLocks noGrp="1"/>
          </p:cNvSpPr>
          <p:nvPr>
            <p:ph sz="quarter" idx="10"/>
          </p:nvPr>
        </p:nvSpPr>
        <p:spPr/>
        <p:txBody>
          <a:bodyPr/>
          <a:lstStyle/>
          <a:p>
            <a:endParaRPr lang="en-CA"/>
          </a:p>
        </p:txBody>
      </p:sp>
      <p:sp>
        <p:nvSpPr>
          <p:cNvPr id="3584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E937F0C-2EE0-44E9-8011-DD3FE857B844}" type="slidenum">
              <a:rPr lang="en-US" sz="1400"/>
              <a:pPr eaLnBrk="1" hangingPunct="1"/>
              <a:t>154</a:t>
            </a:fld>
            <a:endParaRPr lang="en-US" sz="1400"/>
          </a:p>
        </p:txBody>
      </p:sp>
    </p:spTree>
    <p:extLst>
      <p:ext uri="{BB962C8B-B14F-4D97-AF65-F5344CB8AC3E}">
        <p14:creationId xmlns:p14="http://schemas.microsoft.com/office/powerpoint/2010/main" val="12545130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Steps Used to Create a Class</a:t>
            </a:r>
          </a:p>
        </p:txBody>
      </p:sp>
      <p:sp>
        <p:nvSpPr>
          <p:cNvPr id="498691" name="Rectangle 3"/>
          <p:cNvSpPr>
            <a:spLocks noGrp="1" noChangeArrowheads="1"/>
          </p:cNvSpPr>
          <p:nvPr>
            <p:ph sz="quarter" idx="1"/>
          </p:nvPr>
        </p:nvSpPr>
        <p:spPr/>
        <p:txBody>
          <a:bodyPr>
            <a:normAutofit/>
          </a:bodyPr>
          <a:lstStyle/>
          <a:p>
            <a:pPr marL="533400" indent="-533400" eaLnBrk="1" hangingPunct="1">
              <a:lnSpc>
                <a:spcPct val="90000"/>
              </a:lnSpc>
              <a:buFontTx/>
              <a:buAutoNum type="arabicPeriod"/>
            </a:pPr>
            <a:r>
              <a:rPr lang="en-US" sz="2400" dirty="0" smtClean="0"/>
              <a:t>Identify a </a:t>
            </a:r>
            <a:r>
              <a:rPr lang="en-US" sz="2400" i="1" dirty="0" smtClean="0"/>
              <a:t>thing </a:t>
            </a:r>
            <a:r>
              <a:rPr lang="en-US" sz="2400" dirty="0" smtClean="0"/>
              <a:t>in your program that is to become an object</a:t>
            </a:r>
          </a:p>
          <a:p>
            <a:pPr marL="533400" indent="-533400" eaLnBrk="1" hangingPunct="1">
              <a:lnSpc>
                <a:spcPct val="90000"/>
              </a:lnSpc>
              <a:buFontTx/>
              <a:buAutoNum type="arabicPeriod"/>
            </a:pPr>
            <a:endParaRPr lang="en-US" sz="2400" dirty="0" smtClean="0"/>
          </a:p>
          <a:p>
            <a:pPr marL="533400" indent="-533400" eaLnBrk="1" hangingPunct="1">
              <a:lnSpc>
                <a:spcPct val="90000"/>
              </a:lnSpc>
              <a:buFontTx/>
              <a:buAutoNum type="arabicPeriod"/>
            </a:pPr>
            <a:r>
              <a:rPr lang="en-US" sz="2400" dirty="0" smtClean="0"/>
              <a:t>Determine the properties and methods that you would like the object to have. (As a rule of thumb, properties should access data, and methods should perform operations.)</a:t>
            </a:r>
          </a:p>
          <a:p>
            <a:pPr marL="533400" indent="-533400" eaLnBrk="1" hangingPunct="1">
              <a:lnSpc>
                <a:spcPct val="90000"/>
              </a:lnSpc>
              <a:buFontTx/>
              <a:buAutoNum type="arabicPeriod"/>
            </a:pPr>
            <a:endParaRPr lang="en-US" sz="2400" dirty="0" smtClean="0"/>
          </a:p>
          <a:p>
            <a:pPr marL="533400" indent="-533400" eaLnBrk="1" hangingPunct="1">
              <a:lnSpc>
                <a:spcPct val="90000"/>
              </a:lnSpc>
              <a:buFontTx/>
              <a:buAutoNum type="arabicPeriod"/>
            </a:pPr>
            <a:r>
              <a:rPr lang="en-US" sz="2400" dirty="0" smtClean="0"/>
              <a:t>A class will serve as a template for the object. The code for the class is placed in a class block of the form</a:t>
            </a:r>
          </a:p>
          <a:p>
            <a:pPr marL="533400" indent="-533400" eaLnBrk="1" hangingPunct="1">
              <a:lnSpc>
                <a:spcPct val="90000"/>
              </a:lnSpc>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Class</a:t>
            </a:r>
            <a:r>
              <a:rPr lang="en-US" sz="2400" b="1" dirty="0" smtClean="0">
                <a:latin typeface="Courier New" panose="02070309020205020404" pitchFamily="49" charset="0"/>
              </a:rPr>
              <a:t> </a:t>
            </a:r>
            <a:r>
              <a:rPr lang="en-US" sz="2400" b="1" i="1" dirty="0" err="1" smtClean="0">
                <a:latin typeface="Courier New" panose="02070309020205020404" pitchFamily="49" charset="0"/>
              </a:rPr>
              <a:t>ClassName</a:t>
            </a:r>
            <a:endParaRPr lang="en-US" sz="2400" b="1" i="1" dirty="0" smtClean="0">
              <a:latin typeface="Courier New" panose="02070309020205020404" pitchFamily="49" charset="0"/>
            </a:endParaRPr>
          </a:p>
          <a:p>
            <a:pPr marL="533400" indent="-533400" eaLnBrk="1" hangingPunct="1">
              <a:lnSpc>
                <a:spcPct val="90000"/>
              </a:lnSpc>
              <a:buFontTx/>
              <a:buNone/>
            </a:pPr>
            <a:r>
              <a:rPr lang="en-US" sz="2400" b="1" i="1" dirty="0" smtClean="0">
                <a:latin typeface="Courier New" panose="02070309020205020404" pitchFamily="49" charset="0"/>
              </a:rPr>
              <a:t>       statements</a:t>
            </a:r>
          </a:p>
          <a:p>
            <a:pPr marL="533400" indent="-533400" eaLnBrk="1" hangingPunct="1">
              <a:lnSpc>
                <a:spcPct val="90000"/>
              </a:lnSpc>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End Class</a:t>
            </a:r>
          </a:p>
        </p:txBody>
      </p:sp>
      <p:sp>
        <p:nvSpPr>
          <p:cNvPr id="2" name="Content Placeholder 1"/>
          <p:cNvSpPr>
            <a:spLocks noGrp="1"/>
          </p:cNvSpPr>
          <p:nvPr>
            <p:ph sz="quarter" idx="10"/>
          </p:nvPr>
        </p:nvSpPr>
        <p:spPr/>
        <p:txBody>
          <a:bodyPr/>
          <a:lstStyle/>
          <a:p>
            <a:endParaRPr lang="en-CA"/>
          </a:p>
        </p:txBody>
      </p:sp>
      <p:sp>
        <p:nvSpPr>
          <p:cNvPr id="430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F004320-28D6-48E1-B06E-A5F1395C24DF}" type="slidenum">
              <a:rPr lang="en-US" sz="1400"/>
              <a:pPr eaLnBrk="1" hangingPunct="1"/>
              <a:t>155</a:t>
            </a:fld>
            <a:endParaRPr lang="en-US" sz="1400"/>
          </a:p>
        </p:txBody>
      </p:sp>
    </p:spTree>
    <p:extLst>
      <p:ext uri="{BB962C8B-B14F-4D97-AF65-F5344CB8AC3E}">
        <p14:creationId xmlns:p14="http://schemas.microsoft.com/office/powerpoint/2010/main" val="23492900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Steps continued</a:t>
            </a:r>
          </a:p>
        </p:txBody>
      </p:sp>
      <p:sp>
        <p:nvSpPr>
          <p:cNvPr id="521219" name="Rectangle 3"/>
          <p:cNvSpPr>
            <a:spLocks noGrp="1" noChangeArrowheads="1"/>
          </p:cNvSpPr>
          <p:nvPr>
            <p:ph sz="quarter" idx="1"/>
          </p:nvPr>
        </p:nvSpPr>
        <p:spPr/>
        <p:txBody>
          <a:bodyPr/>
          <a:lstStyle/>
          <a:p>
            <a:pPr marL="533400" indent="-533400" eaLnBrk="1" hangingPunct="1">
              <a:buFontTx/>
              <a:buAutoNum type="arabicPeriod" startAt="4"/>
            </a:pPr>
            <a:r>
              <a:rPr lang="en-US" sz="2400" dirty="0" smtClean="0"/>
              <a:t>For each of the properties in Step 2, declare a private member variable with a statement of the form</a:t>
            </a:r>
          </a:p>
          <a:p>
            <a:pPr marL="533400" indent="-533400" eaLnBrk="1" hangingPunct="1">
              <a:buFontTx/>
              <a:buNone/>
            </a:pPr>
            <a:r>
              <a:rPr lang="en-US" sz="2400" b="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Private</a:t>
            </a:r>
            <a:r>
              <a:rPr lang="en-US" sz="2400" b="1" dirty="0" smtClean="0">
                <a:latin typeface="Courier New" panose="02070309020205020404" pitchFamily="49" charset="0"/>
              </a:rPr>
              <a:t> </a:t>
            </a:r>
            <a:r>
              <a:rPr lang="en-US" sz="2400" b="1" dirty="0" err="1" smtClean="0">
                <a:latin typeface="Courier New" panose="02070309020205020404" pitchFamily="49" charset="0"/>
              </a:rPr>
              <a:t>m_</a:t>
            </a:r>
            <a:r>
              <a:rPr lang="en-US" sz="2400" b="1" i="1" dirty="0" err="1" smtClean="0">
                <a:latin typeface="Courier New" panose="02070309020205020404" pitchFamily="49" charset="0"/>
              </a:rPr>
              <a:t>variableName</a:t>
            </a:r>
            <a:r>
              <a:rPr lang="en-US" sz="2400" b="1" i="1" dirty="0" smtClean="0">
                <a:latin typeface="Courier New" panose="02070309020205020404" pitchFamily="49" charset="0"/>
              </a:rPr>
              <a:t> </a:t>
            </a:r>
            <a:r>
              <a:rPr lang="en-US" sz="2400" b="1" dirty="0" smtClean="0">
                <a:solidFill>
                  <a:schemeClr val="folHlink"/>
                </a:solidFill>
                <a:latin typeface="Courier New" panose="02070309020205020404" pitchFamily="49" charset="0"/>
              </a:rPr>
              <a:t>As</a:t>
            </a:r>
            <a:r>
              <a:rPr lang="en-US" sz="2400" b="1" dirty="0" smtClean="0">
                <a:latin typeface="Courier New" panose="02070309020205020404" pitchFamily="49" charset="0"/>
              </a:rPr>
              <a:t> </a:t>
            </a:r>
            <a:r>
              <a:rPr lang="en-US" sz="2400" b="1" i="1" dirty="0" err="1" smtClean="0">
                <a:latin typeface="Courier New" panose="02070309020205020404" pitchFamily="49" charset="0"/>
              </a:rPr>
              <a:t>DataType</a:t>
            </a:r>
            <a:endParaRPr lang="en-US" sz="2400" b="1" i="1" dirty="0" smtClean="0">
              <a:latin typeface="Courier New" panose="02070309020205020404" pitchFamily="49" charset="0"/>
            </a:endParaRPr>
          </a:p>
          <a:p>
            <a:pPr marL="533400" indent="-533400" eaLnBrk="1" hangingPunct="1">
              <a:buFontTx/>
              <a:buNone/>
            </a:pPr>
            <a:endParaRPr lang="en-US" sz="2400" b="1" i="1" dirty="0" smtClean="0">
              <a:latin typeface="Courier New" panose="02070309020205020404" pitchFamily="49" charset="0"/>
            </a:endParaRPr>
          </a:p>
          <a:p>
            <a:pPr marL="533400" indent="-533400" eaLnBrk="1" hangingPunct="1">
              <a:buFontTx/>
              <a:buAutoNum type="arabicPeriod" startAt="5"/>
            </a:pPr>
            <a:r>
              <a:rPr lang="en-US" sz="2400" dirty="0" smtClean="0"/>
              <a:t>For each of the member variables in Step 4, create a Property block with Get and/or Set procedures to retrieve and assign values of the variable. </a:t>
            </a:r>
          </a:p>
          <a:p>
            <a:pPr marL="533400" indent="-533400" eaLnBrk="1" hangingPunct="1">
              <a:buFontTx/>
              <a:buAutoNum type="arabicPeriod" startAt="5"/>
            </a:pPr>
            <a:endParaRPr lang="en-US" sz="2400" dirty="0" smtClean="0"/>
          </a:p>
          <a:p>
            <a:pPr marL="533400" indent="-533400" eaLnBrk="1" hangingPunct="1">
              <a:buFontTx/>
              <a:buAutoNum type="arabicPeriod" startAt="5"/>
            </a:pPr>
            <a:r>
              <a:rPr lang="en-US" sz="2400" dirty="0" smtClean="0"/>
              <a:t>For each method in Step 2, create a Sub procedure or Function procedure to carry out the task.</a:t>
            </a:r>
          </a:p>
        </p:txBody>
      </p:sp>
      <p:sp>
        <p:nvSpPr>
          <p:cNvPr id="2" name="Content Placeholder 1"/>
          <p:cNvSpPr>
            <a:spLocks noGrp="1"/>
          </p:cNvSpPr>
          <p:nvPr>
            <p:ph sz="quarter" idx="10"/>
          </p:nvPr>
        </p:nvSpPr>
        <p:spPr/>
        <p:txBody>
          <a:bodyPr/>
          <a:lstStyle/>
          <a:p>
            <a:endParaRPr lang="en-CA"/>
          </a:p>
        </p:txBody>
      </p:sp>
      <p:sp>
        <p:nvSpPr>
          <p:cNvPr id="4403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946BD07-4109-4740-8AE9-4B755E9FF53B}" type="slidenum">
              <a:rPr lang="en-US" sz="1400"/>
              <a:pPr eaLnBrk="1" hangingPunct="1"/>
              <a:t>156</a:t>
            </a:fld>
            <a:endParaRPr lang="en-US" sz="1400"/>
          </a:p>
        </p:txBody>
      </p:sp>
    </p:spTree>
    <p:extLst>
      <p:ext uri="{BB962C8B-B14F-4D97-AF65-F5344CB8AC3E}">
        <p14:creationId xmlns:p14="http://schemas.microsoft.com/office/powerpoint/2010/main" val="35621161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smtClean="0"/>
              <a:t>Events</a:t>
            </a:r>
          </a:p>
        </p:txBody>
      </p:sp>
      <p:sp>
        <p:nvSpPr>
          <p:cNvPr id="533507" name="Rectangle 3"/>
          <p:cNvSpPr>
            <a:spLocks noGrp="1" noChangeArrowheads="1"/>
          </p:cNvSpPr>
          <p:nvPr>
            <p:ph sz="quarter" idx="1"/>
          </p:nvPr>
        </p:nvSpPr>
        <p:spPr/>
        <p:txBody>
          <a:bodyPr/>
          <a:lstStyle/>
          <a:p>
            <a:pPr eaLnBrk="1" hangingPunct="1"/>
            <a:r>
              <a:rPr lang="en-US" dirty="0" smtClean="0"/>
              <a:t>User-defined events can be created for classes.</a:t>
            </a:r>
          </a:p>
          <a:p>
            <a:pPr eaLnBrk="1" hangingPunct="1"/>
            <a:endParaRPr lang="en-US" dirty="0" smtClean="0"/>
          </a:p>
          <a:p>
            <a:pPr eaLnBrk="1" hangingPunct="1"/>
            <a:r>
              <a:rPr lang="en-US" dirty="0" smtClean="0"/>
              <a:t>The statement for triggering an event is located in the class block</a:t>
            </a:r>
          </a:p>
          <a:p>
            <a:pPr eaLnBrk="1" hangingPunct="1"/>
            <a:endParaRPr lang="en-US" dirty="0" smtClean="0"/>
          </a:p>
          <a:p>
            <a:pPr eaLnBrk="1" hangingPunct="1"/>
            <a:r>
              <a:rPr lang="en-US" dirty="0" smtClean="0"/>
              <a:t>The event is dealt with in the form’s code.</a:t>
            </a:r>
          </a:p>
        </p:txBody>
      </p:sp>
      <p:sp>
        <p:nvSpPr>
          <p:cNvPr id="2" name="Content Placeholder 1"/>
          <p:cNvSpPr>
            <a:spLocks noGrp="1"/>
          </p:cNvSpPr>
          <p:nvPr>
            <p:ph sz="quarter" idx="10"/>
          </p:nvPr>
        </p:nvSpPr>
        <p:spPr/>
        <p:txBody>
          <a:bodyPr/>
          <a:lstStyle/>
          <a:p>
            <a:endParaRPr lang="en-CA"/>
          </a:p>
        </p:txBody>
      </p:sp>
      <p:sp>
        <p:nvSpPr>
          <p:cNvPr id="6144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EF95361-45FB-4636-BBAD-CA1D5A28744D}" type="slidenum">
              <a:rPr lang="en-US" sz="1400"/>
              <a:pPr eaLnBrk="1" hangingPunct="1"/>
              <a:t>157</a:t>
            </a:fld>
            <a:endParaRPr lang="en-US" sz="1400"/>
          </a:p>
        </p:txBody>
      </p:sp>
    </p:spTree>
    <p:extLst>
      <p:ext uri="{BB962C8B-B14F-4D97-AF65-F5344CB8AC3E}">
        <p14:creationId xmlns:p14="http://schemas.microsoft.com/office/powerpoint/2010/main" val="31213770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mtClean="0"/>
              <a:t>User Defined Event</a:t>
            </a:r>
          </a:p>
        </p:txBody>
      </p:sp>
      <p:sp>
        <p:nvSpPr>
          <p:cNvPr id="535555" name="Rectangle 3"/>
          <p:cNvSpPr>
            <a:spLocks noGrp="1" noChangeArrowheads="1"/>
          </p:cNvSpPr>
          <p:nvPr>
            <p:ph sz="quarter" idx="1"/>
          </p:nvPr>
        </p:nvSpPr>
        <p:spPr>
          <a:xfrm>
            <a:off x="457199" y="980728"/>
            <a:ext cx="8534401" cy="5493224"/>
          </a:xfrm>
        </p:spPr>
        <p:txBody>
          <a:bodyPr/>
          <a:lstStyle/>
          <a:p>
            <a:pPr eaLnBrk="1" hangingPunct="1">
              <a:lnSpc>
                <a:spcPct val="90000"/>
              </a:lnSpc>
            </a:pPr>
            <a:r>
              <a:rPr lang="en-US" sz="2400" dirty="0" smtClean="0"/>
              <a:t>Suppose that the event is named </a:t>
            </a:r>
            <a:r>
              <a:rPr lang="en-US" sz="2400" dirty="0" err="1" smtClean="0"/>
              <a:t>UserDefinedEvent</a:t>
            </a:r>
            <a:r>
              <a:rPr lang="en-US" sz="2400" dirty="0" smtClean="0"/>
              <a:t> and has the parameters </a:t>
            </a:r>
            <a:r>
              <a:rPr lang="en-US" sz="2400" i="1" dirty="0" smtClean="0"/>
              <a:t>par1</a:t>
            </a:r>
            <a:r>
              <a:rPr lang="en-US" sz="2400" dirty="0" smtClean="0"/>
              <a:t>, </a:t>
            </a:r>
            <a:r>
              <a:rPr lang="en-US" sz="2400" i="1" dirty="0" smtClean="0"/>
              <a:t>par2</a:t>
            </a:r>
            <a:r>
              <a:rPr lang="en-US" sz="2400" dirty="0" smtClean="0"/>
              <a:t>, and so on.</a:t>
            </a:r>
          </a:p>
          <a:p>
            <a:pPr eaLnBrk="1" hangingPunct="1">
              <a:lnSpc>
                <a:spcPct val="90000"/>
              </a:lnSpc>
            </a:pPr>
            <a:endParaRPr lang="en-US" sz="2400" dirty="0" smtClean="0"/>
          </a:p>
          <a:p>
            <a:pPr eaLnBrk="1" hangingPunct="1">
              <a:lnSpc>
                <a:spcPct val="90000"/>
              </a:lnSpc>
            </a:pPr>
            <a:r>
              <a:rPr lang="en-US" sz="2400" dirty="0" smtClean="0"/>
              <a:t>In the class block, place the following statement in the Declarations section</a:t>
            </a:r>
          </a:p>
          <a:p>
            <a:pPr eaLnBrk="1" hangingPunct="1">
              <a:lnSpc>
                <a:spcPct val="90000"/>
              </a:lnSpc>
              <a:spcBef>
                <a:spcPct val="50000"/>
              </a:spcBef>
              <a:buFontTx/>
              <a:buNone/>
            </a:pPr>
            <a:r>
              <a:rPr lang="en-US" sz="2400" b="1" dirty="0" smtClean="0">
                <a:solidFill>
                  <a:schemeClr val="folHlink"/>
                </a:solidFill>
                <a:latin typeface="Courier New" panose="02070309020205020404" pitchFamily="49" charset="0"/>
              </a:rPr>
              <a:t>Public Event</a:t>
            </a:r>
            <a:r>
              <a:rPr lang="en-US" sz="2400" b="1" dirty="0" smtClean="0">
                <a:latin typeface="Courier New" panose="02070309020205020404" pitchFamily="49" charset="0"/>
              </a:rPr>
              <a:t> </a:t>
            </a:r>
            <a:r>
              <a:rPr lang="en-US" sz="2400" b="1" dirty="0" err="1" smtClean="0">
                <a:latin typeface="Courier New" panose="02070309020205020404" pitchFamily="49" charset="0"/>
              </a:rPr>
              <a:t>UserDefinedEvent</a:t>
            </a:r>
            <a:r>
              <a:rPr lang="en-US" sz="2400" b="1" dirty="0" smtClean="0">
                <a:latin typeface="Courier New" panose="02070309020205020404" pitchFamily="49" charset="0"/>
              </a:rPr>
              <a:t>(</a:t>
            </a:r>
            <a:r>
              <a:rPr lang="en-US" sz="2400" b="1" dirty="0" err="1" smtClean="0">
                <a:solidFill>
                  <a:schemeClr val="folHlink"/>
                </a:solidFill>
                <a:latin typeface="Courier New" panose="02070309020205020404" pitchFamily="49" charset="0"/>
              </a:rPr>
              <a:t>ByVal</a:t>
            </a:r>
            <a:r>
              <a:rPr lang="en-US" sz="2400" b="1" dirty="0" smtClean="0">
                <a:latin typeface="Courier New" panose="02070309020205020404" pitchFamily="49" charset="0"/>
              </a:rPr>
              <a:t> </a:t>
            </a:r>
            <a:r>
              <a:rPr lang="en-US" sz="2400" b="1" i="1" dirty="0" smtClean="0">
                <a:latin typeface="Courier New" panose="02070309020205020404" pitchFamily="49" charset="0"/>
              </a:rPr>
              <a:t>par1 </a:t>
            </a:r>
            <a:r>
              <a:rPr lang="en-US" sz="2400" b="1" dirty="0" smtClean="0">
                <a:solidFill>
                  <a:schemeClr val="folHlink"/>
                </a:solidFill>
                <a:latin typeface="Courier New" panose="02070309020205020404" pitchFamily="49" charset="0"/>
              </a:rPr>
              <a:t>As</a:t>
            </a:r>
            <a:r>
              <a:rPr lang="en-US" sz="2400" b="1" dirty="0" smtClean="0">
                <a:latin typeface="Courier New" panose="02070309020205020404" pitchFamily="49" charset="0"/>
              </a:rPr>
              <a:t> _</a:t>
            </a:r>
          </a:p>
          <a:p>
            <a:pPr eaLnBrk="1" hangingPunct="1">
              <a:lnSpc>
                <a:spcPct val="90000"/>
              </a:lnSpc>
              <a:buFontTx/>
              <a:buNone/>
            </a:pPr>
            <a:r>
              <a:rPr lang="en-US" sz="2400" b="1" dirty="0" smtClean="0">
                <a:latin typeface="Courier New" panose="02070309020205020404" pitchFamily="49" charset="0"/>
              </a:rPr>
              <a:t>     </a:t>
            </a:r>
            <a:r>
              <a:rPr lang="en-US" sz="2400" b="1" i="1" dirty="0" smtClean="0">
                <a:latin typeface="Courier New" panose="02070309020205020404" pitchFamily="49" charset="0"/>
              </a:rPr>
              <a:t>DataType1</a:t>
            </a:r>
            <a:r>
              <a:rPr lang="en-US" sz="2400" b="1" dirty="0" smtClean="0">
                <a:latin typeface="Courier New" panose="02070309020205020404" pitchFamily="49" charset="0"/>
              </a:rPr>
              <a:t>, </a:t>
            </a:r>
            <a:r>
              <a:rPr lang="en-US" sz="2400" b="1" dirty="0" err="1" smtClean="0">
                <a:solidFill>
                  <a:schemeClr val="folHlink"/>
                </a:solidFill>
                <a:latin typeface="Courier New" panose="02070309020205020404" pitchFamily="49" charset="0"/>
              </a:rPr>
              <a:t>ByVal</a:t>
            </a:r>
            <a:r>
              <a:rPr lang="en-US" sz="2400" b="1" dirty="0" smtClean="0">
                <a:latin typeface="Courier New" panose="02070309020205020404" pitchFamily="49" charset="0"/>
              </a:rPr>
              <a:t> </a:t>
            </a:r>
            <a:r>
              <a:rPr lang="en-US" sz="2400" b="1" i="1" dirty="0" smtClean="0">
                <a:latin typeface="Courier New" panose="02070309020205020404" pitchFamily="49" charset="0"/>
              </a:rPr>
              <a:t>par2 </a:t>
            </a:r>
            <a:r>
              <a:rPr lang="en-US" sz="2400" b="1" dirty="0" smtClean="0">
                <a:solidFill>
                  <a:schemeClr val="folHlink"/>
                </a:solidFill>
                <a:latin typeface="Courier New" panose="02070309020205020404" pitchFamily="49" charset="0"/>
              </a:rPr>
              <a:t>As</a:t>
            </a:r>
            <a:r>
              <a:rPr lang="en-US" sz="2400" b="1" dirty="0" smtClean="0">
                <a:latin typeface="Courier New" panose="02070309020205020404" pitchFamily="49" charset="0"/>
              </a:rPr>
              <a:t> </a:t>
            </a:r>
            <a:r>
              <a:rPr lang="en-US" sz="2400" b="1" i="1" dirty="0" smtClean="0">
                <a:latin typeface="Courier New" panose="02070309020205020404" pitchFamily="49" charset="0"/>
              </a:rPr>
              <a:t>DataType2</a:t>
            </a:r>
            <a:r>
              <a:rPr lang="en-US" sz="2400" b="1" dirty="0" smtClean="0">
                <a:latin typeface="Courier New" panose="02070309020205020404" pitchFamily="49" charset="0"/>
              </a:rPr>
              <a:t>, ...)</a:t>
            </a:r>
          </a:p>
          <a:p>
            <a:pPr eaLnBrk="1" hangingPunct="1">
              <a:lnSpc>
                <a:spcPct val="90000"/>
              </a:lnSpc>
              <a:spcBef>
                <a:spcPct val="50000"/>
              </a:spcBef>
            </a:pPr>
            <a:endParaRPr lang="en-US" sz="2400" dirty="0" smtClean="0"/>
          </a:p>
          <a:p>
            <a:pPr eaLnBrk="1" hangingPunct="1">
              <a:lnSpc>
                <a:spcPct val="90000"/>
              </a:lnSpc>
              <a:spcBef>
                <a:spcPct val="50000"/>
              </a:spcBef>
            </a:pPr>
            <a:r>
              <a:rPr lang="en-US" sz="2400" dirty="0" smtClean="0"/>
              <a:t>The next statement should be placed at the locations in the class block code at which the event should be triggered</a:t>
            </a:r>
          </a:p>
          <a:p>
            <a:pPr eaLnBrk="1" hangingPunct="1">
              <a:lnSpc>
                <a:spcPct val="90000"/>
              </a:lnSpc>
              <a:spcBef>
                <a:spcPct val="50000"/>
              </a:spcBef>
              <a:buFontTx/>
              <a:buNone/>
            </a:pPr>
            <a:r>
              <a:rPr lang="en-US" sz="2400" b="1" dirty="0" err="1" smtClean="0">
                <a:solidFill>
                  <a:schemeClr val="folHlink"/>
                </a:solidFill>
                <a:latin typeface="Courier New" panose="02070309020205020404" pitchFamily="49" charset="0"/>
              </a:rPr>
              <a:t>RaiseEvent</a:t>
            </a:r>
            <a:r>
              <a:rPr lang="en-US" sz="2400" b="1" dirty="0" smtClean="0">
                <a:latin typeface="Courier New" panose="02070309020205020404" pitchFamily="49" charset="0"/>
              </a:rPr>
              <a:t> </a:t>
            </a:r>
            <a:r>
              <a:rPr lang="en-US" sz="2400" b="1" dirty="0" err="1" smtClean="0">
                <a:latin typeface="Courier New" panose="02070309020205020404" pitchFamily="49" charset="0"/>
              </a:rPr>
              <a:t>UserDefinedEvent</a:t>
            </a:r>
            <a:r>
              <a:rPr lang="en-US" sz="2400" b="1" dirty="0" smtClean="0">
                <a:latin typeface="Courier New" panose="02070309020205020404" pitchFamily="49" charset="0"/>
              </a:rPr>
              <a:t>(</a:t>
            </a:r>
            <a:r>
              <a:rPr lang="en-US" sz="2400" b="1" i="1" dirty="0" smtClean="0">
                <a:latin typeface="Courier New" panose="02070309020205020404" pitchFamily="49" charset="0"/>
              </a:rPr>
              <a:t>arg1</a:t>
            </a:r>
            <a:r>
              <a:rPr lang="en-US" sz="2400" b="1" dirty="0" smtClean="0">
                <a:latin typeface="Courier New" panose="02070309020205020404" pitchFamily="49" charset="0"/>
              </a:rPr>
              <a:t>, </a:t>
            </a:r>
            <a:r>
              <a:rPr lang="en-US" sz="2400" b="1" i="1" dirty="0" smtClean="0">
                <a:latin typeface="Courier New" panose="02070309020205020404" pitchFamily="49" charset="0"/>
              </a:rPr>
              <a:t>arg2</a:t>
            </a:r>
            <a:r>
              <a:rPr lang="en-US" sz="2400" b="1" dirty="0" smtClean="0">
                <a:latin typeface="Courier New" panose="02070309020205020404" pitchFamily="49" charset="0"/>
              </a:rPr>
              <a:t>, ...)</a:t>
            </a:r>
            <a:endParaRPr lang="en-US" sz="2400" dirty="0" smtClean="0">
              <a:latin typeface="Courier New" panose="02070309020205020404" pitchFamily="49" charset="0"/>
            </a:endParaRPr>
          </a:p>
        </p:txBody>
      </p:sp>
      <p:sp>
        <p:nvSpPr>
          <p:cNvPr id="2" name="Content Placeholder 1"/>
          <p:cNvSpPr>
            <a:spLocks noGrp="1"/>
          </p:cNvSpPr>
          <p:nvPr>
            <p:ph sz="quarter" idx="10"/>
          </p:nvPr>
        </p:nvSpPr>
        <p:spPr/>
        <p:txBody>
          <a:bodyPr/>
          <a:lstStyle/>
          <a:p>
            <a:endParaRPr lang="en-CA"/>
          </a:p>
        </p:txBody>
      </p:sp>
      <p:sp>
        <p:nvSpPr>
          <p:cNvPr id="6246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23F296D-E5ED-4D94-9A9D-9C9B94DD5786}" type="slidenum">
              <a:rPr lang="en-US" sz="1400"/>
              <a:pPr eaLnBrk="1" hangingPunct="1"/>
              <a:t>158</a:t>
            </a:fld>
            <a:endParaRPr lang="en-US" sz="1400"/>
          </a:p>
        </p:txBody>
      </p:sp>
    </p:spTree>
    <p:extLst>
      <p:ext uri="{BB962C8B-B14F-4D97-AF65-F5344CB8AC3E}">
        <p14:creationId xmlns:p14="http://schemas.microsoft.com/office/powerpoint/2010/main" val="17688508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mtClean="0"/>
              <a:t>Responding to Events</a:t>
            </a:r>
          </a:p>
        </p:txBody>
      </p:sp>
      <p:sp>
        <p:nvSpPr>
          <p:cNvPr id="537603" name="Rectangle 3"/>
          <p:cNvSpPr>
            <a:spLocks noGrp="1" noChangeArrowheads="1"/>
          </p:cNvSpPr>
          <p:nvPr>
            <p:ph sz="quarter" idx="1"/>
          </p:nvPr>
        </p:nvSpPr>
        <p:spPr>
          <a:xfrm>
            <a:off x="228601" y="980728"/>
            <a:ext cx="8763000" cy="5493224"/>
          </a:xfrm>
        </p:spPr>
        <p:txBody>
          <a:bodyPr/>
          <a:lstStyle/>
          <a:p>
            <a:pPr eaLnBrk="1" hangingPunct="1"/>
            <a:r>
              <a:rPr lang="en-US" sz="2400" dirty="0" smtClean="0"/>
              <a:t>When declaring an object variable, the keyword</a:t>
            </a:r>
            <a:r>
              <a:rPr lang="en-US" sz="2400" b="1" dirty="0" smtClean="0"/>
              <a:t> </a:t>
            </a:r>
            <a:r>
              <a:rPr lang="en-US" sz="2400" dirty="0" err="1" smtClean="0"/>
              <a:t>WithEvents</a:t>
            </a:r>
            <a:r>
              <a:rPr lang="en-US" sz="2400" dirty="0" smtClean="0"/>
              <a:t> must be added so that the object will respond to events</a:t>
            </a:r>
            <a:r>
              <a:rPr lang="en-US" dirty="0" smtClean="0"/>
              <a:t>:</a:t>
            </a:r>
          </a:p>
          <a:p>
            <a:pPr eaLnBrk="1" hangingPunct="1">
              <a:spcBef>
                <a:spcPct val="50000"/>
              </a:spcBef>
              <a:buFontTx/>
              <a:buNone/>
            </a:pPr>
            <a:r>
              <a:rPr lang="en-US" sz="2400" b="1" dirty="0" smtClean="0">
                <a:latin typeface="Courier New" panose="02070309020205020404" pitchFamily="49" charset="0"/>
              </a:rPr>
              <a:t>    </a:t>
            </a:r>
            <a:r>
              <a:rPr lang="en-US" sz="2000" b="1" dirty="0" smtClean="0">
                <a:solidFill>
                  <a:schemeClr val="folHlink"/>
                </a:solidFill>
                <a:latin typeface="Courier New" panose="02070309020205020404" pitchFamily="49" charset="0"/>
              </a:rPr>
              <a:t>Dim </a:t>
            </a:r>
            <a:r>
              <a:rPr lang="en-US" sz="2000" b="1" dirty="0" err="1" smtClean="0">
                <a:solidFill>
                  <a:schemeClr val="folHlink"/>
                </a:solidFill>
                <a:latin typeface="Courier New" panose="02070309020205020404" pitchFamily="49" charset="0"/>
              </a:rPr>
              <a:t>WithEvents</a:t>
            </a:r>
            <a:r>
              <a:rPr lang="en-US" sz="2000" b="1" dirty="0" smtClean="0">
                <a:latin typeface="Courier New" panose="02070309020205020404" pitchFamily="49" charset="0"/>
              </a:rPr>
              <a:t> </a:t>
            </a:r>
            <a:r>
              <a:rPr lang="en-US" sz="2000" b="1" i="1" dirty="0" smtClean="0">
                <a:latin typeface="Courier New" panose="02070309020205020404" pitchFamily="49" charset="0"/>
              </a:rPr>
              <a:t>object1 </a:t>
            </a:r>
            <a:r>
              <a:rPr lang="en-US" sz="2000" b="1" dirty="0" smtClean="0">
                <a:solidFill>
                  <a:schemeClr val="folHlink"/>
                </a:solidFill>
                <a:latin typeface="Courier New" panose="02070309020205020404" pitchFamily="49" charset="0"/>
              </a:rPr>
              <a:t>As</a:t>
            </a:r>
            <a:r>
              <a:rPr lang="en-US" sz="2000" b="1" dirty="0" smtClean="0">
                <a:latin typeface="Courier New" panose="02070309020205020404" pitchFamily="49" charset="0"/>
              </a:rPr>
              <a:t> </a:t>
            </a:r>
            <a:r>
              <a:rPr lang="en-US" sz="2000" b="1" i="1" dirty="0" err="1" smtClean="0">
                <a:latin typeface="Courier New" panose="02070309020205020404" pitchFamily="49" charset="0"/>
              </a:rPr>
              <a:t>ClassName</a:t>
            </a:r>
            <a:endParaRPr lang="en-US" sz="2000" dirty="0" smtClean="0">
              <a:latin typeface="Courier New" panose="02070309020205020404" pitchFamily="49" charset="0"/>
            </a:endParaRPr>
          </a:p>
          <a:p>
            <a:pPr eaLnBrk="1" hangingPunct="1">
              <a:spcBef>
                <a:spcPct val="50000"/>
              </a:spcBef>
            </a:pPr>
            <a:endParaRPr lang="en-US" sz="2400" dirty="0" smtClean="0"/>
          </a:p>
          <a:p>
            <a:pPr eaLnBrk="1" hangingPunct="1">
              <a:spcBef>
                <a:spcPct val="50000"/>
              </a:spcBef>
            </a:pPr>
            <a:r>
              <a:rPr lang="en-US" sz="2400" dirty="0" smtClean="0"/>
              <a:t>The declaration line of an event procedure would be</a:t>
            </a:r>
          </a:p>
          <a:p>
            <a:pPr eaLnBrk="1" hangingPunct="1">
              <a:spcBef>
                <a:spcPct val="50000"/>
              </a:spcBef>
              <a:buFontTx/>
              <a:buNone/>
            </a:pPr>
            <a:r>
              <a:rPr lang="en-US" sz="2000" b="1" dirty="0" smtClean="0">
                <a:solidFill>
                  <a:schemeClr val="folHlink"/>
                </a:solidFill>
                <a:latin typeface="Courier New" panose="02070309020205020404" pitchFamily="49" charset="0"/>
              </a:rPr>
              <a:t>Private Sub</a:t>
            </a:r>
            <a:r>
              <a:rPr lang="en-US" sz="2000" b="1" dirty="0" smtClean="0">
                <a:latin typeface="Courier New" panose="02070309020205020404" pitchFamily="49" charset="0"/>
              </a:rPr>
              <a:t> object1_UserDefinedEvent(</a:t>
            </a:r>
            <a:r>
              <a:rPr lang="en-US" sz="2000" b="1" dirty="0" err="1" smtClean="0">
                <a:solidFill>
                  <a:schemeClr val="folHlink"/>
                </a:solidFill>
                <a:latin typeface="Courier New" panose="02070309020205020404" pitchFamily="49" charset="0"/>
              </a:rPr>
              <a:t>ByVal</a:t>
            </a:r>
            <a:r>
              <a:rPr lang="en-US" sz="2000" b="1" dirty="0" smtClean="0">
                <a:latin typeface="Courier New" panose="02070309020205020404" pitchFamily="49" charset="0"/>
              </a:rPr>
              <a:t> </a:t>
            </a:r>
            <a:r>
              <a:rPr lang="en-US" sz="2000" b="1" i="1" dirty="0" smtClean="0">
                <a:latin typeface="Courier New" panose="02070309020205020404" pitchFamily="49" charset="0"/>
              </a:rPr>
              <a:t>par1 </a:t>
            </a:r>
            <a:r>
              <a:rPr lang="en-US" sz="2000" b="1" dirty="0" smtClean="0">
                <a:latin typeface="Courier New" panose="02070309020205020404" pitchFamily="49" charset="0"/>
              </a:rPr>
              <a:t>As _</a:t>
            </a:r>
          </a:p>
          <a:p>
            <a:pPr eaLnBrk="1" hangingPunct="1">
              <a:buFontTx/>
              <a:buNone/>
            </a:pPr>
            <a:r>
              <a:rPr lang="en-US" sz="2000" b="1" dirty="0" smtClean="0">
                <a:latin typeface="Courier New" panose="02070309020205020404" pitchFamily="49" charset="0"/>
              </a:rPr>
              <a:t>       </a:t>
            </a:r>
            <a:r>
              <a:rPr lang="en-US" sz="2000" b="1" i="1" dirty="0" smtClean="0">
                <a:solidFill>
                  <a:schemeClr val="folHlink"/>
                </a:solidFill>
                <a:latin typeface="Courier New" panose="02070309020205020404" pitchFamily="49" charset="0"/>
              </a:rPr>
              <a:t>DataType1</a:t>
            </a:r>
            <a:r>
              <a:rPr lang="en-US" sz="2000" b="1" dirty="0" smtClean="0">
                <a:latin typeface="Courier New" panose="02070309020205020404" pitchFamily="49" charset="0"/>
              </a:rPr>
              <a:t>, ...) </a:t>
            </a:r>
            <a:r>
              <a:rPr lang="en-US" sz="2000" b="1" dirty="0" smtClean="0">
                <a:solidFill>
                  <a:schemeClr val="folHlink"/>
                </a:solidFill>
                <a:latin typeface="Courier New" panose="02070309020205020404" pitchFamily="49" charset="0"/>
              </a:rPr>
              <a:t>Handles</a:t>
            </a:r>
            <a:r>
              <a:rPr lang="en-US" sz="2000" b="1" dirty="0" smtClean="0">
                <a:latin typeface="Courier New" panose="02070309020205020404" pitchFamily="49" charset="0"/>
              </a:rPr>
              <a:t> object1.UserDefinedEvent</a:t>
            </a:r>
          </a:p>
        </p:txBody>
      </p:sp>
      <p:sp>
        <p:nvSpPr>
          <p:cNvPr id="2" name="Content Placeholder 1"/>
          <p:cNvSpPr>
            <a:spLocks noGrp="1"/>
          </p:cNvSpPr>
          <p:nvPr>
            <p:ph sz="quarter" idx="10"/>
          </p:nvPr>
        </p:nvSpPr>
        <p:spPr/>
        <p:txBody>
          <a:bodyPr/>
          <a:lstStyle/>
          <a:p>
            <a:endParaRPr lang="en-CA"/>
          </a:p>
        </p:txBody>
      </p:sp>
      <p:sp>
        <p:nvSpPr>
          <p:cNvPr id="6349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E813C7E-5DC4-4D02-8A0A-2A68FA732CA9}" type="slidenum">
              <a:rPr lang="en-US" sz="1400"/>
              <a:pPr eaLnBrk="1" hangingPunct="1"/>
              <a:t>159</a:t>
            </a:fld>
            <a:endParaRPr lang="en-US" sz="1400"/>
          </a:p>
        </p:txBody>
      </p:sp>
    </p:spTree>
    <p:extLst>
      <p:ext uri="{BB962C8B-B14F-4D97-AF65-F5344CB8AC3E}">
        <p14:creationId xmlns:p14="http://schemas.microsoft.com/office/powerpoint/2010/main" val="18883881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Tables</a:t>
            </a:r>
          </a:p>
        </p:txBody>
      </p:sp>
      <p:sp>
        <p:nvSpPr>
          <p:cNvPr id="33795" name="Content Placeholder 2"/>
          <p:cNvSpPr>
            <a:spLocks noGrp="1"/>
          </p:cNvSpPr>
          <p:nvPr>
            <p:ph sz="quarter" idx="1"/>
          </p:nvPr>
        </p:nvSpPr>
        <p:spPr/>
        <p:txBody>
          <a:bodyPr/>
          <a:lstStyle/>
          <a:p>
            <a:pPr>
              <a:buClr>
                <a:schemeClr val="tx2"/>
              </a:buClr>
            </a:pPr>
            <a:r>
              <a:rPr lang="en-US" dirty="0" smtClean="0"/>
              <a:t>A </a:t>
            </a:r>
            <a:r>
              <a:rPr lang="en-US" b="1" dirty="0" smtClean="0"/>
              <a:t>table control </a:t>
            </a:r>
            <a:r>
              <a:rPr lang="en-US" dirty="0" smtClean="0"/>
              <a:t>can be used to improve the layout of a Web </a:t>
            </a:r>
            <a:r>
              <a:rPr lang="en-US" dirty="0" smtClean="0"/>
              <a:t>page</a:t>
            </a:r>
          </a:p>
          <a:p>
            <a:pPr>
              <a:buClr>
                <a:schemeClr val="tx2"/>
              </a:buClr>
            </a:pPr>
            <a:endParaRPr lang="en-US" dirty="0" smtClean="0"/>
          </a:p>
          <a:p>
            <a:pPr>
              <a:buClr>
                <a:schemeClr val="tx2"/>
              </a:buClr>
            </a:pPr>
            <a:r>
              <a:rPr lang="en-US" dirty="0" smtClean="0"/>
              <a:t>Tables are created with the </a:t>
            </a:r>
            <a:r>
              <a:rPr lang="en-US" i="1" dirty="0" smtClean="0"/>
              <a:t>Insert Table</a:t>
            </a:r>
            <a:r>
              <a:rPr lang="en-US" dirty="0" smtClean="0"/>
              <a:t> command from the </a:t>
            </a:r>
            <a:r>
              <a:rPr lang="en-US" i="1" dirty="0" smtClean="0"/>
              <a:t>Table</a:t>
            </a:r>
            <a:r>
              <a:rPr lang="en-US" dirty="0" smtClean="0"/>
              <a:t> menu in the </a:t>
            </a:r>
            <a:r>
              <a:rPr lang="en-US" dirty="0" smtClean="0"/>
              <a:t>Toolbar</a:t>
            </a:r>
            <a:endParaRPr lang="en-US" dirty="0" smtClean="0"/>
          </a:p>
        </p:txBody>
      </p:sp>
      <p:sp>
        <p:nvSpPr>
          <p:cNvPr id="2" name="Content Placeholder 1"/>
          <p:cNvSpPr>
            <a:spLocks noGrp="1"/>
          </p:cNvSpPr>
          <p:nvPr>
            <p:ph sz="quarter" idx="10"/>
          </p:nvPr>
        </p:nvSpPr>
        <p:spPr/>
        <p:txBody>
          <a:bodyPr/>
          <a:lstStyle/>
          <a:p>
            <a:endParaRPr lang="en-US"/>
          </a:p>
        </p:txBody>
      </p:sp>
      <p:sp>
        <p:nvSpPr>
          <p:cNvPr id="33796"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E0D0AB9-30C4-4FE7-8118-9BAAFE025A2D}" type="slidenum">
              <a:rPr lang="en-US" sz="1400" smtClean="0"/>
              <a:pPr eaLnBrk="1" hangingPunct="1"/>
              <a:t>16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smtClean="0"/>
              <a:t>Containment</a:t>
            </a:r>
          </a:p>
        </p:txBody>
      </p:sp>
      <p:sp>
        <p:nvSpPr>
          <p:cNvPr id="539651" name="Rectangle 3"/>
          <p:cNvSpPr>
            <a:spLocks noGrp="1" noChangeArrowheads="1"/>
          </p:cNvSpPr>
          <p:nvPr>
            <p:ph sz="quarter" idx="1"/>
          </p:nvPr>
        </p:nvSpPr>
        <p:spPr/>
        <p:txBody>
          <a:bodyPr/>
          <a:lstStyle/>
          <a:p>
            <a:pPr eaLnBrk="1" hangingPunct="1"/>
            <a:r>
              <a:rPr lang="en-US" smtClean="0"/>
              <a:t>Class A </a:t>
            </a:r>
            <a:r>
              <a:rPr lang="en-US" b="1" smtClean="0"/>
              <a:t>contains </a:t>
            </a:r>
            <a:r>
              <a:rPr lang="en-US" smtClean="0"/>
              <a:t>class B when a member variable of class A is an object of type class B.</a:t>
            </a:r>
          </a:p>
          <a:p>
            <a:pPr eaLnBrk="1" hangingPunct="1">
              <a:buFontTx/>
              <a:buNone/>
            </a:pPr>
            <a:endParaRPr lang="en-US" sz="2400" b="1" smtClean="0">
              <a:solidFill>
                <a:srgbClr val="0073FF"/>
              </a:solidFill>
              <a:latin typeface="Courier New" panose="02070309020205020404" pitchFamily="49" charset="0"/>
            </a:endParaRPr>
          </a:p>
          <a:p>
            <a:pPr eaLnBrk="1" hangingPunct="1">
              <a:buFontTx/>
              <a:buNone/>
            </a:pPr>
            <a:r>
              <a:rPr lang="en-US" sz="2400" b="1" smtClean="0">
                <a:solidFill>
                  <a:srgbClr val="0073FF"/>
                </a:solidFill>
                <a:latin typeface="Courier New" panose="02070309020205020404" pitchFamily="49" charset="0"/>
              </a:rPr>
              <a:t> </a:t>
            </a:r>
            <a:r>
              <a:rPr lang="en-US" sz="2400" b="1" smtClean="0">
                <a:solidFill>
                  <a:schemeClr val="folHlink"/>
                </a:solidFill>
                <a:latin typeface="Courier New" panose="02070309020205020404" pitchFamily="49" charset="0"/>
              </a:rPr>
              <a:t>Class</a:t>
            </a:r>
            <a:r>
              <a:rPr lang="en-US" sz="2400" b="1" smtClean="0">
                <a:solidFill>
                  <a:srgbClr val="0073FF"/>
                </a:solidFill>
                <a:latin typeface="Courier New" panose="02070309020205020404" pitchFamily="49" charset="0"/>
              </a:rPr>
              <a:t> </a:t>
            </a:r>
            <a:r>
              <a:rPr lang="en-US" sz="2400" b="1" smtClean="0">
                <a:solidFill>
                  <a:srgbClr val="000000"/>
                </a:solidFill>
                <a:latin typeface="Courier New" panose="02070309020205020404" pitchFamily="49" charset="0"/>
              </a:rPr>
              <a:t>DeckOfCards</a:t>
            </a:r>
          </a:p>
          <a:p>
            <a:pPr eaLnBrk="1" hangingPunct="1">
              <a:buFontTx/>
              <a:buNone/>
            </a:pPr>
            <a:r>
              <a:rPr lang="en-US" sz="2400" b="1" smtClean="0">
                <a:solidFill>
                  <a:srgbClr val="0073FF"/>
                </a:solidFill>
                <a:latin typeface="Courier New" panose="02070309020205020404" pitchFamily="49" charset="0"/>
              </a:rPr>
              <a:t>   </a:t>
            </a:r>
            <a:r>
              <a:rPr lang="en-US" sz="2400" b="1" smtClean="0">
                <a:solidFill>
                  <a:schemeClr val="folHlink"/>
                </a:solidFill>
                <a:latin typeface="Courier New" panose="02070309020205020404" pitchFamily="49" charset="0"/>
              </a:rPr>
              <a:t>Private</a:t>
            </a:r>
            <a:r>
              <a:rPr lang="en-US" sz="2400" b="1" smtClean="0">
                <a:solidFill>
                  <a:srgbClr val="0073FF"/>
                </a:solidFill>
                <a:latin typeface="Courier New" panose="02070309020205020404" pitchFamily="49" charset="0"/>
              </a:rPr>
              <a:t> </a:t>
            </a:r>
            <a:r>
              <a:rPr lang="en-US" sz="2400" b="1" smtClean="0">
                <a:solidFill>
                  <a:srgbClr val="000000"/>
                </a:solidFill>
                <a:latin typeface="Courier New" panose="02070309020205020404" pitchFamily="49" charset="0"/>
              </a:rPr>
              <a:t>m_deck(51) </a:t>
            </a:r>
            <a:r>
              <a:rPr lang="en-US" sz="2400" b="1" smtClean="0">
                <a:solidFill>
                  <a:schemeClr val="folHlink"/>
                </a:solidFill>
                <a:latin typeface="Courier New" panose="02070309020205020404" pitchFamily="49" charset="0"/>
              </a:rPr>
              <a:t>As</a:t>
            </a:r>
            <a:r>
              <a:rPr lang="en-US" sz="2400" b="1" smtClean="0">
                <a:solidFill>
                  <a:srgbClr val="0073FF"/>
                </a:solidFill>
                <a:latin typeface="Courier New" panose="02070309020205020404" pitchFamily="49" charset="0"/>
              </a:rPr>
              <a:t> </a:t>
            </a:r>
            <a:r>
              <a:rPr lang="en-US" sz="2400" b="1" smtClean="0">
                <a:solidFill>
                  <a:srgbClr val="000000"/>
                </a:solidFill>
                <a:latin typeface="Courier New" panose="02070309020205020404" pitchFamily="49" charset="0"/>
              </a:rPr>
              <a:t>Card     </a:t>
            </a:r>
          </a:p>
          <a:p>
            <a:pPr eaLnBrk="1" hangingPunct="1">
              <a:buFontTx/>
              <a:buNone/>
            </a:pPr>
            <a:r>
              <a:rPr lang="en-US" sz="2400" b="1" smtClean="0">
                <a:solidFill>
                  <a:schemeClr val="accent1"/>
                </a:solidFill>
                <a:latin typeface="Courier New" panose="02070309020205020404" pitchFamily="49" charset="0"/>
              </a:rPr>
              <a:t>   'Class DeckOfCards contains class Card</a:t>
            </a:r>
            <a:endParaRPr lang="en-US" sz="2400" smtClean="0">
              <a:solidFill>
                <a:schemeClr val="accent1"/>
              </a:solidFill>
              <a:latin typeface="Courier New" panose="02070309020205020404" pitchFamily="49" charset="0"/>
            </a:endParaRPr>
          </a:p>
        </p:txBody>
      </p:sp>
      <p:sp>
        <p:nvSpPr>
          <p:cNvPr id="2" name="Content Placeholder 1"/>
          <p:cNvSpPr>
            <a:spLocks noGrp="1"/>
          </p:cNvSpPr>
          <p:nvPr>
            <p:ph sz="quarter" idx="10"/>
          </p:nvPr>
        </p:nvSpPr>
        <p:spPr/>
        <p:txBody>
          <a:bodyPr/>
          <a:lstStyle/>
          <a:p>
            <a:endParaRPr lang="en-CA"/>
          </a:p>
        </p:txBody>
      </p:sp>
      <p:sp>
        <p:nvSpPr>
          <p:cNvPr id="686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9517DF5-34A8-48DD-BDB4-06172E8EBE3F}" type="slidenum">
              <a:rPr lang="en-US" sz="1400"/>
              <a:pPr eaLnBrk="1" hangingPunct="1"/>
              <a:t>160</a:t>
            </a:fld>
            <a:endParaRPr lang="en-US" sz="1400"/>
          </a:p>
        </p:txBody>
      </p:sp>
    </p:spTree>
    <p:extLst>
      <p:ext uri="{BB962C8B-B14F-4D97-AF65-F5344CB8AC3E}">
        <p14:creationId xmlns:p14="http://schemas.microsoft.com/office/powerpoint/2010/main" val="24863189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n-US" smtClean="0"/>
              <a:t>Inheritance Hierarchy</a:t>
            </a:r>
          </a:p>
        </p:txBody>
      </p:sp>
      <p:sp>
        <p:nvSpPr>
          <p:cNvPr id="2" name="Content Placeholder 1"/>
          <p:cNvSpPr>
            <a:spLocks noGrp="1"/>
          </p:cNvSpPr>
          <p:nvPr>
            <p:ph sz="quarter" idx="1"/>
          </p:nvPr>
        </p:nvSpPr>
        <p:spPr/>
        <p:txBody>
          <a:bodyPr/>
          <a:lstStyle/>
          <a:p>
            <a:r>
              <a:rPr lang="en-US" i="1" dirty="0">
                <a:latin typeface="Arial" panose="020B0604020202020204" pitchFamily="34" charset="0"/>
              </a:rPr>
              <a:t>GrandChild1</a:t>
            </a:r>
            <a:r>
              <a:rPr lang="en-US" dirty="0">
                <a:latin typeface="Arial" panose="020B0604020202020204" pitchFamily="34" charset="0"/>
              </a:rPr>
              <a:t> has access to </a:t>
            </a:r>
            <a:r>
              <a:rPr lang="en-US" i="1" dirty="0">
                <a:latin typeface="Arial" panose="020B0604020202020204" pitchFamily="34" charset="0"/>
              </a:rPr>
              <a:t>Property A</a:t>
            </a:r>
            <a:r>
              <a:rPr lang="en-US" dirty="0">
                <a:latin typeface="Arial" panose="020B0604020202020204" pitchFamily="34" charset="0"/>
              </a:rPr>
              <a:t>, </a:t>
            </a:r>
            <a:r>
              <a:rPr lang="en-US" i="1" dirty="0">
                <a:latin typeface="Arial" panose="020B0604020202020204" pitchFamily="34" charset="0"/>
              </a:rPr>
              <a:t>Sub B</a:t>
            </a:r>
            <a:r>
              <a:rPr lang="en-US" dirty="0">
                <a:latin typeface="Arial" panose="020B0604020202020204" pitchFamily="34" charset="0"/>
              </a:rPr>
              <a:t>, </a:t>
            </a:r>
            <a:r>
              <a:rPr lang="en-US" dirty="0" smtClean="0">
                <a:latin typeface="Arial" panose="020B0604020202020204" pitchFamily="34" charset="0"/>
              </a:rPr>
              <a:t>and </a:t>
            </a:r>
            <a:r>
              <a:rPr lang="en-US" i="1" dirty="0" smtClean="0">
                <a:latin typeface="Arial" panose="020B0604020202020204" pitchFamily="34" charset="0"/>
              </a:rPr>
              <a:t>Event </a:t>
            </a:r>
            <a:r>
              <a:rPr lang="en-US" i="1" dirty="0">
                <a:latin typeface="Arial" panose="020B0604020202020204" pitchFamily="34" charset="0"/>
              </a:rPr>
              <a:t>C </a:t>
            </a:r>
            <a:r>
              <a:rPr lang="en-US" dirty="0">
                <a:latin typeface="Arial" panose="020B0604020202020204" pitchFamily="34" charset="0"/>
              </a:rPr>
              <a:t>from its parent and adds </a:t>
            </a:r>
            <a:r>
              <a:rPr lang="en-US" i="1" dirty="0">
                <a:latin typeface="Arial" panose="020B0604020202020204" pitchFamily="34" charset="0"/>
              </a:rPr>
              <a:t>Function E </a:t>
            </a:r>
            <a:r>
              <a:rPr lang="en-US" dirty="0">
                <a:latin typeface="Arial" panose="020B0604020202020204" pitchFamily="34" charset="0"/>
              </a:rPr>
              <a:t>and </a:t>
            </a:r>
            <a:r>
              <a:rPr lang="en-US" i="1" dirty="0">
                <a:latin typeface="Arial" panose="020B0604020202020204" pitchFamily="34" charset="0"/>
              </a:rPr>
              <a:t>Sub F</a:t>
            </a:r>
            <a:endParaRPr lang="en-CA" i="1" dirty="0"/>
          </a:p>
        </p:txBody>
      </p:sp>
      <p:sp>
        <p:nvSpPr>
          <p:cNvPr id="3" name="Content Placeholder 2"/>
          <p:cNvSpPr>
            <a:spLocks noGrp="1"/>
          </p:cNvSpPr>
          <p:nvPr>
            <p:ph sz="quarter" idx="10"/>
          </p:nvPr>
        </p:nvSpPr>
        <p:spPr/>
        <p:txBody>
          <a:bodyPr/>
          <a:lstStyle/>
          <a:p>
            <a:endParaRPr lang="en-CA"/>
          </a:p>
        </p:txBody>
      </p:sp>
      <p:sp>
        <p:nvSpPr>
          <p:cNvPr id="7270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2C291BE-FCEE-44F9-8B84-9B330E55AFCA}" type="slidenum">
              <a:rPr lang="en-US" sz="1400"/>
              <a:pPr eaLnBrk="1" hangingPunct="1"/>
              <a:t>161</a:t>
            </a:fld>
            <a:endParaRPr lang="en-US" sz="1400"/>
          </a:p>
        </p:txBody>
      </p:sp>
      <p:pic>
        <p:nvPicPr>
          <p:cNvPr id="72709" name="Picture 4" descr="AACWQR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5748338"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2821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lstStyle/>
          <a:p>
            <a:pPr eaLnBrk="1" hangingPunct="1"/>
            <a:r>
              <a:rPr lang="en-US" smtClean="0"/>
              <a:t>Overridable</a:t>
            </a:r>
          </a:p>
        </p:txBody>
      </p:sp>
      <p:sp>
        <p:nvSpPr>
          <p:cNvPr id="565251" name="Rectangle 3"/>
          <p:cNvSpPr>
            <a:spLocks noGrp="1" noChangeArrowheads="1"/>
          </p:cNvSpPr>
          <p:nvPr>
            <p:ph sz="quarter" idx="1"/>
          </p:nvPr>
        </p:nvSpPr>
        <p:spPr/>
        <p:txBody>
          <a:bodyPr/>
          <a:lstStyle/>
          <a:p>
            <a:pPr eaLnBrk="1" hangingPunct="1">
              <a:lnSpc>
                <a:spcPct val="90000"/>
              </a:lnSpc>
            </a:pPr>
            <a:r>
              <a:rPr lang="en-US" sz="2800" dirty="0" smtClean="0"/>
              <a:t>The keyword </a:t>
            </a:r>
            <a:r>
              <a:rPr lang="en-US" sz="2800" b="1" dirty="0" err="1" smtClean="0">
                <a:latin typeface="Courier New" panose="02070309020205020404" pitchFamily="49" charset="0"/>
              </a:rPr>
              <a:t>Overridable</a:t>
            </a:r>
            <a:r>
              <a:rPr lang="en-US" sz="2800" b="1" dirty="0" smtClean="0">
                <a:latin typeface="Courier New" panose="02070309020205020404" pitchFamily="49" charset="0"/>
              </a:rPr>
              <a:t> </a:t>
            </a:r>
            <a:r>
              <a:rPr lang="en-US" sz="2800" dirty="0" smtClean="0"/>
              <a:t>is used to designate the parent’s methods that are overridden, and the keyword </a:t>
            </a:r>
            <a:r>
              <a:rPr lang="en-US" sz="2800" b="1" dirty="0" smtClean="0">
                <a:latin typeface="Courier New" panose="02070309020205020404" pitchFamily="49" charset="0"/>
              </a:rPr>
              <a:t>Overrides </a:t>
            </a:r>
            <a:r>
              <a:rPr lang="en-US" sz="2800" dirty="0" smtClean="0"/>
              <a:t>is used to designate the child’s methods that are doing the overriding</a:t>
            </a:r>
          </a:p>
          <a:p>
            <a:pPr eaLnBrk="1" hangingPunct="1">
              <a:lnSpc>
                <a:spcPct val="90000"/>
              </a:lnSpc>
            </a:pPr>
            <a:endParaRPr lang="en-US" sz="2800" dirty="0" smtClean="0"/>
          </a:p>
          <a:p>
            <a:pPr eaLnBrk="1" hangingPunct="1">
              <a:lnSpc>
                <a:spcPct val="90000"/>
              </a:lnSpc>
            </a:pPr>
            <a:r>
              <a:rPr lang="en-US" sz="2800" dirty="0" smtClean="0"/>
              <a:t>There are situations where a child class's needs to access the parent class’s implementation of a method that the child is overriding. Visual Basic provides the keyword </a:t>
            </a:r>
            <a:r>
              <a:rPr lang="en-US" sz="2800" b="1" dirty="0" err="1" smtClean="0">
                <a:latin typeface="Courier New" panose="02070309020205020404" pitchFamily="49" charset="0"/>
              </a:rPr>
              <a:t>MyBase</a:t>
            </a:r>
            <a:r>
              <a:rPr lang="en-US" sz="2800" b="1" dirty="0" smtClean="0">
                <a:latin typeface="Courier New" panose="02070309020205020404" pitchFamily="49" charset="0"/>
              </a:rPr>
              <a:t> </a:t>
            </a:r>
            <a:r>
              <a:rPr lang="en-US" sz="2800" dirty="0" smtClean="0"/>
              <a:t>to support this functionality</a:t>
            </a:r>
          </a:p>
        </p:txBody>
      </p:sp>
      <p:sp>
        <p:nvSpPr>
          <p:cNvPr id="2" name="Content Placeholder 1"/>
          <p:cNvSpPr>
            <a:spLocks noGrp="1"/>
          </p:cNvSpPr>
          <p:nvPr>
            <p:ph sz="quarter" idx="10"/>
          </p:nvPr>
        </p:nvSpPr>
        <p:spPr/>
        <p:txBody>
          <a:bodyPr/>
          <a:lstStyle/>
          <a:p>
            <a:endParaRPr lang="en-CA"/>
          </a:p>
        </p:txBody>
      </p:sp>
      <p:sp>
        <p:nvSpPr>
          <p:cNvPr id="931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A5AD3D0-EA2E-4631-9636-11ED1A3D0BF4}" type="slidenum">
              <a:rPr lang="en-US" sz="1400"/>
              <a:pPr eaLnBrk="1" hangingPunct="1"/>
              <a:t>162</a:t>
            </a:fld>
            <a:endParaRPr lang="en-US" sz="1400"/>
          </a:p>
        </p:txBody>
      </p:sp>
    </p:spTree>
    <p:extLst>
      <p:ext uri="{BB962C8B-B14F-4D97-AF65-F5344CB8AC3E}">
        <p14:creationId xmlns:p14="http://schemas.microsoft.com/office/powerpoint/2010/main" val="16907354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6" name="Rectangle 2"/>
          <p:cNvSpPr>
            <a:spLocks noGrp="1" noChangeArrowheads="1"/>
          </p:cNvSpPr>
          <p:nvPr>
            <p:ph type="title"/>
          </p:nvPr>
        </p:nvSpPr>
        <p:spPr/>
        <p:txBody>
          <a:bodyPr/>
          <a:lstStyle/>
          <a:p>
            <a:pPr eaLnBrk="1" hangingPunct="1"/>
            <a:r>
              <a:rPr lang="en-US" smtClean="0"/>
              <a:t>MustOverride</a:t>
            </a:r>
          </a:p>
        </p:txBody>
      </p:sp>
      <p:sp>
        <p:nvSpPr>
          <p:cNvPr id="569347" name="Rectangle 3"/>
          <p:cNvSpPr>
            <a:spLocks noGrp="1" noChangeArrowheads="1"/>
          </p:cNvSpPr>
          <p:nvPr>
            <p:ph sz="quarter" idx="1"/>
          </p:nvPr>
        </p:nvSpPr>
        <p:spPr/>
        <p:txBody>
          <a:bodyPr/>
          <a:lstStyle/>
          <a:p>
            <a:pPr eaLnBrk="1" hangingPunct="1">
              <a:lnSpc>
                <a:spcPct val="90000"/>
              </a:lnSpc>
            </a:pPr>
            <a:r>
              <a:rPr lang="en-US" sz="2400" dirty="0" smtClean="0"/>
              <a:t>Sometimes you want to insist that each child of a class have a certain property or method that it must implement for its own </a:t>
            </a:r>
            <a:r>
              <a:rPr lang="en-US" sz="2400" dirty="0" smtClean="0"/>
              <a:t>use</a:t>
            </a:r>
            <a:endParaRPr lang="en-US" dirty="0"/>
          </a:p>
          <a:p>
            <a:pPr eaLnBrk="1" hangingPunct="1">
              <a:lnSpc>
                <a:spcPct val="90000"/>
              </a:lnSpc>
            </a:pPr>
            <a:endParaRPr lang="en-US" sz="2400" dirty="0" smtClean="0"/>
          </a:p>
          <a:p>
            <a:pPr eaLnBrk="1" hangingPunct="1">
              <a:lnSpc>
                <a:spcPct val="90000"/>
              </a:lnSpc>
            </a:pPr>
            <a:r>
              <a:rPr lang="en-US" sz="2400" dirty="0" smtClean="0"/>
              <a:t>Such a property or method is said to be </a:t>
            </a:r>
            <a:r>
              <a:rPr lang="en-US" sz="2400" b="1" dirty="0" smtClean="0"/>
              <a:t>abstract </a:t>
            </a:r>
            <a:r>
              <a:rPr lang="en-US" sz="2400" dirty="0" smtClean="0"/>
              <a:t>and is declared with the keyword </a:t>
            </a:r>
            <a:r>
              <a:rPr lang="en-US" sz="2400" b="1" dirty="0" err="1" smtClean="0"/>
              <a:t>MustOverride</a:t>
            </a:r>
            <a:r>
              <a:rPr lang="en-US" sz="2400" dirty="0" smtClean="0"/>
              <a:t> </a:t>
            </a:r>
            <a:endParaRPr lang="en-US" sz="2400" dirty="0" smtClean="0"/>
          </a:p>
        </p:txBody>
      </p:sp>
      <p:sp>
        <p:nvSpPr>
          <p:cNvPr id="2" name="Content Placeholder 1"/>
          <p:cNvSpPr>
            <a:spLocks noGrp="1"/>
          </p:cNvSpPr>
          <p:nvPr>
            <p:ph sz="quarter" idx="10"/>
          </p:nvPr>
        </p:nvSpPr>
        <p:spPr/>
        <p:txBody>
          <a:bodyPr/>
          <a:lstStyle/>
          <a:p>
            <a:endParaRPr lang="en-US"/>
          </a:p>
        </p:txBody>
      </p:sp>
      <p:sp>
        <p:nvSpPr>
          <p:cNvPr id="1873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D191A0F-0635-48C6-B6F0-ED58E03A4F0E}" type="slidenum">
              <a:rPr lang="en-US" sz="1400" smtClean="0"/>
              <a:pPr eaLnBrk="1" hangingPunct="1"/>
              <a:t>163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Good luck!</a:t>
            </a:r>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218534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Sample Table</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34819"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B144287-962C-4F4B-A6DB-AF1837C388D0}" type="slidenum">
              <a:rPr lang="en-US" sz="1400" smtClean="0"/>
              <a:pPr eaLnBrk="1" hangingPunct="1"/>
              <a:t>17</a:t>
            </a:fld>
            <a:endParaRPr lang="en-US" sz="1400" smtClean="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8007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6"/>
          <p:cNvSpPr txBox="1">
            <a:spLocks noChangeArrowheads="1"/>
          </p:cNvSpPr>
          <p:nvPr/>
        </p:nvSpPr>
        <p:spPr bwMode="auto">
          <a:xfrm>
            <a:off x="762000" y="5054600"/>
            <a:ext cx="8001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3200"/>
              <a:t>This table has 5 rows and 2 columns. Each subdivision is called a </a:t>
            </a:r>
            <a:r>
              <a:rPr lang="en-US" sz="3200" i="1"/>
              <a:t>cell</a:t>
            </a:r>
            <a:r>
              <a:rPr lang="en-US" sz="3200"/>
              <a:t>. </a:t>
            </a:r>
          </a:p>
        </p:txBody>
      </p:sp>
      <p:sp>
        <p:nvSpPr>
          <p:cNvPr id="34822" name="TextBox 7"/>
          <p:cNvSpPr txBox="1">
            <a:spLocks noChangeArrowheads="1"/>
          </p:cNvSpPr>
          <p:nvPr/>
        </p:nvSpPr>
        <p:spPr bwMode="auto">
          <a:xfrm>
            <a:off x="3733800" y="4267200"/>
            <a:ext cx="99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3200" b="1">
                <a:solidFill>
                  <a:srgbClr val="00B050"/>
                </a:solidFill>
              </a:rPr>
              <a:t>cell</a:t>
            </a:r>
          </a:p>
        </p:txBody>
      </p:sp>
      <p:sp>
        <p:nvSpPr>
          <p:cNvPr id="34823" name="Left Arrow 8"/>
          <p:cNvSpPr>
            <a:spLocks noChangeArrowheads="1"/>
          </p:cNvSpPr>
          <p:nvPr/>
        </p:nvSpPr>
        <p:spPr bwMode="auto">
          <a:xfrm rot="3338770">
            <a:off x="3060701" y="4102100"/>
            <a:ext cx="831850" cy="238125"/>
          </a:xfrm>
          <a:prstGeom prst="leftArrow">
            <a:avLst>
              <a:gd name="adj1" fmla="val 50000"/>
              <a:gd name="adj2" fmla="val 50023"/>
            </a:avLst>
          </a:prstGeom>
          <a:solidFill>
            <a:schemeClr val="accent1"/>
          </a:solidFill>
          <a:ln w="9525" algn="ctr">
            <a:solidFill>
              <a:schemeClr val="tx1"/>
            </a:solidFill>
            <a:round/>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Cells</a:t>
            </a:r>
          </a:p>
        </p:txBody>
      </p:sp>
      <p:sp>
        <p:nvSpPr>
          <p:cNvPr id="35843" name="Content Placeholder 2"/>
          <p:cNvSpPr>
            <a:spLocks noGrp="1"/>
          </p:cNvSpPr>
          <p:nvPr>
            <p:ph sz="quarter" idx="1"/>
          </p:nvPr>
        </p:nvSpPr>
        <p:spPr/>
        <p:txBody>
          <a:bodyPr/>
          <a:lstStyle/>
          <a:p>
            <a:pPr>
              <a:buClr>
                <a:schemeClr val="tx2"/>
              </a:buClr>
            </a:pPr>
            <a:r>
              <a:rPr lang="en-US" dirty="0" smtClean="0"/>
              <a:t>Text and controls can be placed into </a:t>
            </a:r>
            <a:r>
              <a:rPr lang="en-US" dirty="0" smtClean="0"/>
              <a:t>cells</a:t>
            </a:r>
          </a:p>
          <a:p>
            <a:pPr>
              <a:buClr>
                <a:schemeClr val="tx2"/>
              </a:buClr>
            </a:pPr>
            <a:endParaRPr lang="en-US" dirty="0" smtClean="0"/>
          </a:p>
          <a:p>
            <a:pPr>
              <a:buClr>
                <a:schemeClr val="tx2"/>
              </a:buClr>
            </a:pPr>
            <a:r>
              <a:rPr lang="en-US" dirty="0" smtClean="0"/>
              <a:t>The alignment (such as </a:t>
            </a:r>
            <a:r>
              <a:rPr lang="en-US" i="1" dirty="0" smtClean="0"/>
              <a:t>right</a:t>
            </a:r>
            <a:r>
              <a:rPr lang="en-US" dirty="0" smtClean="0"/>
              <a:t>, </a:t>
            </a:r>
            <a:r>
              <a:rPr lang="en-US" i="1" dirty="0" smtClean="0"/>
              <a:t>left</a:t>
            </a:r>
            <a:r>
              <a:rPr lang="en-US" dirty="0" smtClean="0"/>
              <a:t>, or </a:t>
            </a:r>
            <a:r>
              <a:rPr lang="en-US" i="1" dirty="0" smtClean="0"/>
              <a:t>center</a:t>
            </a:r>
            <a:r>
              <a:rPr lang="en-US" dirty="0" smtClean="0"/>
              <a:t>) of the contents of a cell can be specified with the Align property from the Properties </a:t>
            </a:r>
            <a:r>
              <a:rPr lang="en-US" dirty="0" smtClean="0"/>
              <a:t>window</a:t>
            </a:r>
          </a:p>
          <a:p>
            <a:pPr>
              <a:buClr>
                <a:schemeClr val="tx2"/>
              </a:buClr>
            </a:pPr>
            <a:endParaRPr lang="en-US" dirty="0" smtClean="0"/>
          </a:p>
          <a:p>
            <a:pPr>
              <a:buClr>
                <a:schemeClr val="tx2"/>
              </a:buClr>
            </a:pPr>
            <a:r>
              <a:rPr lang="en-US" dirty="0" smtClean="0"/>
              <a:t>Commands from the </a:t>
            </a:r>
            <a:r>
              <a:rPr lang="en-US" i="1" dirty="0" smtClean="0"/>
              <a:t>Table</a:t>
            </a:r>
            <a:r>
              <a:rPr lang="en-US" dirty="0" smtClean="0"/>
              <a:t> menu allow you to insert and delete rows and columns, and to merge </a:t>
            </a:r>
            <a:r>
              <a:rPr lang="en-US" dirty="0" smtClean="0"/>
              <a:t>cells</a:t>
            </a:r>
            <a:endParaRPr lang="en-US" dirty="0" smtClean="0"/>
          </a:p>
        </p:txBody>
      </p:sp>
      <p:sp>
        <p:nvSpPr>
          <p:cNvPr id="2" name="Content Placeholder 1"/>
          <p:cNvSpPr>
            <a:spLocks noGrp="1"/>
          </p:cNvSpPr>
          <p:nvPr>
            <p:ph sz="quarter" idx="10"/>
          </p:nvPr>
        </p:nvSpPr>
        <p:spPr/>
        <p:txBody>
          <a:bodyPr/>
          <a:lstStyle/>
          <a:p>
            <a:endParaRPr lang="en-US"/>
          </a:p>
        </p:txBody>
      </p:sp>
      <p:sp>
        <p:nvSpPr>
          <p:cNvPr id="35844"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A3C38C5-3DEC-4017-B7F1-6586CCDB90EF}" type="slidenum">
              <a:rPr lang="en-US" sz="1400" smtClean="0"/>
              <a:pPr eaLnBrk="1" hangingPunct="1"/>
              <a:t>18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Managing Tables</a:t>
            </a:r>
          </a:p>
        </p:txBody>
      </p:sp>
      <p:sp>
        <p:nvSpPr>
          <p:cNvPr id="3" name="Content Placeholder 2"/>
          <p:cNvSpPr>
            <a:spLocks noGrp="1"/>
          </p:cNvSpPr>
          <p:nvPr>
            <p:ph sz="quarter" idx="1"/>
          </p:nvPr>
        </p:nvSpPr>
        <p:spPr/>
        <p:txBody>
          <a:bodyPr/>
          <a:lstStyle/>
          <a:p>
            <a:pPr>
              <a:buClr>
                <a:schemeClr val="tx2"/>
              </a:buClr>
              <a:defRPr/>
            </a:pPr>
            <a:r>
              <a:rPr lang="en-US" dirty="0" smtClean="0"/>
              <a:t>Assorted </a:t>
            </a:r>
            <a:r>
              <a:rPr lang="en-US" dirty="0" smtClean="0"/>
              <a:t>arrows </a:t>
            </a:r>
            <a:r>
              <a:rPr lang="en-US" dirty="0" smtClean="0"/>
              <a:t>can be used to highlight groups of cells and resize </a:t>
            </a:r>
            <a:r>
              <a:rPr lang="en-US" dirty="0" smtClean="0"/>
              <a:t>tables</a:t>
            </a:r>
            <a:endParaRPr lang="en-US" dirty="0"/>
          </a:p>
          <a:p>
            <a:pPr>
              <a:buClr>
                <a:schemeClr val="tx2"/>
              </a:buClr>
              <a:defRPr/>
            </a:pPr>
            <a:endParaRPr lang="en-US" dirty="0" smtClean="0"/>
          </a:p>
          <a:p>
            <a:pPr>
              <a:buClr>
                <a:schemeClr val="tx2"/>
              </a:buClr>
              <a:defRPr/>
            </a:pPr>
            <a:endParaRPr lang="en-US" dirty="0"/>
          </a:p>
          <a:p>
            <a:pPr>
              <a:buClr>
                <a:schemeClr val="tx2"/>
              </a:buClr>
              <a:defRPr/>
            </a:pPr>
            <a:endParaRPr lang="en-US" dirty="0" smtClean="0"/>
          </a:p>
          <a:p>
            <a:pPr marL="274320">
              <a:spcBef>
                <a:spcPts val="0"/>
              </a:spcBef>
              <a:buClr>
                <a:schemeClr val="tx2"/>
              </a:buClr>
              <a:defRPr/>
            </a:pPr>
            <a:r>
              <a:rPr lang="en-US" dirty="0" smtClean="0"/>
              <a:t>Dragging of the cursor also can be used to highlight groups of </a:t>
            </a:r>
            <a:r>
              <a:rPr lang="en-US" dirty="0" smtClean="0"/>
              <a:t>cells</a:t>
            </a:r>
            <a:endParaRPr lang="en-US" dirty="0" smtClean="0"/>
          </a:p>
          <a:p>
            <a:pPr>
              <a:buClr>
                <a:schemeClr val="tx2"/>
              </a:buClr>
              <a:defRPr/>
            </a:pPr>
            <a:endParaRPr lang="en-US" dirty="0" smtClean="0"/>
          </a:p>
          <a:p>
            <a:pPr>
              <a:buClr>
                <a:schemeClr val="tx2"/>
              </a:buClr>
              <a:defRPr/>
            </a:pPr>
            <a:endParaRPr lang="en-US" dirty="0" smtClean="0"/>
          </a:p>
          <a:p>
            <a:pPr>
              <a:buClr>
                <a:schemeClr val="tx2"/>
              </a:buClr>
              <a:defRPr/>
            </a:pPr>
            <a:endParaRPr lang="en-US" dirty="0" smtClean="0"/>
          </a:p>
          <a:p>
            <a:pPr>
              <a:buClr>
                <a:schemeClr val="tx2"/>
              </a:buClr>
              <a:defRPr/>
            </a:pPr>
            <a:endParaRPr lang="en-US" dirty="0" smtClean="0"/>
          </a:p>
          <a:p>
            <a:pPr>
              <a:buClr>
                <a:schemeClr val="tx2"/>
              </a:buClr>
              <a:defRPr/>
            </a:pPr>
            <a:endParaRPr lang="en-US" dirty="0"/>
          </a:p>
        </p:txBody>
      </p:sp>
      <p:sp>
        <p:nvSpPr>
          <p:cNvPr id="2" name="Content Placeholder 1"/>
          <p:cNvSpPr>
            <a:spLocks noGrp="1"/>
          </p:cNvSpPr>
          <p:nvPr>
            <p:ph sz="quarter" idx="10"/>
          </p:nvPr>
        </p:nvSpPr>
        <p:spPr/>
        <p:txBody>
          <a:bodyPr/>
          <a:lstStyle/>
          <a:p>
            <a:endParaRPr lang="en-US"/>
          </a:p>
        </p:txBody>
      </p:sp>
      <p:sp>
        <p:nvSpPr>
          <p:cNvPr id="36868"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3EEC696-9824-4BC6-A1F8-D12D47EE229F}" type="slidenum">
              <a:rPr lang="en-US" sz="1400" smtClean="0"/>
              <a:pPr eaLnBrk="1" hangingPunct="1"/>
              <a:t>19</a:t>
            </a:fld>
            <a:endParaRPr lang="en-US" sz="1400" smtClean="0"/>
          </a:p>
        </p:txBody>
      </p:sp>
      <p:pic>
        <p:nvPicPr>
          <p:cNvPr id="36869" name="Picture 5" descr="12-1-downArrow.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1502"/>
            <a:ext cx="309563"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12-1-doubleArrow.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84845"/>
            <a:ext cx="6143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12-1-Arrowcross.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01502"/>
            <a:ext cx="390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12-1-VerticaldoubleArrow.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879277"/>
            <a:ext cx="182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0" descr="C:\Users\David\Documents\Books\1VB2010\Tif Files\Ch12\rightArrow.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965795"/>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Web Programs</a:t>
            </a:r>
          </a:p>
        </p:txBody>
      </p:sp>
      <p:sp>
        <p:nvSpPr>
          <p:cNvPr id="17411" name="Content Placeholder 2"/>
          <p:cNvSpPr>
            <a:spLocks noGrp="1"/>
          </p:cNvSpPr>
          <p:nvPr>
            <p:ph sz="quarter" idx="1"/>
          </p:nvPr>
        </p:nvSpPr>
        <p:spPr/>
        <p:txBody>
          <a:bodyPr/>
          <a:lstStyle/>
          <a:p>
            <a:pPr>
              <a:buClr>
                <a:schemeClr val="tx2"/>
              </a:buClr>
            </a:pPr>
            <a:r>
              <a:rPr lang="en-US" smtClean="0"/>
              <a:t>The programs in this chapter require the use of either Visual Web Developer 2010 (packaged with this textbook) or the complete version of Visual Studio 2010.</a:t>
            </a:r>
          </a:p>
          <a:p>
            <a:pPr>
              <a:buClr>
                <a:schemeClr val="tx2"/>
              </a:buClr>
            </a:pPr>
            <a:r>
              <a:rPr lang="en-US" smtClean="0"/>
              <a:t>We assume that you are using one of these two software products.</a:t>
            </a:r>
          </a:p>
          <a:p>
            <a:pPr>
              <a:buClr>
                <a:schemeClr val="tx2"/>
              </a:buClr>
              <a:buFontTx/>
              <a:buNone/>
            </a:pPr>
            <a:endParaRPr lang="en-US" smtClean="0"/>
          </a:p>
        </p:txBody>
      </p:sp>
      <p:sp>
        <p:nvSpPr>
          <p:cNvPr id="2" name="Content Placeholder 1"/>
          <p:cNvSpPr>
            <a:spLocks noGrp="1"/>
          </p:cNvSpPr>
          <p:nvPr>
            <p:ph sz="quarter" idx="10"/>
          </p:nvPr>
        </p:nvSpPr>
        <p:spPr/>
        <p:txBody>
          <a:bodyPr/>
          <a:lstStyle/>
          <a:p>
            <a:endParaRPr lang="en-US"/>
          </a:p>
        </p:txBody>
      </p:sp>
      <p:sp>
        <p:nvSpPr>
          <p:cNvPr id="17412"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908A6D9-828B-4344-86E1-250A7343ADAC}" type="slidenum">
              <a:rPr lang="en-US" sz="1400" smtClean="0"/>
              <a:pPr eaLnBrk="1" hangingPunct="1"/>
              <a:t>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Text Files</a:t>
            </a:r>
          </a:p>
        </p:txBody>
      </p:sp>
      <p:sp>
        <p:nvSpPr>
          <p:cNvPr id="37891" name="Content Placeholder 2"/>
          <p:cNvSpPr>
            <a:spLocks noGrp="1"/>
          </p:cNvSpPr>
          <p:nvPr>
            <p:ph sz="quarter" idx="1"/>
          </p:nvPr>
        </p:nvSpPr>
        <p:spPr/>
        <p:txBody>
          <a:bodyPr/>
          <a:lstStyle/>
          <a:p>
            <a:pPr>
              <a:buClr>
                <a:schemeClr val="tx2"/>
              </a:buClr>
            </a:pPr>
            <a:r>
              <a:rPr lang="en-US" dirty="0" smtClean="0"/>
              <a:t>Normally placed in the Solution Explorer’s </a:t>
            </a:r>
            <a:r>
              <a:rPr lang="en-US" dirty="0" err="1" smtClean="0"/>
              <a:t>App_Data</a:t>
            </a:r>
            <a:r>
              <a:rPr lang="en-US" dirty="0" smtClean="0"/>
              <a:t> </a:t>
            </a:r>
            <a:r>
              <a:rPr lang="en-US" dirty="0" smtClean="0"/>
              <a:t>folder</a:t>
            </a:r>
          </a:p>
          <a:p>
            <a:pPr>
              <a:buClr>
                <a:schemeClr val="tx2"/>
              </a:buClr>
            </a:pPr>
            <a:endParaRPr lang="en-US" dirty="0" smtClean="0"/>
          </a:p>
          <a:p>
            <a:pPr>
              <a:buClr>
                <a:schemeClr val="tx2"/>
              </a:buClr>
            </a:pPr>
            <a:r>
              <a:rPr lang="en-US" dirty="0" smtClean="0"/>
              <a:t>A text file can be read into an array with a statement of the </a:t>
            </a:r>
            <a:r>
              <a:rPr lang="en-US" dirty="0" smtClean="0"/>
              <a:t>form</a:t>
            </a:r>
          </a:p>
          <a:p>
            <a:pPr>
              <a:buClr>
                <a:schemeClr val="tx2"/>
              </a:buClr>
            </a:pPr>
            <a:endParaRPr lang="en-US" dirty="0" smtClean="0"/>
          </a:p>
          <a:p>
            <a:pPr>
              <a:spcBef>
                <a:spcPts val="1800"/>
              </a:spcBef>
              <a:buClr>
                <a:schemeClr val="tx2"/>
              </a:buClr>
              <a:buFontTx/>
              <a:buNone/>
            </a:pPr>
            <a:r>
              <a:rPr lang="en-US" sz="2000" b="1" dirty="0" smtClean="0">
                <a:solidFill>
                  <a:srgbClr val="0000FF"/>
                </a:solidFill>
                <a:latin typeface="Courier New" pitchFamily="49" charset="0"/>
                <a:cs typeface="Courier New" pitchFamily="49" charset="0"/>
              </a:rPr>
              <a:t>Dim</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strArrayName</a:t>
            </a:r>
            <a:r>
              <a:rPr lang="en-US" sz="2000" b="1" dirty="0" smtClean="0">
                <a:latin typeface="Courier New" pitchFamily="49" charset="0"/>
                <a:cs typeface="Courier New" pitchFamily="49" charset="0"/>
              </a:rPr>
              <a:t>() </a:t>
            </a:r>
            <a:r>
              <a:rPr lang="en-US" sz="2000" b="1" dirty="0" smtClean="0">
                <a:solidFill>
                  <a:srgbClr val="0000FF"/>
                </a:solidFill>
                <a:latin typeface="Courier New" pitchFamily="49" charset="0"/>
                <a:cs typeface="Courier New" pitchFamily="49" charset="0"/>
              </a:rPr>
              <a:t>As String </a:t>
            </a:r>
            <a:r>
              <a:rPr lang="en-US" sz="2000" b="1" dirty="0" smtClean="0">
                <a:latin typeface="Courier New" pitchFamily="49" charset="0"/>
                <a:cs typeface="Courier New" pitchFamily="49" charset="0"/>
              </a:rPr>
              <a:t>=</a:t>
            </a:r>
          </a:p>
          <a:p>
            <a:pPr>
              <a:spcBef>
                <a:spcPct val="0"/>
              </a:spcBef>
              <a:buClr>
                <a:schemeClr val="tx2"/>
              </a:buClr>
              <a:buFontTx/>
              <a:buNone/>
            </a:pP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IO.</a:t>
            </a:r>
            <a:r>
              <a:rPr lang="en-US" sz="2000" b="1" dirty="0" err="1" smtClean="0">
                <a:solidFill>
                  <a:srgbClr val="2B91AF"/>
                </a:solidFill>
                <a:latin typeface="Courier New" pitchFamily="49" charset="0"/>
                <a:cs typeface="Courier New" pitchFamily="49" charset="0"/>
              </a:rPr>
              <a:t>File</a:t>
            </a:r>
            <a:r>
              <a:rPr lang="en-US" sz="2000" b="1" dirty="0" err="1" smtClean="0">
                <a:latin typeface="Courier New" pitchFamily="49" charset="0"/>
                <a:cs typeface="Courier New" pitchFamily="49" charset="0"/>
              </a:rPr>
              <a:t>.ReadAllLines</a:t>
            </a:r>
            <a:r>
              <a:rPr lang="en-US" sz="2000" b="1" dirty="0" smtClean="0">
                <a:latin typeface="Courier New" pitchFamily="49" charset="0"/>
                <a:cs typeface="Courier New" pitchFamily="49" charset="0"/>
              </a:rPr>
              <a:t>(</a:t>
            </a:r>
            <a:r>
              <a:rPr lang="en-US" sz="2000" b="1" dirty="0" err="1" smtClean="0">
                <a:latin typeface="Courier New" pitchFamily="49" charset="0"/>
                <a:cs typeface="Courier New" pitchFamily="49" charset="0"/>
              </a:rPr>
              <a:t>MapPath</a:t>
            </a:r>
            <a:r>
              <a:rPr lang="en-US" sz="2000" b="1" dirty="0" smtClean="0">
                <a:latin typeface="Courier New" pitchFamily="49" charset="0"/>
                <a:cs typeface="Courier New" pitchFamily="49" charset="0"/>
              </a:rPr>
              <a:t>(</a:t>
            </a:r>
            <a:r>
              <a:rPr lang="en-US" sz="2000" b="1" dirty="0" smtClean="0">
                <a:solidFill>
                  <a:srgbClr val="A31515"/>
                </a:solidFill>
                <a:latin typeface="Courier New" pitchFamily="49" charset="0"/>
                <a:cs typeface="Courier New" pitchFamily="49" charset="0"/>
              </a:rPr>
              <a:t>"</a:t>
            </a:r>
            <a:r>
              <a:rPr lang="en-US" sz="2000" b="1" dirty="0" err="1" smtClean="0">
                <a:solidFill>
                  <a:srgbClr val="A31515"/>
                </a:solidFill>
                <a:latin typeface="Courier New" pitchFamily="49" charset="0"/>
                <a:cs typeface="Courier New" pitchFamily="49" charset="0"/>
              </a:rPr>
              <a:t>App_Data</a:t>
            </a:r>
            <a:r>
              <a:rPr lang="en-US" sz="2000" b="1" dirty="0" smtClean="0">
                <a:solidFill>
                  <a:srgbClr val="A31515"/>
                </a:solidFill>
                <a:latin typeface="Courier New" pitchFamily="49" charset="0"/>
                <a:cs typeface="Courier New" pitchFamily="49" charset="0"/>
              </a:rPr>
              <a:t>\"</a:t>
            </a:r>
            <a:r>
              <a:rPr lang="en-US" sz="2000" b="1" dirty="0" smtClean="0">
                <a:latin typeface="Courier New" pitchFamily="49" charset="0"/>
                <a:cs typeface="Courier New" pitchFamily="49" charset="0"/>
              </a:rPr>
              <a:t> &amp;</a:t>
            </a:r>
          </a:p>
          <a:p>
            <a:pPr>
              <a:spcBef>
                <a:spcPct val="0"/>
              </a:spcBef>
              <a:buClr>
                <a:schemeClr val="tx2"/>
              </a:buClr>
              <a:buFontTx/>
              <a:buNone/>
            </a:pPr>
            <a:r>
              <a:rPr lang="en-US" sz="2000" b="1" dirty="0" smtClean="0">
                <a:latin typeface="Courier New" pitchFamily="49" charset="0"/>
                <a:cs typeface="Courier New" pitchFamily="49" charset="0"/>
              </a:rPr>
              <a:t>                                  filename))</a:t>
            </a:r>
          </a:p>
        </p:txBody>
      </p:sp>
      <p:sp>
        <p:nvSpPr>
          <p:cNvPr id="2" name="Content Placeholder 1"/>
          <p:cNvSpPr>
            <a:spLocks noGrp="1"/>
          </p:cNvSpPr>
          <p:nvPr>
            <p:ph sz="quarter" idx="10"/>
          </p:nvPr>
        </p:nvSpPr>
        <p:spPr/>
        <p:txBody>
          <a:bodyPr/>
          <a:lstStyle/>
          <a:p>
            <a:endParaRPr lang="en-US"/>
          </a:p>
        </p:txBody>
      </p:sp>
      <p:sp>
        <p:nvSpPr>
          <p:cNvPr id="37892"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53DD24A-FE4E-435C-AC9F-E3F379D2F34D}" type="slidenum">
              <a:rPr lang="en-US" sz="1400" smtClean="0"/>
              <a:pPr eaLnBrk="1" hangingPunct="1"/>
              <a:t>20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How to Open an Existing Web Program</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3891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ACB79F3-A7B2-436E-910E-832747926BC2}" type="slidenum">
              <a:rPr lang="en-US" sz="1400" smtClean="0"/>
              <a:pPr eaLnBrk="1" hangingPunct="1"/>
              <a:t>21</a:t>
            </a:fld>
            <a:endParaRPr lang="en-US" sz="1400" smtClean="0"/>
          </a:p>
        </p:txBody>
      </p:sp>
      <p:pic>
        <p:nvPicPr>
          <p:cNvPr id="38916" name="Picture 5" descr="Open.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8575" y="1905000"/>
            <a:ext cx="63468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ight Arrow 6"/>
          <p:cNvSpPr>
            <a:spLocks noChangeArrowheads="1"/>
          </p:cNvSpPr>
          <p:nvPr/>
        </p:nvSpPr>
        <p:spPr bwMode="auto">
          <a:xfrm>
            <a:off x="1676400" y="4198938"/>
            <a:ext cx="990600" cy="228600"/>
          </a:xfrm>
          <a:prstGeom prst="rightArrow">
            <a:avLst>
              <a:gd name="adj1" fmla="val 50000"/>
              <a:gd name="adj2" fmla="val 49994"/>
            </a:avLst>
          </a:prstGeom>
          <a:solidFill>
            <a:schemeClr val="accent1"/>
          </a:solidFill>
          <a:ln w="9525" algn="ctr">
            <a:solidFill>
              <a:schemeClr val="tx1"/>
            </a:solidFill>
            <a:round/>
            <a:headEnd/>
            <a:tailEnd/>
          </a:ln>
        </p:spPr>
        <p:txBody>
          <a:bodyPr wrap="none" anchor="ctr"/>
          <a:lstStyle/>
          <a:p>
            <a:endParaRPr lang="en-US"/>
          </a:p>
        </p:txBody>
      </p:sp>
      <p:sp>
        <p:nvSpPr>
          <p:cNvPr id="38918" name="TextBox 7"/>
          <p:cNvSpPr txBox="1">
            <a:spLocks noChangeArrowheads="1"/>
          </p:cNvSpPr>
          <p:nvPr/>
        </p:nvSpPr>
        <p:spPr bwMode="auto">
          <a:xfrm>
            <a:off x="152400" y="3894138"/>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first click here</a:t>
            </a:r>
          </a:p>
        </p:txBody>
      </p:sp>
      <p:sp>
        <p:nvSpPr>
          <p:cNvPr id="38919" name="TextBox 8"/>
          <p:cNvSpPr txBox="1">
            <a:spLocks noChangeArrowheads="1"/>
          </p:cNvSpPr>
          <p:nvPr/>
        </p:nvSpPr>
        <p:spPr bwMode="auto">
          <a:xfrm>
            <a:off x="762000" y="4800600"/>
            <a:ext cx="708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endParaRPr lang="en-US" sz="3200"/>
          </a:p>
          <a:p>
            <a:pPr algn="l" eaLnBrk="1" hangingPunct="1"/>
            <a:r>
              <a:rPr lang="en-US" sz="3200"/>
              <a:t>Then navigate to the program’s folder and click on the </a:t>
            </a:r>
            <a:r>
              <a:rPr lang="en-US" sz="3200" i="1"/>
              <a:t>Open</a:t>
            </a:r>
            <a:r>
              <a:rPr lang="en-US" sz="3200"/>
              <a:t> button.</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125104"/>
            <a:ext cx="8884096" cy="941695"/>
          </a:xfrm>
        </p:spPr>
        <p:txBody>
          <a:bodyPr/>
          <a:lstStyle/>
          <a:p>
            <a:r>
              <a:rPr lang="en-US" dirty="0" smtClean="0"/>
              <a:t>How to Add an Additional Web Page to a Program</a:t>
            </a:r>
          </a:p>
        </p:txBody>
      </p:sp>
      <p:sp>
        <p:nvSpPr>
          <p:cNvPr id="40963" name="Content Placeholder 2"/>
          <p:cNvSpPr>
            <a:spLocks noGrp="1"/>
          </p:cNvSpPr>
          <p:nvPr>
            <p:ph sz="quarter" idx="1"/>
          </p:nvPr>
        </p:nvSpPr>
        <p:spPr>
          <a:xfrm>
            <a:off x="457200" y="980728"/>
            <a:ext cx="5334000" cy="5493224"/>
          </a:xfrm>
        </p:spPr>
        <p:txBody>
          <a:bodyPr/>
          <a:lstStyle/>
          <a:p>
            <a:pPr>
              <a:buClr>
                <a:schemeClr val="tx2"/>
              </a:buClr>
            </a:pPr>
            <a:endParaRPr lang="en-US" dirty="0" smtClean="0"/>
          </a:p>
          <a:p>
            <a:pPr>
              <a:buClr>
                <a:schemeClr val="tx2"/>
              </a:buClr>
            </a:pPr>
            <a:r>
              <a:rPr lang="en-US" dirty="0" smtClean="0"/>
              <a:t>Click </a:t>
            </a:r>
            <a:r>
              <a:rPr lang="en-US" dirty="0" smtClean="0"/>
              <a:t>on an existing Web page to make sure it has the </a:t>
            </a:r>
            <a:r>
              <a:rPr lang="en-US" dirty="0" smtClean="0"/>
              <a:t>focus</a:t>
            </a:r>
          </a:p>
          <a:p>
            <a:pPr>
              <a:buClr>
                <a:schemeClr val="tx2"/>
              </a:buClr>
            </a:pPr>
            <a:endParaRPr lang="en-US" dirty="0" smtClean="0"/>
          </a:p>
          <a:p>
            <a:pPr>
              <a:buClr>
                <a:schemeClr val="tx2"/>
              </a:buClr>
            </a:pPr>
            <a:r>
              <a:rPr lang="en-US" dirty="0" smtClean="0"/>
              <a:t>Click on </a:t>
            </a:r>
            <a:r>
              <a:rPr lang="en-US" i="1" dirty="0" smtClean="0"/>
              <a:t>Add New Item </a:t>
            </a:r>
            <a:r>
              <a:rPr lang="en-US" dirty="0" smtClean="0"/>
              <a:t>in the </a:t>
            </a:r>
            <a:r>
              <a:rPr lang="en-US" i="1" dirty="0" smtClean="0"/>
              <a:t>Website</a:t>
            </a:r>
            <a:r>
              <a:rPr lang="en-US" dirty="0" smtClean="0"/>
              <a:t> menu. (An Add New Item dialog box will appear</a:t>
            </a:r>
            <a:r>
              <a:rPr lang="en-US" dirty="0" smtClean="0"/>
              <a:t>.)</a:t>
            </a:r>
          </a:p>
          <a:p>
            <a:pPr>
              <a:buClr>
                <a:schemeClr val="tx2"/>
              </a:buClr>
            </a:pPr>
            <a:endParaRPr lang="en-US" dirty="0" smtClean="0"/>
          </a:p>
          <a:p>
            <a:pPr>
              <a:buClr>
                <a:schemeClr val="tx2"/>
              </a:buClr>
            </a:pPr>
            <a:r>
              <a:rPr lang="en-US" dirty="0" smtClean="0"/>
              <a:t>Select </a:t>
            </a:r>
            <a:r>
              <a:rPr lang="en-US" i="1" dirty="0" smtClean="0"/>
              <a:t>Web Form </a:t>
            </a:r>
            <a:r>
              <a:rPr lang="en-US" dirty="0" smtClean="0"/>
              <a:t>in the center pane, type a name into the </a:t>
            </a:r>
            <a:r>
              <a:rPr lang="en-US" i="1" dirty="0" smtClean="0"/>
              <a:t>Name</a:t>
            </a:r>
            <a:r>
              <a:rPr lang="en-US" dirty="0" smtClean="0"/>
              <a:t> box, and click on the </a:t>
            </a:r>
            <a:r>
              <a:rPr lang="en-US" i="1" dirty="0" smtClean="0"/>
              <a:t>Add</a:t>
            </a:r>
            <a:r>
              <a:rPr lang="en-US" dirty="0" smtClean="0"/>
              <a:t> button.                                                                                                  </a:t>
            </a:r>
          </a:p>
          <a:p>
            <a:pPr>
              <a:buClr>
                <a:schemeClr val="tx2"/>
              </a:buClr>
              <a:buFontTx/>
              <a:buNone/>
            </a:pPr>
            <a:endParaRPr lang="en-US" dirty="0" smtClean="0"/>
          </a:p>
          <a:p>
            <a:pPr>
              <a:buClr>
                <a:schemeClr val="tx2"/>
              </a:buClr>
            </a:pPr>
            <a:endParaRPr lang="en-US" dirty="0" smtClean="0"/>
          </a:p>
        </p:txBody>
      </p:sp>
      <p:sp>
        <p:nvSpPr>
          <p:cNvPr id="2" name="Content Placeholder 1"/>
          <p:cNvSpPr>
            <a:spLocks noGrp="1"/>
          </p:cNvSpPr>
          <p:nvPr>
            <p:ph sz="quarter" idx="10"/>
          </p:nvPr>
        </p:nvSpPr>
        <p:spPr/>
        <p:txBody>
          <a:bodyPr/>
          <a:lstStyle/>
          <a:p>
            <a:endParaRPr lang="en-US"/>
          </a:p>
        </p:txBody>
      </p:sp>
      <p:sp>
        <p:nvSpPr>
          <p:cNvPr id="40964"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4C21C31-A3D9-4A84-A828-3ED12C443265}" type="slidenum">
              <a:rPr lang="en-US" sz="1400" smtClean="0"/>
              <a:pPr eaLnBrk="1" hangingPunct="1"/>
              <a:t>22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3594" y="533400"/>
            <a:ext cx="8884096" cy="562074"/>
          </a:xfrm>
        </p:spPr>
        <p:txBody>
          <a:bodyPr/>
          <a:lstStyle/>
          <a:p>
            <a:r>
              <a:rPr lang="en-US" dirty="0" smtClean="0"/>
              <a:t>How to Add an Additional Web Page to a Program (cont.)</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41987" name="Slide Number Placeholder 3"/>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45D6644-868C-426E-8791-CD9FE6FE0CDF}" type="slidenum">
              <a:rPr lang="en-US" sz="1400" smtClean="0"/>
              <a:pPr eaLnBrk="1" hangingPunct="1"/>
              <a:t>23</a:t>
            </a:fld>
            <a:endParaRPr lang="en-US" sz="1400" smtClean="0"/>
          </a:p>
        </p:txBody>
      </p:sp>
      <p:pic>
        <p:nvPicPr>
          <p:cNvPr id="41988" name="Picture 5" descr="NewWebPag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805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eft Arrow 6"/>
          <p:cNvSpPr>
            <a:spLocks noChangeArrowheads="1"/>
          </p:cNvSpPr>
          <p:nvPr/>
        </p:nvSpPr>
        <p:spPr bwMode="auto">
          <a:xfrm rot="2175734">
            <a:off x="5848350" y="2995613"/>
            <a:ext cx="871538" cy="234950"/>
          </a:xfrm>
          <a:prstGeom prst="leftArrow">
            <a:avLst>
              <a:gd name="adj1" fmla="val 50000"/>
              <a:gd name="adj2" fmla="val 50078"/>
            </a:avLst>
          </a:prstGeom>
          <a:solidFill>
            <a:schemeClr val="accent1"/>
          </a:solidFill>
          <a:ln w="9525" algn="ctr">
            <a:solidFill>
              <a:schemeClr val="tx1"/>
            </a:solidFill>
            <a:round/>
            <a:headEnd/>
            <a:tailEnd/>
          </a:ln>
        </p:spPr>
        <p:txBody>
          <a:bodyPr wrap="none" anchor="ctr"/>
          <a:lstStyle/>
          <a:p>
            <a:endParaRPr lang="en-US"/>
          </a:p>
        </p:txBody>
      </p:sp>
      <p:sp>
        <p:nvSpPr>
          <p:cNvPr id="41990" name="Down Arrow 7"/>
          <p:cNvSpPr>
            <a:spLocks noChangeArrowheads="1"/>
          </p:cNvSpPr>
          <p:nvPr/>
        </p:nvSpPr>
        <p:spPr bwMode="auto">
          <a:xfrm>
            <a:off x="7391400" y="5638800"/>
            <a:ext cx="228600" cy="685800"/>
          </a:xfrm>
          <a:prstGeom prst="down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
        <p:nvSpPr>
          <p:cNvPr id="41991" name="Left Arrow 8"/>
          <p:cNvSpPr>
            <a:spLocks noChangeArrowheads="1"/>
          </p:cNvSpPr>
          <p:nvPr/>
        </p:nvSpPr>
        <p:spPr bwMode="auto">
          <a:xfrm rot="-7116392">
            <a:off x="1525588" y="5484813"/>
            <a:ext cx="700087" cy="204787"/>
          </a:xfrm>
          <a:prstGeom prst="leftArrow">
            <a:avLst>
              <a:gd name="adj1" fmla="val 50000"/>
              <a:gd name="adj2" fmla="val 50140"/>
            </a:avLst>
          </a:prstGeom>
          <a:solidFill>
            <a:schemeClr val="accent1"/>
          </a:solidFill>
          <a:ln w="9525" algn="ctr">
            <a:solidFill>
              <a:schemeClr val="tx1"/>
            </a:solidFill>
            <a:round/>
            <a:headEnd/>
            <a:tailEnd/>
          </a:ln>
        </p:spPr>
        <p:txBody>
          <a:bodyPr wrap="none" anchor="ctr"/>
          <a:lstStyle/>
          <a:p>
            <a:endParaRPr lang="en-US"/>
          </a:p>
        </p:txBody>
      </p:sp>
      <p:sp>
        <p:nvSpPr>
          <p:cNvPr id="41992" name="TextBox 9"/>
          <p:cNvSpPr txBox="1">
            <a:spLocks noChangeArrowheads="1"/>
          </p:cNvSpPr>
          <p:nvPr/>
        </p:nvSpPr>
        <p:spPr bwMode="auto">
          <a:xfrm>
            <a:off x="6629400" y="32004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select</a:t>
            </a:r>
          </a:p>
        </p:txBody>
      </p:sp>
      <p:sp>
        <p:nvSpPr>
          <p:cNvPr id="41993" name="TextBox 10"/>
          <p:cNvSpPr txBox="1">
            <a:spLocks noChangeArrowheads="1"/>
          </p:cNvSpPr>
          <p:nvPr/>
        </p:nvSpPr>
        <p:spPr bwMode="auto">
          <a:xfrm>
            <a:off x="6553200" y="4884738"/>
            <a:ext cx="1981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B050"/>
                </a:solidFill>
              </a:rPr>
              <a:t>click on </a:t>
            </a:r>
            <a:r>
              <a:rPr lang="en-US" b="1" i="1">
                <a:solidFill>
                  <a:srgbClr val="00B050"/>
                </a:solidFill>
              </a:rPr>
              <a:t>Add</a:t>
            </a:r>
            <a:r>
              <a:rPr lang="en-US" b="1">
                <a:solidFill>
                  <a:srgbClr val="00B050"/>
                </a:solidFill>
              </a:rPr>
              <a:t> button</a:t>
            </a:r>
          </a:p>
        </p:txBody>
      </p:sp>
      <p:sp>
        <p:nvSpPr>
          <p:cNvPr id="41994" name="TextBox 11"/>
          <p:cNvSpPr txBox="1">
            <a:spLocks noChangeArrowheads="1"/>
          </p:cNvSpPr>
          <p:nvPr/>
        </p:nvSpPr>
        <p:spPr bwMode="auto">
          <a:xfrm>
            <a:off x="609600" y="4503738"/>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B050"/>
                </a:solidFill>
              </a:rPr>
              <a:t>change name</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Hyperlink Control</a:t>
            </a:r>
          </a:p>
        </p:txBody>
      </p:sp>
      <p:sp>
        <p:nvSpPr>
          <p:cNvPr id="43011" name="Content Placeholder 2"/>
          <p:cNvSpPr>
            <a:spLocks noGrp="1"/>
          </p:cNvSpPr>
          <p:nvPr>
            <p:ph sz="quarter" idx="1"/>
          </p:nvPr>
        </p:nvSpPr>
        <p:spPr/>
        <p:txBody>
          <a:bodyPr/>
          <a:lstStyle/>
          <a:p>
            <a:pPr>
              <a:buClr>
                <a:schemeClr val="tx2"/>
              </a:buClr>
            </a:pPr>
            <a:r>
              <a:rPr lang="en-US" dirty="0" smtClean="0"/>
              <a:t>Found in the </a:t>
            </a:r>
            <a:r>
              <a:rPr lang="en-US" i="1" dirty="0" smtClean="0"/>
              <a:t>General</a:t>
            </a:r>
            <a:r>
              <a:rPr lang="en-US" dirty="0" smtClean="0"/>
              <a:t> group of the </a:t>
            </a:r>
            <a:r>
              <a:rPr lang="en-US" dirty="0" smtClean="0"/>
              <a:t>Toolbox</a:t>
            </a:r>
          </a:p>
          <a:p>
            <a:pPr>
              <a:buClr>
                <a:schemeClr val="tx2"/>
              </a:buClr>
            </a:pPr>
            <a:endParaRPr lang="en-US" dirty="0" smtClean="0"/>
          </a:p>
          <a:p>
            <a:pPr>
              <a:buClr>
                <a:schemeClr val="tx2"/>
              </a:buClr>
            </a:pPr>
            <a:r>
              <a:rPr lang="en-US" dirty="0" smtClean="0"/>
              <a:t>Appears on a page as underlined </a:t>
            </a:r>
            <a:r>
              <a:rPr lang="en-US" dirty="0" smtClean="0"/>
              <a:t>text</a:t>
            </a:r>
          </a:p>
          <a:p>
            <a:pPr>
              <a:buClr>
                <a:schemeClr val="tx2"/>
              </a:buClr>
            </a:pPr>
            <a:endParaRPr lang="en-US" dirty="0" smtClean="0"/>
          </a:p>
          <a:p>
            <a:pPr>
              <a:buClr>
                <a:schemeClr val="tx2"/>
              </a:buClr>
            </a:pPr>
            <a:r>
              <a:rPr lang="en-US" dirty="0" smtClean="0"/>
              <a:t>Used to navigate to another </a:t>
            </a:r>
            <a:r>
              <a:rPr lang="en-US" dirty="0" smtClean="0"/>
              <a:t>page</a:t>
            </a:r>
          </a:p>
          <a:p>
            <a:pPr>
              <a:buClr>
                <a:schemeClr val="tx2"/>
              </a:buClr>
            </a:pPr>
            <a:endParaRPr lang="en-US" dirty="0" smtClean="0"/>
          </a:p>
          <a:p>
            <a:pPr>
              <a:buClr>
                <a:schemeClr val="tx2"/>
              </a:buClr>
            </a:pPr>
            <a:r>
              <a:rPr lang="en-US" dirty="0" err="1" smtClean="0"/>
              <a:t>NavigateUrl</a:t>
            </a:r>
            <a:r>
              <a:rPr lang="en-US" dirty="0" smtClean="0"/>
              <a:t> property specifies the page to navigate </a:t>
            </a:r>
            <a:r>
              <a:rPr lang="en-US" dirty="0" smtClean="0"/>
              <a:t>to</a:t>
            </a:r>
            <a:endParaRPr lang="en-US" dirty="0" smtClean="0"/>
          </a:p>
        </p:txBody>
      </p:sp>
      <p:sp>
        <p:nvSpPr>
          <p:cNvPr id="2" name="Content Placeholder 1"/>
          <p:cNvSpPr>
            <a:spLocks noGrp="1"/>
          </p:cNvSpPr>
          <p:nvPr>
            <p:ph sz="quarter" idx="10"/>
          </p:nvPr>
        </p:nvSpPr>
        <p:spPr/>
        <p:txBody>
          <a:bodyPr/>
          <a:lstStyle/>
          <a:p>
            <a:endParaRPr lang="en-US"/>
          </a:p>
        </p:txBody>
      </p:sp>
      <p:sp>
        <p:nvSpPr>
          <p:cNvPr id="43012"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2F1B1C9-0569-4C0D-8C2D-EC9378FDF35D}" type="slidenum">
              <a:rPr lang="en-US" sz="1400" smtClean="0"/>
              <a:pPr eaLnBrk="1" hangingPunct="1"/>
              <a:t>24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Sample Web Page</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4403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115975D-3403-48C4-98D4-FB5FC27ED124}" type="slidenum">
              <a:rPr lang="en-US" sz="1400" smtClean="0"/>
              <a:pPr eaLnBrk="1" hangingPunct="1"/>
              <a:t>25</a:t>
            </a:fld>
            <a:endParaRPr lang="en-US" sz="1400"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60638"/>
            <a:ext cx="42418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Left Arrow 6"/>
          <p:cNvSpPr>
            <a:spLocks noChangeArrowheads="1"/>
          </p:cNvSpPr>
          <p:nvPr/>
        </p:nvSpPr>
        <p:spPr bwMode="auto">
          <a:xfrm>
            <a:off x="3276600" y="4419600"/>
            <a:ext cx="1981200" cy="228600"/>
          </a:xfrm>
          <a:prstGeom prst="leftArrow">
            <a:avLst>
              <a:gd name="adj1" fmla="val 50000"/>
              <a:gd name="adj2" fmla="val 49994"/>
            </a:avLst>
          </a:prstGeom>
          <a:solidFill>
            <a:schemeClr val="accent1"/>
          </a:solidFill>
          <a:ln w="9525" algn="ctr">
            <a:solidFill>
              <a:schemeClr val="tx1"/>
            </a:solidFill>
            <a:round/>
            <a:headEnd/>
            <a:tailEnd/>
          </a:ln>
        </p:spPr>
        <p:txBody>
          <a:bodyPr wrap="none" anchor="ctr"/>
          <a:lstStyle/>
          <a:p>
            <a:endParaRPr lang="en-US"/>
          </a:p>
        </p:txBody>
      </p:sp>
      <p:sp>
        <p:nvSpPr>
          <p:cNvPr id="44038" name="TextBox 7"/>
          <p:cNvSpPr txBox="1">
            <a:spLocks noChangeArrowheads="1"/>
          </p:cNvSpPr>
          <p:nvPr/>
        </p:nvSpPr>
        <p:spPr bwMode="auto">
          <a:xfrm>
            <a:off x="5334000" y="42624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hyperlink control</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Validation Controls</a:t>
            </a:r>
          </a:p>
        </p:txBody>
      </p:sp>
      <p:sp>
        <p:nvSpPr>
          <p:cNvPr id="45059" name="Content Placeholder 2"/>
          <p:cNvSpPr>
            <a:spLocks noGrp="1"/>
          </p:cNvSpPr>
          <p:nvPr>
            <p:ph sz="quarter" idx="1"/>
          </p:nvPr>
        </p:nvSpPr>
        <p:spPr/>
        <p:txBody>
          <a:bodyPr/>
          <a:lstStyle/>
          <a:p>
            <a:pPr>
              <a:buClr>
                <a:schemeClr val="tx2"/>
              </a:buClr>
            </a:pPr>
            <a:r>
              <a:rPr lang="en-US" dirty="0" smtClean="0"/>
              <a:t>Used to validate user </a:t>
            </a:r>
            <a:r>
              <a:rPr lang="en-US" dirty="0" smtClean="0"/>
              <a:t>input</a:t>
            </a:r>
          </a:p>
          <a:p>
            <a:pPr>
              <a:buClr>
                <a:schemeClr val="tx2"/>
              </a:buClr>
            </a:pPr>
            <a:endParaRPr lang="en-US" dirty="0" smtClean="0"/>
          </a:p>
          <a:p>
            <a:pPr>
              <a:buClr>
                <a:schemeClr val="tx2"/>
              </a:buClr>
            </a:pPr>
            <a:r>
              <a:rPr lang="en-US" dirty="0" smtClean="0"/>
              <a:t>The </a:t>
            </a:r>
            <a:r>
              <a:rPr lang="en-US" b="1" dirty="0" err="1" smtClean="0"/>
              <a:t>RequiredFieldValidator</a:t>
            </a:r>
            <a:r>
              <a:rPr lang="en-US" dirty="0" smtClean="0"/>
              <a:t> control checks that data has been entered into a text box or that an item of a list box has been </a:t>
            </a:r>
            <a:r>
              <a:rPr lang="en-US" dirty="0" smtClean="0"/>
              <a:t>selected</a:t>
            </a:r>
          </a:p>
          <a:p>
            <a:pPr>
              <a:buClr>
                <a:schemeClr val="tx2"/>
              </a:buClr>
            </a:pPr>
            <a:endParaRPr lang="en-US" dirty="0" smtClean="0"/>
          </a:p>
          <a:p>
            <a:pPr>
              <a:buClr>
                <a:schemeClr val="tx2"/>
              </a:buClr>
            </a:pPr>
            <a:r>
              <a:rPr lang="en-US" dirty="0" smtClean="0"/>
              <a:t>The </a:t>
            </a:r>
            <a:r>
              <a:rPr lang="en-US" b="1" dirty="0" err="1" smtClean="0"/>
              <a:t>RangeValidator</a:t>
            </a:r>
            <a:r>
              <a:rPr lang="en-US" dirty="0" smtClean="0"/>
              <a:t> control </a:t>
            </a:r>
            <a:r>
              <a:rPr lang="en-US" dirty="0" smtClean="0"/>
              <a:t/>
            </a:r>
            <a:br>
              <a:rPr lang="en-US" dirty="0" smtClean="0"/>
            </a:br>
            <a:r>
              <a:rPr lang="en-US" dirty="0" smtClean="0"/>
              <a:t>checks </a:t>
            </a:r>
            <a:r>
              <a:rPr lang="en-US" dirty="0" smtClean="0"/>
              <a:t>that the entry in a text </a:t>
            </a:r>
            <a:r>
              <a:rPr lang="en-US" dirty="0" smtClean="0"/>
              <a:t/>
            </a:r>
            <a:br>
              <a:rPr lang="en-US" dirty="0" smtClean="0"/>
            </a:br>
            <a:r>
              <a:rPr lang="en-US" dirty="0" smtClean="0"/>
              <a:t>box </a:t>
            </a:r>
            <a:r>
              <a:rPr lang="en-US" dirty="0" smtClean="0"/>
              <a:t>falls within a specified </a:t>
            </a:r>
            <a:r>
              <a:rPr lang="en-US" dirty="0" smtClean="0"/>
              <a:t/>
            </a:r>
            <a:br>
              <a:rPr lang="en-US" dirty="0" smtClean="0"/>
            </a:br>
            <a:r>
              <a:rPr lang="en-US" dirty="0" smtClean="0"/>
              <a:t>range </a:t>
            </a:r>
            <a:r>
              <a:rPr lang="en-US" dirty="0" smtClean="0"/>
              <a:t>of values.</a:t>
            </a:r>
          </a:p>
        </p:txBody>
      </p:sp>
      <p:sp>
        <p:nvSpPr>
          <p:cNvPr id="2" name="Content Placeholder 1"/>
          <p:cNvSpPr>
            <a:spLocks noGrp="1"/>
          </p:cNvSpPr>
          <p:nvPr>
            <p:ph sz="quarter" idx="10"/>
          </p:nvPr>
        </p:nvSpPr>
        <p:spPr/>
        <p:txBody>
          <a:bodyPr/>
          <a:lstStyle/>
          <a:p>
            <a:endParaRPr lang="en-US"/>
          </a:p>
        </p:txBody>
      </p:sp>
      <p:sp>
        <p:nvSpPr>
          <p:cNvPr id="45060"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330B5A4-3D58-49AD-A0FB-4B2CA99EAA9F}" type="slidenum">
              <a:rPr lang="en-US" sz="1400" smtClean="0"/>
              <a:pPr eaLnBrk="1" hangingPunct="1"/>
              <a:t>26</a:t>
            </a:fld>
            <a:endParaRPr lang="en-US" sz="140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05200"/>
            <a:ext cx="27717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Sample Web Page</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4608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7BD4DD1-C154-4EEB-BC62-CE27ECE04CE2}" type="slidenum">
              <a:rPr lang="en-US" sz="1400" smtClean="0"/>
              <a:pPr eaLnBrk="1" hangingPunct="1"/>
              <a:t>27</a:t>
            </a:fld>
            <a:endParaRPr lang="en-US" sz="1400"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667000"/>
            <a:ext cx="744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7"/>
          <p:cNvSpPr txBox="1">
            <a:spLocks noChangeArrowheads="1"/>
          </p:cNvSpPr>
          <p:nvPr/>
        </p:nvSpPr>
        <p:spPr bwMode="auto">
          <a:xfrm>
            <a:off x="4419600" y="1976438"/>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RequiredFieldValidator</a:t>
            </a:r>
          </a:p>
        </p:txBody>
      </p:sp>
      <p:sp>
        <p:nvSpPr>
          <p:cNvPr id="46086" name="TextBox 8"/>
          <p:cNvSpPr txBox="1">
            <a:spLocks noChangeArrowheads="1"/>
          </p:cNvSpPr>
          <p:nvPr/>
        </p:nvSpPr>
        <p:spPr bwMode="auto">
          <a:xfrm>
            <a:off x="4572000" y="494823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B050"/>
                </a:solidFill>
              </a:rPr>
              <a:t>RangeValidator</a:t>
            </a:r>
          </a:p>
        </p:txBody>
      </p:sp>
      <p:sp>
        <p:nvSpPr>
          <p:cNvPr id="46087" name="Down Arrow 9"/>
          <p:cNvSpPr>
            <a:spLocks noChangeArrowheads="1"/>
          </p:cNvSpPr>
          <p:nvPr/>
        </p:nvSpPr>
        <p:spPr bwMode="auto">
          <a:xfrm>
            <a:off x="5715000" y="2438400"/>
            <a:ext cx="228600" cy="838200"/>
          </a:xfrm>
          <a:prstGeom prst="downArrow">
            <a:avLst>
              <a:gd name="adj1" fmla="val 50000"/>
              <a:gd name="adj2" fmla="val 49992"/>
            </a:avLst>
          </a:prstGeom>
          <a:solidFill>
            <a:schemeClr val="accent1"/>
          </a:solidFill>
          <a:ln w="9525" algn="ctr">
            <a:solidFill>
              <a:schemeClr val="tx1"/>
            </a:solidFill>
            <a:round/>
            <a:headEnd/>
            <a:tailEnd/>
          </a:ln>
        </p:spPr>
        <p:txBody>
          <a:bodyPr wrap="none" anchor="ctr"/>
          <a:lstStyle/>
          <a:p>
            <a:endParaRPr lang="en-US"/>
          </a:p>
        </p:txBody>
      </p:sp>
      <p:sp>
        <p:nvSpPr>
          <p:cNvPr id="46088" name="Up Arrow 10"/>
          <p:cNvSpPr>
            <a:spLocks noChangeArrowheads="1"/>
          </p:cNvSpPr>
          <p:nvPr/>
        </p:nvSpPr>
        <p:spPr bwMode="auto">
          <a:xfrm>
            <a:off x="5715000" y="4110038"/>
            <a:ext cx="228600" cy="838200"/>
          </a:xfrm>
          <a:prstGeom prst="upArrow">
            <a:avLst>
              <a:gd name="adj1" fmla="val 50000"/>
              <a:gd name="adj2" fmla="val 49992"/>
            </a:avLst>
          </a:prstGeom>
          <a:solidFill>
            <a:schemeClr val="accent1"/>
          </a:solidFill>
          <a:ln w="9525" algn="ctr">
            <a:solidFill>
              <a:schemeClr val="tx1"/>
            </a:solidFill>
            <a:round/>
            <a:headEnd/>
            <a:tailEnd/>
          </a:ln>
        </p:spPr>
        <p:txBody>
          <a:bodyPr wrap="none" anchor="ctr"/>
          <a:lstStyle/>
          <a:p>
            <a:endParaRPr lang="en-US"/>
          </a:p>
        </p:txBody>
      </p:sp>
      <p:sp>
        <p:nvSpPr>
          <p:cNvPr id="46089" name="TextBox 11"/>
          <p:cNvSpPr txBox="1">
            <a:spLocks noChangeArrowheads="1"/>
          </p:cNvSpPr>
          <p:nvPr/>
        </p:nvSpPr>
        <p:spPr bwMode="auto">
          <a:xfrm>
            <a:off x="304800" y="5551488"/>
            <a:ext cx="845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3200"/>
              <a:t>Validation controls are not visible at run time. Only appear when input is missing or invalid.</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RequiredFieldValidator Control</a:t>
            </a:r>
          </a:p>
        </p:txBody>
      </p:sp>
      <p:sp>
        <p:nvSpPr>
          <p:cNvPr id="47107" name="Content Placeholder 2"/>
          <p:cNvSpPr>
            <a:spLocks noGrp="1"/>
          </p:cNvSpPr>
          <p:nvPr>
            <p:ph sz="quarter" idx="1"/>
          </p:nvPr>
        </p:nvSpPr>
        <p:spPr>
          <a:xfrm>
            <a:off x="457200" y="980728"/>
            <a:ext cx="6400800" cy="5493224"/>
          </a:xfrm>
        </p:spPr>
        <p:txBody>
          <a:bodyPr/>
          <a:lstStyle/>
          <a:p>
            <a:pPr>
              <a:buClr>
                <a:schemeClr val="tx2"/>
              </a:buClr>
            </a:pPr>
            <a:r>
              <a:rPr lang="en-US" dirty="0" smtClean="0"/>
              <a:t>The key properties are </a:t>
            </a:r>
            <a:r>
              <a:rPr lang="en-US" b="1" dirty="0" err="1" smtClean="0"/>
              <a:t>ControlToVerify</a:t>
            </a:r>
            <a:r>
              <a:rPr lang="en-US" dirty="0" smtClean="0"/>
              <a:t> and </a:t>
            </a:r>
            <a:r>
              <a:rPr lang="en-US" b="1" dirty="0" err="1" smtClean="0"/>
              <a:t>ErrorMessage</a:t>
            </a:r>
            <a:endParaRPr lang="en-US" dirty="0"/>
          </a:p>
          <a:p>
            <a:pPr>
              <a:buClr>
                <a:schemeClr val="tx2"/>
              </a:buClr>
            </a:pPr>
            <a:endParaRPr lang="en-US" dirty="0" smtClean="0"/>
          </a:p>
          <a:p>
            <a:pPr>
              <a:buClr>
                <a:schemeClr val="tx2"/>
              </a:buClr>
            </a:pPr>
            <a:r>
              <a:rPr lang="en-US" dirty="0" smtClean="0"/>
              <a:t>The </a:t>
            </a:r>
            <a:r>
              <a:rPr lang="en-US" b="1" dirty="0" err="1" smtClean="0"/>
              <a:t>ErrorMessage</a:t>
            </a:r>
            <a:r>
              <a:rPr lang="en-US" dirty="0" smtClean="0"/>
              <a:t> setting is the text that appears when input into the specified control does not meet the given </a:t>
            </a:r>
            <a:r>
              <a:rPr lang="en-US" dirty="0" smtClean="0"/>
              <a:t>criteria</a:t>
            </a:r>
            <a:endParaRPr lang="en-US" dirty="0" smtClean="0"/>
          </a:p>
        </p:txBody>
      </p:sp>
      <p:sp>
        <p:nvSpPr>
          <p:cNvPr id="2" name="Content Placeholder 1"/>
          <p:cNvSpPr>
            <a:spLocks noGrp="1"/>
          </p:cNvSpPr>
          <p:nvPr>
            <p:ph sz="quarter" idx="10"/>
          </p:nvPr>
        </p:nvSpPr>
        <p:spPr/>
        <p:txBody>
          <a:bodyPr/>
          <a:lstStyle/>
          <a:p>
            <a:endParaRPr lang="en-US"/>
          </a:p>
        </p:txBody>
      </p:sp>
      <p:sp>
        <p:nvSpPr>
          <p:cNvPr id="47108"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D75B393-5C3C-42C6-A930-F79E3F1CF590}" type="slidenum">
              <a:rPr lang="en-US" sz="1400" smtClean="0"/>
              <a:pPr eaLnBrk="1" hangingPunct="1"/>
              <a:t>28</a:t>
            </a:fld>
            <a:endParaRPr lang="en-US" sz="140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006" y="762000"/>
            <a:ext cx="1890169" cy="6021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RangeValidator Control</a:t>
            </a:r>
          </a:p>
        </p:txBody>
      </p:sp>
      <p:sp>
        <p:nvSpPr>
          <p:cNvPr id="48131" name="Content Placeholder 2"/>
          <p:cNvSpPr>
            <a:spLocks noGrp="1"/>
          </p:cNvSpPr>
          <p:nvPr>
            <p:ph sz="quarter" idx="1"/>
          </p:nvPr>
        </p:nvSpPr>
        <p:spPr>
          <a:xfrm>
            <a:off x="457200" y="980728"/>
            <a:ext cx="6553200" cy="5493224"/>
          </a:xfrm>
        </p:spPr>
        <p:txBody>
          <a:bodyPr/>
          <a:lstStyle/>
          <a:p>
            <a:pPr>
              <a:buClr>
                <a:schemeClr val="tx2"/>
              </a:buClr>
            </a:pPr>
            <a:r>
              <a:rPr lang="en-US" dirty="0" smtClean="0"/>
              <a:t>The key properties are </a:t>
            </a:r>
            <a:r>
              <a:rPr lang="en-US" b="1" dirty="0" err="1" smtClean="0"/>
              <a:t>ControlToVerify</a:t>
            </a:r>
            <a:r>
              <a:rPr lang="en-US" dirty="0" smtClean="0"/>
              <a:t>, </a:t>
            </a:r>
            <a:r>
              <a:rPr lang="en-US" b="1" dirty="0" err="1" smtClean="0"/>
              <a:t>ErrorMessage</a:t>
            </a:r>
            <a:r>
              <a:rPr lang="en-US" dirty="0" smtClean="0"/>
              <a:t>, </a:t>
            </a:r>
            <a:r>
              <a:rPr lang="en-US" b="1" dirty="0" smtClean="0"/>
              <a:t>Type</a:t>
            </a:r>
            <a:r>
              <a:rPr lang="en-US" dirty="0" smtClean="0"/>
              <a:t>, </a:t>
            </a:r>
            <a:r>
              <a:rPr lang="en-US" b="1" dirty="0" err="1" smtClean="0"/>
              <a:t>MinimumValue</a:t>
            </a:r>
            <a:r>
              <a:rPr lang="en-US" dirty="0" smtClean="0"/>
              <a:t>, and </a:t>
            </a:r>
            <a:r>
              <a:rPr lang="en-US" b="1" dirty="0" err="1" smtClean="0"/>
              <a:t>MaximumValue</a:t>
            </a:r>
            <a:endParaRPr lang="en-US" dirty="0"/>
          </a:p>
          <a:p>
            <a:pPr>
              <a:buClr>
                <a:schemeClr val="tx2"/>
              </a:buClr>
            </a:pPr>
            <a:endParaRPr lang="en-US" dirty="0" smtClean="0"/>
          </a:p>
          <a:p>
            <a:pPr>
              <a:buClr>
                <a:schemeClr val="tx2"/>
              </a:buClr>
            </a:pPr>
            <a:r>
              <a:rPr lang="en-US" dirty="0" smtClean="0"/>
              <a:t>Possible settings for Type are </a:t>
            </a:r>
            <a:r>
              <a:rPr lang="en-US" i="1" dirty="0" smtClean="0"/>
              <a:t>String, Integer, Double, Date, </a:t>
            </a:r>
            <a:r>
              <a:rPr lang="en-US" dirty="0" smtClean="0"/>
              <a:t>and</a:t>
            </a:r>
            <a:r>
              <a:rPr lang="en-US" i="1" dirty="0" smtClean="0"/>
              <a:t> </a:t>
            </a:r>
            <a:r>
              <a:rPr lang="en-US" i="1" dirty="0" smtClean="0"/>
              <a:t>Currency</a:t>
            </a:r>
          </a:p>
          <a:p>
            <a:pPr>
              <a:buClr>
                <a:schemeClr val="tx2"/>
              </a:buClr>
            </a:pPr>
            <a:endParaRPr lang="en-US" i="1" dirty="0" smtClean="0"/>
          </a:p>
          <a:p>
            <a:pPr>
              <a:buClr>
                <a:schemeClr val="tx2"/>
              </a:buClr>
            </a:pPr>
            <a:r>
              <a:rPr lang="en-US" dirty="0" smtClean="0"/>
              <a:t>The entry in the text box must lie between the </a:t>
            </a:r>
            <a:r>
              <a:rPr lang="en-US" i="1" dirty="0" err="1" smtClean="0"/>
              <a:t>MinimumValue</a:t>
            </a:r>
            <a:r>
              <a:rPr lang="en-US" i="1" dirty="0" smtClean="0"/>
              <a:t> </a:t>
            </a:r>
            <a:r>
              <a:rPr lang="en-US" dirty="0" smtClean="0"/>
              <a:t>and the </a:t>
            </a:r>
            <a:r>
              <a:rPr lang="en-US" i="1" dirty="0" err="1" smtClean="0"/>
              <a:t>MaximumValue</a:t>
            </a:r>
            <a:endParaRPr lang="en-US" i="1" dirty="0" smtClean="0"/>
          </a:p>
        </p:txBody>
      </p:sp>
      <p:sp>
        <p:nvSpPr>
          <p:cNvPr id="2" name="Content Placeholder 1"/>
          <p:cNvSpPr>
            <a:spLocks noGrp="1"/>
          </p:cNvSpPr>
          <p:nvPr>
            <p:ph sz="quarter" idx="10"/>
          </p:nvPr>
        </p:nvSpPr>
        <p:spPr/>
        <p:txBody>
          <a:bodyPr/>
          <a:lstStyle/>
          <a:p>
            <a:endParaRPr lang="en-US"/>
          </a:p>
        </p:txBody>
      </p:sp>
      <p:sp>
        <p:nvSpPr>
          <p:cNvPr id="48132"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41AF607-24FB-4BE0-8799-DA02D82D5A50}" type="slidenum">
              <a:rPr lang="en-US" sz="1400" smtClean="0"/>
              <a:pPr eaLnBrk="1" hangingPunct="1"/>
              <a:t>29</a:t>
            </a:fld>
            <a:endParaRPr lang="en-US" sz="140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978" y="685800"/>
            <a:ext cx="194494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Creating a Web Program</a:t>
            </a:r>
          </a:p>
        </p:txBody>
      </p:sp>
      <p:sp>
        <p:nvSpPr>
          <p:cNvPr id="19459" name="Content Placeholder 2"/>
          <p:cNvSpPr>
            <a:spLocks noGrp="1"/>
          </p:cNvSpPr>
          <p:nvPr>
            <p:ph sz="quarter" idx="1"/>
          </p:nvPr>
        </p:nvSpPr>
        <p:spPr/>
        <p:txBody>
          <a:bodyPr/>
          <a:lstStyle/>
          <a:p>
            <a:pPr>
              <a:buClr>
                <a:schemeClr val="tx2"/>
              </a:buClr>
            </a:pPr>
            <a:r>
              <a:rPr lang="en-US" dirty="0" smtClean="0"/>
              <a:t>Click on </a:t>
            </a:r>
            <a:r>
              <a:rPr lang="en-US" i="1" dirty="0" smtClean="0"/>
              <a:t>New Web Site </a:t>
            </a:r>
            <a:r>
              <a:rPr lang="en-US" dirty="0" smtClean="0"/>
              <a:t>in the </a:t>
            </a:r>
            <a:r>
              <a:rPr lang="en-US" i="1" dirty="0" smtClean="0"/>
              <a:t>File</a:t>
            </a:r>
            <a:r>
              <a:rPr lang="en-US" dirty="0" smtClean="0"/>
              <a:t> menu.</a:t>
            </a:r>
          </a:p>
          <a:p>
            <a:pPr>
              <a:buClr>
                <a:schemeClr val="tx2"/>
              </a:buClr>
            </a:pPr>
            <a:r>
              <a:rPr lang="en-US" dirty="0" smtClean="0"/>
              <a:t>Select </a:t>
            </a:r>
            <a:r>
              <a:rPr lang="en-US" i="1" dirty="0" smtClean="0"/>
              <a:t>Visual Basic </a:t>
            </a:r>
            <a:r>
              <a:rPr lang="en-US" dirty="0" smtClean="0"/>
              <a:t>in the left pane.</a:t>
            </a:r>
          </a:p>
          <a:p>
            <a:pPr>
              <a:buClr>
                <a:schemeClr val="tx2"/>
              </a:buClr>
            </a:pPr>
            <a:r>
              <a:rPr lang="en-US" dirty="0" smtClean="0"/>
              <a:t>Select </a:t>
            </a:r>
            <a:r>
              <a:rPr lang="en-US" i="1" dirty="0" smtClean="0"/>
              <a:t>ASP.NET Web Site</a:t>
            </a:r>
            <a:r>
              <a:rPr lang="en-US" dirty="0" smtClean="0"/>
              <a:t> in the middle pane.</a:t>
            </a:r>
          </a:p>
          <a:p>
            <a:pPr>
              <a:buClr>
                <a:schemeClr val="tx2"/>
              </a:buClr>
            </a:pPr>
            <a:r>
              <a:rPr lang="en-US" dirty="0" smtClean="0"/>
              <a:t>Select </a:t>
            </a:r>
            <a:r>
              <a:rPr lang="en-US" i="1" dirty="0" smtClean="0"/>
              <a:t>File System</a:t>
            </a:r>
            <a:r>
              <a:rPr lang="en-US" dirty="0" smtClean="0"/>
              <a:t> as the Web location.</a:t>
            </a:r>
          </a:p>
          <a:p>
            <a:pPr>
              <a:buClr>
                <a:schemeClr val="tx2"/>
              </a:buClr>
            </a:pPr>
            <a:r>
              <a:rPr lang="en-US" dirty="0" smtClean="0"/>
              <a:t>Give a name and path for the program.</a:t>
            </a:r>
          </a:p>
          <a:p>
            <a:pPr>
              <a:buClr>
                <a:schemeClr val="tx2"/>
              </a:buClr>
            </a:pPr>
            <a:r>
              <a:rPr lang="en-US" dirty="0" smtClean="0"/>
              <a:t>Click on the </a:t>
            </a:r>
            <a:r>
              <a:rPr lang="en-US" i="1" dirty="0" smtClean="0"/>
              <a:t>OK</a:t>
            </a:r>
            <a:r>
              <a:rPr lang="en-US" dirty="0" smtClean="0"/>
              <a:t> button.</a:t>
            </a:r>
          </a:p>
          <a:p>
            <a:pPr>
              <a:buClr>
                <a:schemeClr val="tx2"/>
              </a:buClr>
            </a:pPr>
            <a:endParaRPr lang="en-US" dirty="0" smtClean="0"/>
          </a:p>
        </p:txBody>
      </p:sp>
      <p:sp>
        <p:nvSpPr>
          <p:cNvPr id="3" name="Content Placeholder 2"/>
          <p:cNvSpPr>
            <a:spLocks noGrp="1"/>
          </p:cNvSpPr>
          <p:nvPr>
            <p:ph sz="quarter" idx="10"/>
          </p:nvPr>
        </p:nvSpPr>
        <p:spPr/>
        <p:txBody>
          <a:bodyPr/>
          <a:lstStyle/>
          <a:p>
            <a:endParaRPr lang="en-US"/>
          </a:p>
        </p:txBody>
      </p:sp>
      <p:sp>
        <p:nvSpPr>
          <p:cNvPr id="19460"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071ACE1-6391-4D4F-9319-6A76A97D0A5E}" type="slidenum">
              <a:rPr lang="en-US" sz="1400" smtClean="0"/>
              <a:pPr eaLnBrk="1" hangingPunct="1"/>
              <a:t>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Postback</a:t>
            </a:r>
          </a:p>
        </p:txBody>
      </p:sp>
      <p:sp>
        <p:nvSpPr>
          <p:cNvPr id="49155" name="Content Placeholder 2"/>
          <p:cNvSpPr>
            <a:spLocks noGrp="1"/>
          </p:cNvSpPr>
          <p:nvPr>
            <p:ph sz="quarter" idx="1"/>
          </p:nvPr>
        </p:nvSpPr>
        <p:spPr/>
        <p:txBody>
          <a:bodyPr/>
          <a:lstStyle/>
          <a:p>
            <a:pPr>
              <a:buClr>
                <a:schemeClr val="tx2"/>
              </a:buClr>
            </a:pPr>
            <a:r>
              <a:rPr lang="en-US" dirty="0" smtClean="0"/>
              <a:t>A </a:t>
            </a:r>
            <a:r>
              <a:rPr lang="en-US" b="1" dirty="0" err="1" smtClean="0"/>
              <a:t>postback</a:t>
            </a:r>
            <a:r>
              <a:rPr lang="en-US" dirty="0" smtClean="0"/>
              <a:t> occurs when the contents of a Web page are sent to the server for processing. Afterwards, the server sends a new page back to the </a:t>
            </a:r>
            <a:r>
              <a:rPr lang="en-US" dirty="0" smtClean="0"/>
              <a:t>browser</a:t>
            </a:r>
          </a:p>
          <a:p>
            <a:pPr>
              <a:buClr>
                <a:schemeClr val="tx2"/>
              </a:buClr>
            </a:pPr>
            <a:endParaRPr lang="en-US" dirty="0" smtClean="0"/>
          </a:p>
          <a:p>
            <a:pPr>
              <a:buClr>
                <a:schemeClr val="tx2"/>
              </a:buClr>
            </a:pPr>
            <a:r>
              <a:rPr lang="en-US" dirty="0" smtClean="0"/>
              <a:t>When a validation control is triggered, the matter is handled entirely by the browser—no </a:t>
            </a:r>
            <a:r>
              <a:rPr lang="en-US" dirty="0" err="1" smtClean="0"/>
              <a:t>postback</a:t>
            </a:r>
            <a:r>
              <a:rPr lang="en-US" dirty="0" smtClean="0"/>
              <a:t> </a:t>
            </a:r>
            <a:r>
              <a:rPr lang="en-US" dirty="0" smtClean="0"/>
              <a:t>occurs</a:t>
            </a:r>
            <a:endParaRPr lang="en-US" dirty="0" smtClean="0"/>
          </a:p>
        </p:txBody>
      </p:sp>
      <p:sp>
        <p:nvSpPr>
          <p:cNvPr id="2" name="Content Placeholder 1"/>
          <p:cNvSpPr>
            <a:spLocks noGrp="1"/>
          </p:cNvSpPr>
          <p:nvPr>
            <p:ph sz="quarter" idx="10"/>
          </p:nvPr>
        </p:nvSpPr>
        <p:spPr/>
        <p:txBody>
          <a:bodyPr/>
          <a:lstStyle/>
          <a:p>
            <a:endParaRPr lang="en-US"/>
          </a:p>
        </p:txBody>
      </p:sp>
      <p:sp>
        <p:nvSpPr>
          <p:cNvPr id="49156"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01A9811-7D3C-4682-97EC-26C2F851F60D}" type="slidenum">
              <a:rPr lang="en-US" sz="1400" smtClean="0"/>
              <a:pPr eaLnBrk="1" hangingPunct="1"/>
              <a:t>30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Programming Model</a:t>
            </a:r>
            <a:endParaRPr lang="en-US" sz="2900" smtClean="0"/>
          </a:p>
        </p:txBody>
      </p:sp>
      <p:pic>
        <p:nvPicPr>
          <p:cNvPr id="50179" name="Picture 3" descr="2063A_01g00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194974" y="1065545"/>
            <a:ext cx="6095239" cy="5323810"/>
          </a:xfrm>
        </p:spPr>
      </p:pic>
      <p:sp>
        <p:nvSpPr>
          <p:cNvPr id="2" name="Content Placeholder 1"/>
          <p:cNvSpPr>
            <a:spLocks noGrp="1"/>
          </p:cNvSpPr>
          <p:nvPr>
            <p:ph sz="quarter" idx="10"/>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The Page Load Event</a:t>
            </a:r>
          </a:p>
        </p:txBody>
      </p:sp>
      <p:sp>
        <p:nvSpPr>
          <p:cNvPr id="51203" name="Content Placeholder 2"/>
          <p:cNvSpPr>
            <a:spLocks noGrp="1"/>
          </p:cNvSpPr>
          <p:nvPr>
            <p:ph sz="quarter" idx="1"/>
          </p:nvPr>
        </p:nvSpPr>
        <p:spPr/>
        <p:txBody>
          <a:bodyPr/>
          <a:lstStyle/>
          <a:p>
            <a:pPr>
              <a:buClr>
                <a:schemeClr val="tx2"/>
              </a:buClr>
            </a:pPr>
            <a:r>
              <a:rPr lang="en-US" dirty="0" smtClean="0"/>
              <a:t>Raised when a Web page is first loaded and every time it is reloaded after a </a:t>
            </a:r>
            <a:r>
              <a:rPr lang="en-US" dirty="0" err="1" smtClean="0"/>
              <a:t>postback</a:t>
            </a:r>
            <a:endParaRPr lang="en-US" dirty="0" smtClean="0"/>
          </a:p>
          <a:p>
            <a:pPr>
              <a:buClr>
                <a:schemeClr val="tx2"/>
              </a:buClr>
            </a:pPr>
            <a:endParaRPr lang="en-US" dirty="0" smtClean="0"/>
          </a:p>
          <a:p>
            <a:pPr>
              <a:buClr>
                <a:schemeClr val="tx2"/>
              </a:buClr>
            </a:pPr>
            <a:r>
              <a:rPr lang="en-US" dirty="0" smtClean="0"/>
              <a:t>The </a:t>
            </a:r>
            <a:r>
              <a:rPr lang="en-US" dirty="0" err="1" smtClean="0"/>
              <a:t>IsPostBack</a:t>
            </a:r>
            <a:r>
              <a:rPr lang="en-US" dirty="0" smtClean="0"/>
              <a:t> property can be used to guarantee that the page load event is raised only </a:t>
            </a:r>
            <a:r>
              <a:rPr lang="en-US" dirty="0" smtClean="0"/>
              <a:t>once</a:t>
            </a:r>
            <a:endParaRPr lang="en-US" dirty="0" smtClean="0"/>
          </a:p>
          <a:p>
            <a:pPr marL="857250" lvl="2" indent="0">
              <a:buClr>
                <a:schemeClr val="tx2"/>
              </a:buClr>
              <a:buFontTx/>
              <a:buNone/>
            </a:pPr>
            <a:r>
              <a:rPr lang="en-US" b="1" dirty="0" smtClean="0">
                <a:latin typeface="Courier New" pitchFamily="49" charset="0"/>
                <a:cs typeface="Courier New" pitchFamily="49" charset="0"/>
              </a:rPr>
              <a:t>if Not </a:t>
            </a:r>
            <a:r>
              <a:rPr lang="en-US" b="1" dirty="0" err="1" smtClean="0">
                <a:latin typeface="Courier New" pitchFamily="49" charset="0"/>
                <a:cs typeface="Courier New" pitchFamily="49" charset="0"/>
              </a:rPr>
              <a:t>Page.IsPostBack</a:t>
            </a:r>
            <a:r>
              <a:rPr lang="en-US" b="1" dirty="0" smtClean="0">
                <a:latin typeface="Courier New" pitchFamily="49" charset="0"/>
                <a:cs typeface="Courier New" pitchFamily="49" charset="0"/>
              </a:rPr>
              <a:t> Then</a:t>
            </a:r>
          </a:p>
          <a:p>
            <a:pPr marL="857250" lvl="2" indent="0">
              <a:buClr>
                <a:schemeClr val="tx2"/>
              </a:buClr>
              <a:buFontTx/>
              <a:buNone/>
            </a:pPr>
            <a:r>
              <a:rPr lang="en-US" b="1" dirty="0" smtClean="0">
                <a:latin typeface="Courier New" pitchFamily="49" charset="0"/>
                <a:cs typeface="Courier New" pitchFamily="49" charset="0"/>
              </a:rPr>
              <a:t>…</a:t>
            </a:r>
          </a:p>
          <a:p>
            <a:pPr marL="857250" lvl="2" indent="0">
              <a:buClr>
                <a:schemeClr val="tx2"/>
              </a:buClr>
              <a:buFontTx/>
              <a:buNone/>
            </a:pPr>
            <a:r>
              <a:rPr lang="en-US" b="1" dirty="0" smtClean="0">
                <a:latin typeface="Courier New" pitchFamily="49" charset="0"/>
                <a:cs typeface="Courier New" pitchFamily="49" charset="0"/>
              </a:rPr>
              <a:t>End if</a:t>
            </a:r>
          </a:p>
        </p:txBody>
      </p:sp>
      <p:sp>
        <p:nvSpPr>
          <p:cNvPr id="2" name="Content Placeholder 1"/>
          <p:cNvSpPr>
            <a:spLocks noGrp="1"/>
          </p:cNvSpPr>
          <p:nvPr>
            <p:ph sz="quarter" idx="10"/>
          </p:nvPr>
        </p:nvSpPr>
        <p:spPr/>
        <p:txBody>
          <a:bodyPr/>
          <a:lstStyle/>
          <a:p>
            <a:endParaRPr lang="en-US"/>
          </a:p>
        </p:txBody>
      </p:sp>
      <p:sp>
        <p:nvSpPr>
          <p:cNvPr id="51204"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5AD2D3A-C1BC-464A-8B5F-96B9FA1E28C6}" type="slidenum">
              <a:rPr lang="en-US" sz="1400" smtClean="0"/>
              <a:pPr eaLnBrk="1" hangingPunct="1"/>
              <a:t>32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Class-Level Variables</a:t>
            </a:r>
          </a:p>
        </p:txBody>
      </p:sp>
      <p:sp>
        <p:nvSpPr>
          <p:cNvPr id="52227" name="Content Placeholder 2"/>
          <p:cNvSpPr>
            <a:spLocks noGrp="1"/>
          </p:cNvSpPr>
          <p:nvPr>
            <p:ph sz="quarter" idx="1"/>
          </p:nvPr>
        </p:nvSpPr>
        <p:spPr/>
        <p:txBody>
          <a:bodyPr/>
          <a:lstStyle/>
          <a:p>
            <a:pPr>
              <a:buClr>
                <a:schemeClr val="tx2"/>
              </a:buClr>
            </a:pPr>
            <a:r>
              <a:rPr lang="en-US" dirty="0" smtClean="0"/>
              <a:t>In VWD, class-level variables are of limited value since they do not retain their values after </a:t>
            </a:r>
            <a:r>
              <a:rPr lang="en-US" dirty="0" err="1" smtClean="0"/>
              <a:t>postbacks</a:t>
            </a:r>
            <a:endParaRPr lang="en-US" dirty="0" smtClean="0"/>
          </a:p>
          <a:p>
            <a:pPr>
              <a:buClr>
                <a:schemeClr val="tx2"/>
              </a:buClr>
            </a:pPr>
            <a:endParaRPr lang="en-US" dirty="0" smtClean="0"/>
          </a:p>
          <a:p>
            <a:pPr>
              <a:buClr>
                <a:schemeClr val="tx2"/>
              </a:buClr>
            </a:pPr>
            <a:r>
              <a:rPr lang="en-US" dirty="0" smtClean="0"/>
              <a:t>Devices known as </a:t>
            </a:r>
            <a:r>
              <a:rPr lang="en-US" i="1" dirty="0" smtClean="0"/>
              <a:t>cookies</a:t>
            </a:r>
            <a:r>
              <a:rPr lang="en-US" dirty="0" smtClean="0"/>
              <a:t> or </a:t>
            </a:r>
            <a:r>
              <a:rPr lang="en-US" i="1" dirty="0" smtClean="0"/>
              <a:t>session variables</a:t>
            </a:r>
            <a:r>
              <a:rPr lang="en-US" dirty="0" smtClean="0"/>
              <a:t> can be used to retain </a:t>
            </a:r>
            <a:r>
              <a:rPr lang="en-US" dirty="0" smtClean="0"/>
              <a:t>values</a:t>
            </a:r>
            <a:endParaRPr lang="en-US" dirty="0" smtClean="0"/>
          </a:p>
        </p:txBody>
      </p:sp>
      <p:sp>
        <p:nvSpPr>
          <p:cNvPr id="2" name="Content Placeholder 1"/>
          <p:cNvSpPr>
            <a:spLocks noGrp="1"/>
          </p:cNvSpPr>
          <p:nvPr>
            <p:ph sz="quarter" idx="10"/>
          </p:nvPr>
        </p:nvSpPr>
        <p:spPr/>
        <p:txBody>
          <a:bodyPr/>
          <a:lstStyle/>
          <a:p>
            <a:endParaRPr lang="en-US"/>
          </a:p>
        </p:txBody>
      </p:sp>
      <p:sp>
        <p:nvSpPr>
          <p:cNvPr id="52228"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99150A7-60C8-411B-9D95-F10BA5E442D8}" type="slidenum">
              <a:rPr lang="en-US" sz="1400" smtClean="0"/>
              <a:pPr eaLnBrk="1" hangingPunct="1"/>
              <a:t>33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RadioButtonList Control</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53251"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0E42620-BE43-4202-9784-13D1A7CF0C5F}" type="slidenum">
              <a:rPr lang="en-US" sz="1400" smtClean="0"/>
              <a:pPr eaLnBrk="1" hangingPunct="1"/>
              <a:t>34</a:t>
            </a:fld>
            <a:endParaRPr lang="en-US" sz="1400" smtClean="0"/>
          </a:p>
        </p:txBody>
      </p:sp>
      <p:pic>
        <p:nvPicPr>
          <p:cNvPr id="532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905000"/>
            <a:ext cx="5581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7"/>
          <p:cNvSpPr txBox="1">
            <a:spLocks noChangeArrowheads="1"/>
          </p:cNvSpPr>
          <p:nvPr/>
        </p:nvSpPr>
        <p:spPr bwMode="auto">
          <a:xfrm>
            <a:off x="533400" y="33480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rblAges</a:t>
            </a:r>
          </a:p>
        </p:txBody>
      </p:sp>
      <p:sp>
        <p:nvSpPr>
          <p:cNvPr id="53254" name="TextBox 8"/>
          <p:cNvSpPr txBox="1">
            <a:spLocks noChangeArrowheads="1"/>
          </p:cNvSpPr>
          <p:nvPr/>
        </p:nvSpPr>
        <p:spPr bwMode="auto">
          <a:xfrm>
            <a:off x="7772400" y="3581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rfvAge</a:t>
            </a:r>
          </a:p>
        </p:txBody>
      </p:sp>
      <p:sp>
        <p:nvSpPr>
          <p:cNvPr id="53255" name="Left Arrow 9"/>
          <p:cNvSpPr>
            <a:spLocks noChangeArrowheads="1"/>
          </p:cNvSpPr>
          <p:nvPr/>
        </p:nvSpPr>
        <p:spPr bwMode="auto">
          <a:xfrm rot="-1684917">
            <a:off x="7162800" y="3932238"/>
            <a:ext cx="609600" cy="228600"/>
          </a:xfrm>
          <a:prstGeom prst="left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
        <p:nvSpPr>
          <p:cNvPr id="53256" name="TextBox 10"/>
          <p:cNvSpPr txBox="1">
            <a:spLocks noChangeArrowheads="1"/>
          </p:cNvSpPr>
          <p:nvPr/>
        </p:nvSpPr>
        <p:spPr bwMode="auto">
          <a:xfrm>
            <a:off x="152400" y="4906963"/>
            <a:ext cx="8839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3200"/>
              <a:t>VWD does not have a group box control. The radio-button list control is the counterpart of the VB group box containing a set of radio buttons. </a:t>
            </a:r>
          </a:p>
        </p:txBody>
      </p:sp>
      <p:sp>
        <p:nvSpPr>
          <p:cNvPr id="10" name="AutoShape 7"/>
          <p:cNvSpPr>
            <a:spLocks/>
          </p:cNvSpPr>
          <p:nvPr/>
        </p:nvSpPr>
        <p:spPr bwMode="auto">
          <a:xfrm>
            <a:off x="1905000" y="2743200"/>
            <a:ext cx="304800" cy="1676400"/>
          </a:xfrm>
          <a:prstGeom prst="leftBrace">
            <a:avLst>
              <a:gd name="adj1" fmla="val 69461"/>
              <a:gd name="adj2" fmla="val 50000"/>
            </a:avLst>
          </a:prstGeom>
          <a:ln>
            <a:solidFill>
              <a:srgbClr val="00B050"/>
            </a:solidFill>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sz="32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RadioButtonList Control (continued)</a:t>
            </a:r>
          </a:p>
        </p:txBody>
      </p:sp>
      <p:sp>
        <p:nvSpPr>
          <p:cNvPr id="54275" name="Content Placeholder 2"/>
          <p:cNvSpPr>
            <a:spLocks noGrp="1"/>
          </p:cNvSpPr>
          <p:nvPr>
            <p:ph sz="quarter" idx="1"/>
          </p:nvPr>
        </p:nvSpPr>
        <p:spPr/>
        <p:txBody>
          <a:bodyPr/>
          <a:lstStyle/>
          <a:p>
            <a:pPr>
              <a:buClr>
                <a:schemeClr val="tx2"/>
              </a:buClr>
            </a:pPr>
            <a:r>
              <a:rPr lang="en-US" dirty="0" smtClean="0"/>
              <a:t>The radio-button list control is populated via a </a:t>
            </a:r>
            <a:r>
              <a:rPr lang="en-US" dirty="0" err="1" smtClean="0"/>
              <a:t>ListItem</a:t>
            </a:r>
            <a:r>
              <a:rPr lang="en-US" dirty="0" smtClean="0"/>
              <a:t> Collection Editor that is invoked from the Tasks </a:t>
            </a:r>
            <a:r>
              <a:rPr lang="en-US" dirty="0" smtClean="0"/>
              <a:t>button</a:t>
            </a:r>
            <a:endParaRPr lang="en-US" dirty="0" smtClean="0"/>
          </a:p>
          <a:p>
            <a:pPr>
              <a:buClr>
                <a:schemeClr val="tx2"/>
              </a:buClr>
            </a:pPr>
            <a:r>
              <a:rPr lang="en-US" dirty="0" smtClean="0"/>
              <a:t>In the previous slide, the control </a:t>
            </a:r>
            <a:r>
              <a:rPr lang="en-US" dirty="0" err="1" smtClean="0"/>
              <a:t>rfvAge</a:t>
            </a:r>
            <a:r>
              <a:rPr lang="en-US" dirty="0" smtClean="0"/>
              <a:t>, a </a:t>
            </a:r>
            <a:r>
              <a:rPr lang="en-US" dirty="0" err="1" smtClean="0"/>
              <a:t>RequiredFieldValidator</a:t>
            </a:r>
            <a:r>
              <a:rPr lang="en-US" dirty="0" smtClean="0"/>
              <a:t>, guarantees that a radio button has been selected before the button is clicked on.</a:t>
            </a:r>
          </a:p>
        </p:txBody>
      </p:sp>
      <p:sp>
        <p:nvSpPr>
          <p:cNvPr id="2" name="Content Placeholder 1"/>
          <p:cNvSpPr>
            <a:spLocks noGrp="1"/>
          </p:cNvSpPr>
          <p:nvPr>
            <p:ph sz="quarter" idx="10"/>
          </p:nvPr>
        </p:nvSpPr>
        <p:spPr/>
        <p:txBody>
          <a:bodyPr/>
          <a:lstStyle/>
          <a:p>
            <a:endParaRPr lang="en-US"/>
          </a:p>
        </p:txBody>
      </p:sp>
      <p:sp>
        <p:nvSpPr>
          <p:cNvPr id="54276"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F227039-C4B1-4621-A3BF-AF5F8613C9D5}" type="slidenum">
              <a:rPr lang="en-US" sz="1400" smtClean="0"/>
              <a:pPr eaLnBrk="1" hangingPunct="1"/>
              <a:t>35</a:t>
            </a:fld>
            <a:endParaRPr lang="en-US" sz="140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86200"/>
            <a:ext cx="440485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Check Box Control</a:t>
            </a:r>
          </a:p>
        </p:txBody>
      </p:sp>
      <p:sp>
        <p:nvSpPr>
          <p:cNvPr id="3" name="Content Placeholder 2"/>
          <p:cNvSpPr>
            <a:spLocks noGrp="1"/>
          </p:cNvSpPr>
          <p:nvPr>
            <p:ph sz="quarter" idx="10"/>
          </p:nvPr>
        </p:nvSpPr>
        <p:spPr/>
        <p:txBody>
          <a:bodyPr/>
          <a:lstStyle/>
          <a:p>
            <a:endParaRPr lang="en-US"/>
          </a:p>
        </p:txBody>
      </p:sp>
      <p:sp>
        <p:nvSpPr>
          <p:cNvPr id="55299"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9FDDAE6-6382-4838-B548-A4E672396EA1}" type="slidenum">
              <a:rPr lang="en-US" sz="1400" smtClean="0"/>
              <a:pPr eaLnBrk="1" hangingPunct="1"/>
              <a:t>36</a:t>
            </a:fld>
            <a:endParaRPr lang="en-US" sz="1400" smtClean="0"/>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4038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6"/>
          <p:cNvSpPr txBox="1">
            <a:spLocks noChangeArrowheads="1"/>
          </p:cNvSpPr>
          <p:nvPr/>
        </p:nvSpPr>
        <p:spPr bwMode="auto">
          <a:xfrm>
            <a:off x="5787081" y="3318669"/>
            <a:ext cx="2514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Example 5 of Section 4.4.</a:t>
            </a:r>
          </a:p>
        </p:txBody>
      </p:sp>
      <p:sp>
        <p:nvSpPr>
          <p:cNvPr id="55302" name="Left Arrow 8"/>
          <p:cNvSpPr>
            <a:spLocks noChangeArrowheads="1"/>
          </p:cNvSpPr>
          <p:nvPr/>
        </p:nvSpPr>
        <p:spPr bwMode="auto">
          <a:xfrm>
            <a:off x="4796481" y="3615531"/>
            <a:ext cx="914400" cy="304800"/>
          </a:xfrm>
          <a:prstGeom prst="left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
        <p:nvSpPr>
          <p:cNvPr id="55303" name="TextBox 9"/>
          <p:cNvSpPr txBox="1">
            <a:spLocks noChangeArrowheads="1"/>
          </p:cNvSpPr>
          <p:nvPr/>
        </p:nvSpPr>
        <p:spPr bwMode="auto">
          <a:xfrm>
            <a:off x="609600" y="4221163"/>
            <a:ext cx="7391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buFont typeface="Arial" charset="0"/>
              <a:buChar char="•"/>
            </a:pPr>
            <a:r>
              <a:rPr lang="en-US" sz="2000" dirty="0"/>
              <a:t>In regular VB clicking on a check-box can cause code to </a:t>
            </a:r>
            <a:r>
              <a:rPr lang="en-US" sz="2000" dirty="0" smtClean="0"/>
              <a:t>run</a:t>
            </a:r>
          </a:p>
          <a:p>
            <a:pPr algn="l" eaLnBrk="1" hangingPunct="1">
              <a:buFont typeface="Arial" charset="0"/>
              <a:buChar char="•"/>
            </a:pPr>
            <a:endParaRPr lang="en-US" sz="2000" dirty="0"/>
          </a:p>
          <a:p>
            <a:pPr algn="l" eaLnBrk="1" hangingPunct="1">
              <a:buFont typeface="Arial" charset="0"/>
              <a:buChar char="•"/>
            </a:pPr>
            <a:r>
              <a:rPr lang="en-US" sz="2000" dirty="0" smtClean="0"/>
              <a:t>VWD </a:t>
            </a:r>
            <a:r>
              <a:rPr lang="en-US" sz="2000" dirty="0"/>
              <a:t>does not do </a:t>
            </a:r>
            <a:r>
              <a:rPr lang="en-US" sz="2000" dirty="0" smtClean="0"/>
              <a:t>this</a:t>
            </a:r>
          </a:p>
          <a:p>
            <a:pPr marL="0" indent="0" algn="l" eaLnBrk="1" hangingPunct="1"/>
            <a:endParaRPr lang="en-US" sz="2000" dirty="0"/>
          </a:p>
          <a:p>
            <a:pPr algn="l" eaLnBrk="1" hangingPunct="1">
              <a:buFont typeface="Arial" charset="0"/>
              <a:buChar char="•"/>
            </a:pPr>
            <a:r>
              <a:rPr lang="en-US" sz="2000" dirty="0"/>
              <a:t>To convert this VB program to a VWD program, the </a:t>
            </a:r>
            <a:r>
              <a:rPr lang="en-US" sz="2000" dirty="0" err="1"/>
              <a:t>AutoPostBack</a:t>
            </a:r>
            <a:r>
              <a:rPr lang="en-US" sz="2000" dirty="0"/>
              <a:t> property of each check box must be set to </a:t>
            </a:r>
            <a:r>
              <a:rPr lang="en-US" sz="2000" i="1" dirty="0" smtClean="0"/>
              <a:t>True</a:t>
            </a:r>
            <a:endParaRPr lang="en-US" sz="20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5498"/>
          <a:stretch/>
        </p:blipFill>
        <p:spPr bwMode="auto">
          <a:xfrm>
            <a:off x="5780903" y="914400"/>
            <a:ext cx="2676525" cy="207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
        <p:nvSpPr>
          <p:cNvPr id="5" name="Content Placeholder 4"/>
          <p:cNvSpPr>
            <a:spLocks noGrp="1"/>
          </p:cNvSpPr>
          <p:nvPr>
            <p:ph sz="quarter" idx="1"/>
          </p:nvPr>
        </p:nvSpPr>
        <p:spPr/>
        <p:txBody>
          <a:bodyPr/>
          <a:lstStyle/>
          <a:p>
            <a:endParaRPr lang="en-US"/>
          </a:p>
        </p:txBody>
      </p:sp>
    </p:spTree>
    <p:extLst>
      <p:ext uri="{BB962C8B-B14F-4D97-AF65-F5344CB8AC3E}">
        <p14:creationId xmlns:p14="http://schemas.microsoft.com/office/powerpoint/2010/main" val="1449374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p:txBody>
          <a:bodyPr/>
          <a:lstStyle/>
          <a:p>
            <a:r>
              <a:rPr lang="en-US" smtClean="0"/>
              <a:t>Review</a:t>
            </a:r>
          </a:p>
        </p:txBody>
      </p:sp>
      <p:sp>
        <p:nvSpPr>
          <p:cNvPr id="56323" name="Subtitle 4"/>
          <p:cNvSpPr>
            <a:spLocks noGrp="1"/>
          </p:cNvSpPr>
          <p:nvPr>
            <p:ph type="subTitle" idx="1"/>
          </p:nvPr>
        </p:nvSpPr>
        <p:spPr/>
        <p:txBody>
          <a:bodyPr/>
          <a:lstStyle/>
          <a:p>
            <a:r>
              <a:rPr lang="en-US" smtClean="0"/>
              <a:t>Chapter 1</a:t>
            </a:r>
          </a:p>
          <a:p>
            <a:endParaRPr lang="en-US" smtClean="0"/>
          </a:p>
        </p:txBody>
      </p:sp>
      <p:sp>
        <p:nvSpPr>
          <p:cNvPr id="5632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E813BAA-B323-4FBE-AC94-53A31580D93F}" type="slidenum">
              <a:rPr lang="en-US" sz="1400" smtClean="0">
                <a:solidFill>
                  <a:schemeClr val="bg2"/>
                </a:solidFill>
              </a:rPr>
              <a:pPr eaLnBrk="1" hangingPunct="1"/>
              <a:t>38</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Communicating with the Computer</a:t>
            </a:r>
          </a:p>
        </p:txBody>
      </p:sp>
      <p:sp>
        <p:nvSpPr>
          <p:cNvPr id="57347" name="Rectangle 3"/>
          <p:cNvSpPr>
            <a:spLocks noGrp="1" noChangeArrowheads="1"/>
          </p:cNvSpPr>
          <p:nvPr>
            <p:ph sz="quarter" idx="1"/>
          </p:nvPr>
        </p:nvSpPr>
        <p:spPr/>
        <p:txBody>
          <a:bodyPr/>
          <a:lstStyle/>
          <a:p>
            <a:pPr eaLnBrk="1" hangingPunct="1"/>
            <a:r>
              <a:rPr lang="en-US" altLang="en-US" smtClean="0"/>
              <a:t>Machine language – low level, hard for humans to understand</a:t>
            </a:r>
          </a:p>
          <a:p>
            <a:pPr eaLnBrk="1" hangingPunct="1"/>
            <a:r>
              <a:rPr lang="en-US" altLang="en-US" smtClean="0"/>
              <a:t>Visual Basic – high level, understood by humans, consists of instructions such as Click, If, Do</a:t>
            </a:r>
          </a:p>
          <a:p>
            <a:pPr lvl="1" eaLnBrk="1" hangingPunct="1"/>
            <a:r>
              <a:rPr lang="en-US" altLang="en-US" smtClean="0"/>
              <a:t>Usable in other applications (Word, Excel…)</a:t>
            </a:r>
          </a:p>
        </p:txBody>
      </p:sp>
      <p:sp>
        <p:nvSpPr>
          <p:cNvPr id="2" name="Content Placeholder 1"/>
          <p:cNvSpPr>
            <a:spLocks noGrp="1"/>
          </p:cNvSpPr>
          <p:nvPr>
            <p:ph sz="quarter" idx="10"/>
          </p:nvPr>
        </p:nvSpPr>
        <p:spPr/>
        <p:txBody>
          <a:bodyPr/>
          <a:lstStyle/>
          <a:p>
            <a:endParaRPr lang="en-US"/>
          </a:p>
        </p:txBody>
      </p:sp>
      <p:sp>
        <p:nvSpPr>
          <p:cNvPr id="5734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1ABA3D4-2A8C-4EAB-9C1B-A3B341FB5693}" type="slidenum">
              <a:rPr lang="en-US" sz="1400" smtClean="0"/>
              <a:pPr eaLnBrk="1" hangingPunct="1"/>
              <a:t>39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Creating a Web Program (continued)</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2048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96BC66A-98EA-46A1-A098-37CBC92553CF}" type="slidenum">
              <a:rPr lang="en-US" sz="1400" smtClean="0"/>
              <a:pPr eaLnBrk="1" hangingPunct="1"/>
              <a:t>4</a:t>
            </a:fld>
            <a:endParaRPr lang="en-US" sz="1400" smtClean="0"/>
          </a:p>
        </p:txBody>
      </p:sp>
      <p:pic>
        <p:nvPicPr>
          <p:cNvPr id="20484" name="Picture 5" descr="NewWebSit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90043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eft Arrow 6"/>
          <p:cNvSpPr>
            <a:spLocks noChangeArrowheads="1"/>
          </p:cNvSpPr>
          <p:nvPr/>
        </p:nvSpPr>
        <p:spPr bwMode="auto">
          <a:xfrm>
            <a:off x="1371600" y="2819400"/>
            <a:ext cx="609600" cy="228600"/>
          </a:xfrm>
          <a:prstGeom prst="left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
        <p:nvSpPr>
          <p:cNvPr id="20486" name="Left Arrow 7"/>
          <p:cNvSpPr>
            <a:spLocks noChangeArrowheads="1"/>
          </p:cNvSpPr>
          <p:nvPr/>
        </p:nvSpPr>
        <p:spPr bwMode="auto">
          <a:xfrm rot="2063695">
            <a:off x="6038850" y="2941638"/>
            <a:ext cx="800100" cy="257175"/>
          </a:xfrm>
          <a:prstGeom prst="leftArrow">
            <a:avLst>
              <a:gd name="adj1" fmla="val 50000"/>
              <a:gd name="adj2" fmla="val 50167"/>
            </a:avLst>
          </a:prstGeom>
          <a:solidFill>
            <a:schemeClr val="accent1"/>
          </a:solidFill>
          <a:ln w="9525" algn="ctr">
            <a:solidFill>
              <a:schemeClr val="tx1"/>
            </a:solidFill>
            <a:round/>
            <a:headEnd/>
            <a:tailEnd/>
          </a:ln>
        </p:spPr>
        <p:txBody>
          <a:bodyPr wrap="none" anchor="ctr"/>
          <a:lstStyle/>
          <a:p>
            <a:endParaRPr lang="en-US"/>
          </a:p>
        </p:txBody>
      </p:sp>
      <p:sp>
        <p:nvSpPr>
          <p:cNvPr id="20487" name="Down Arrow 11"/>
          <p:cNvSpPr>
            <a:spLocks noChangeArrowheads="1"/>
          </p:cNvSpPr>
          <p:nvPr/>
        </p:nvSpPr>
        <p:spPr bwMode="auto">
          <a:xfrm>
            <a:off x="2133600" y="5181600"/>
            <a:ext cx="228600" cy="685800"/>
          </a:xfrm>
          <a:prstGeom prst="down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
        <p:nvSpPr>
          <p:cNvPr id="20488" name="Left Arrow 12"/>
          <p:cNvSpPr>
            <a:spLocks noChangeArrowheads="1"/>
          </p:cNvSpPr>
          <p:nvPr/>
        </p:nvSpPr>
        <p:spPr bwMode="auto">
          <a:xfrm rot="-2458594">
            <a:off x="5240338" y="5181600"/>
            <a:ext cx="1928812" cy="234950"/>
          </a:xfrm>
          <a:prstGeom prst="leftArrow">
            <a:avLst>
              <a:gd name="adj1" fmla="val 50000"/>
              <a:gd name="adj2" fmla="val 49941"/>
            </a:avLst>
          </a:prstGeom>
          <a:solidFill>
            <a:schemeClr val="accent1"/>
          </a:solidFill>
          <a:ln w="9525" algn="ctr">
            <a:solidFill>
              <a:schemeClr val="tx1"/>
            </a:solidFill>
            <a:round/>
            <a:headEnd/>
            <a:tailEnd/>
          </a:ln>
        </p:spPr>
        <p:txBody>
          <a:bodyPr wrap="none" anchor="ctr"/>
          <a:lstStyle/>
          <a:p>
            <a:endParaRPr lang="en-US"/>
          </a:p>
        </p:txBody>
      </p:sp>
      <p:sp>
        <p:nvSpPr>
          <p:cNvPr id="20489" name="TextBox 13"/>
          <p:cNvSpPr txBox="1">
            <a:spLocks noChangeArrowheads="1"/>
          </p:cNvSpPr>
          <p:nvPr/>
        </p:nvSpPr>
        <p:spPr bwMode="auto">
          <a:xfrm>
            <a:off x="6934200" y="4419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enter name</a:t>
            </a:r>
          </a:p>
        </p:txBody>
      </p:sp>
      <p:sp>
        <p:nvSpPr>
          <p:cNvPr id="20490" name="Down Arrow 15"/>
          <p:cNvSpPr>
            <a:spLocks noChangeArrowheads="1"/>
          </p:cNvSpPr>
          <p:nvPr/>
        </p:nvSpPr>
        <p:spPr bwMode="auto">
          <a:xfrm flipH="1">
            <a:off x="7467600" y="5791200"/>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nchor="ctr"/>
          <a:lstStyle/>
          <a:p>
            <a:endParaRPr lang="en-US"/>
          </a:p>
        </p:txBody>
      </p:sp>
      <p:sp>
        <p:nvSpPr>
          <p:cNvPr id="20491" name="TextBox 16"/>
          <p:cNvSpPr txBox="1">
            <a:spLocks noChangeArrowheads="1"/>
          </p:cNvSpPr>
          <p:nvPr/>
        </p:nvSpPr>
        <p:spPr bwMode="auto">
          <a:xfrm>
            <a:off x="6858000" y="53340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click on </a:t>
            </a:r>
            <a:r>
              <a:rPr lang="en-US" b="1" i="1">
                <a:solidFill>
                  <a:srgbClr val="00B050"/>
                </a:solidFill>
              </a:rPr>
              <a:t>OK</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Computers and Complicated Tasks</a:t>
            </a:r>
          </a:p>
        </p:txBody>
      </p:sp>
      <p:sp>
        <p:nvSpPr>
          <p:cNvPr id="58371" name="Rectangle 3"/>
          <p:cNvSpPr>
            <a:spLocks noGrp="1" noChangeArrowheads="1"/>
          </p:cNvSpPr>
          <p:nvPr>
            <p:ph sz="quarter" idx="1"/>
          </p:nvPr>
        </p:nvSpPr>
        <p:spPr/>
        <p:txBody>
          <a:bodyPr/>
          <a:lstStyle/>
          <a:p>
            <a:pPr eaLnBrk="1" hangingPunct="1"/>
            <a:r>
              <a:rPr lang="en-US" altLang="en-US" smtClean="0"/>
              <a:t>Tasks are broken down into instructions that can be expressed by a computer language</a:t>
            </a:r>
          </a:p>
          <a:p>
            <a:pPr eaLnBrk="1" hangingPunct="1"/>
            <a:r>
              <a:rPr lang="en-US" altLang="en-US" smtClean="0"/>
              <a:t>A </a:t>
            </a:r>
            <a:r>
              <a:rPr lang="en-US" altLang="en-US" i="1" smtClean="0"/>
              <a:t>program</a:t>
            </a:r>
            <a:r>
              <a:rPr lang="en-US" altLang="en-US" smtClean="0"/>
              <a:t> is a sequence of instructions</a:t>
            </a:r>
          </a:p>
          <a:p>
            <a:pPr eaLnBrk="1" hangingPunct="1"/>
            <a:r>
              <a:rPr lang="en-US" altLang="en-US" smtClean="0"/>
              <a:t>Programs can be only a few instructions or millions of lines of instructions</a:t>
            </a:r>
          </a:p>
        </p:txBody>
      </p:sp>
      <p:sp>
        <p:nvSpPr>
          <p:cNvPr id="2" name="Content Placeholder 1"/>
          <p:cNvSpPr>
            <a:spLocks noGrp="1"/>
          </p:cNvSpPr>
          <p:nvPr>
            <p:ph sz="quarter" idx="10"/>
          </p:nvPr>
        </p:nvSpPr>
        <p:spPr/>
        <p:txBody>
          <a:bodyPr/>
          <a:lstStyle/>
          <a:p>
            <a:endParaRPr lang="en-US"/>
          </a:p>
        </p:txBody>
      </p:sp>
      <p:sp>
        <p:nvSpPr>
          <p:cNvPr id="5837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47E7C43-A5E0-4D1C-8DAF-D36A93FA2973}" type="slidenum">
              <a:rPr lang="en-US" sz="1400" smtClean="0"/>
              <a:pPr eaLnBrk="1" hangingPunct="1"/>
              <a:t>40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Performing a Task on the Computer</a:t>
            </a:r>
          </a:p>
        </p:txBody>
      </p:sp>
      <p:sp>
        <p:nvSpPr>
          <p:cNvPr id="59395" name="Rectangle 3"/>
          <p:cNvSpPr>
            <a:spLocks noGrp="1" noChangeArrowheads="1"/>
          </p:cNvSpPr>
          <p:nvPr>
            <p:ph sz="quarter" idx="1"/>
          </p:nvPr>
        </p:nvSpPr>
        <p:spPr/>
        <p:txBody>
          <a:bodyPr/>
          <a:lstStyle/>
          <a:p>
            <a:pPr eaLnBrk="1" hangingPunct="1"/>
            <a:r>
              <a:rPr lang="en-US" smtClean="0"/>
              <a:t>Determine </a:t>
            </a:r>
            <a:r>
              <a:rPr lang="en-US" smtClean="0">
                <a:solidFill>
                  <a:schemeClr val="accent1"/>
                </a:solidFill>
              </a:rPr>
              <a:t>Output</a:t>
            </a:r>
          </a:p>
          <a:p>
            <a:pPr eaLnBrk="1" hangingPunct="1"/>
            <a:r>
              <a:rPr lang="en-US" smtClean="0"/>
              <a:t>Identify </a:t>
            </a:r>
            <a:r>
              <a:rPr lang="en-US" smtClean="0">
                <a:solidFill>
                  <a:schemeClr val="accent1"/>
                </a:solidFill>
              </a:rPr>
              <a:t>Input</a:t>
            </a:r>
          </a:p>
          <a:p>
            <a:pPr eaLnBrk="1" hangingPunct="1"/>
            <a:r>
              <a:rPr lang="en-US" smtClean="0"/>
              <a:t>Determine </a:t>
            </a:r>
            <a:r>
              <a:rPr lang="en-US" smtClean="0">
                <a:solidFill>
                  <a:schemeClr val="accent1"/>
                </a:solidFill>
              </a:rPr>
              <a:t>process</a:t>
            </a:r>
            <a:r>
              <a:rPr lang="en-US" smtClean="0"/>
              <a:t> necessary to turn given </a:t>
            </a:r>
            <a:r>
              <a:rPr lang="en-US" smtClean="0">
                <a:solidFill>
                  <a:schemeClr val="accent1"/>
                </a:solidFill>
              </a:rPr>
              <a:t>Input</a:t>
            </a:r>
            <a:r>
              <a:rPr lang="en-US" smtClean="0"/>
              <a:t> into desired </a:t>
            </a:r>
            <a:r>
              <a:rPr lang="en-US" smtClean="0">
                <a:solidFill>
                  <a:schemeClr val="accent1"/>
                </a:solidFill>
              </a:rPr>
              <a:t>Output</a:t>
            </a:r>
          </a:p>
        </p:txBody>
      </p:sp>
      <p:sp>
        <p:nvSpPr>
          <p:cNvPr id="2" name="Content Placeholder 1"/>
          <p:cNvSpPr>
            <a:spLocks noGrp="1"/>
          </p:cNvSpPr>
          <p:nvPr>
            <p:ph sz="quarter" idx="10"/>
          </p:nvPr>
        </p:nvSpPr>
        <p:spPr/>
        <p:txBody>
          <a:bodyPr/>
          <a:lstStyle/>
          <a:p>
            <a:endParaRPr lang="en-US"/>
          </a:p>
        </p:txBody>
      </p:sp>
      <p:sp>
        <p:nvSpPr>
          <p:cNvPr id="5939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17C2D66-141F-40F4-8672-5D5E0E823818}" type="slidenum">
              <a:rPr lang="en-US" sz="1400" smtClean="0"/>
              <a:pPr eaLnBrk="1" hangingPunct="1"/>
              <a:t>41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609600"/>
            <a:ext cx="8884096" cy="562074"/>
          </a:xfrm>
        </p:spPr>
        <p:txBody>
          <a:bodyPr/>
          <a:lstStyle/>
          <a:p>
            <a:pPr eaLnBrk="1" hangingPunct="1"/>
            <a:r>
              <a:rPr lang="en-US" dirty="0" smtClean="0"/>
              <a:t>Problem-solving: approach like algebra class</a:t>
            </a:r>
          </a:p>
        </p:txBody>
      </p:sp>
      <p:sp>
        <p:nvSpPr>
          <p:cNvPr id="60419" name="Rectangle 3"/>
          <p:cNvSpPr>
            <a:spLocks noGrp="1" noChangeArrowheads="1"/>
          </p:cNvSpPr>
          <p:nvPr>
            <p:ph sz="quarter" idx="1"/>
          </p:nvPr>
        </p:nvSpPr>
        <p:spPr>
          <a:xfrm>
            <a:off x="457200" y="2057400"/>
            <a:ext cx="7571184" cy="4416552"/>
          </a:xfrm>
        </p:spPr>
        <p:txBody>
          <a:bodyPr/>
          <a:lstStyle/>
          <a:p>
            <a:pPr eaLnBrk="1" hangingPunct="1"/>
            <a:r>
              <a:rPr lang="en-US" dirty="0" smtClean="0"/>
              <a:t>How fast is a car traveling if it goes 50 miles in 2 hours?</a:t>
            </a:r>
          </a:p>
          <a:p>
            <a:pPr eaLnBrk="1" hangingPunct="1"/>
            <a:r>
              <a:rPr lang="en-US" b="1" dirty="0" smtClean="0"/>
              <a:t>Output</a:t>
            </a:r>
            <a:r>
              <a:rPr lang="en-US" dirty="0" smtClean="0"/>
              <a:t>: </a:t>
            </a:r>
          </a:p>
          <a:p>
            <a:pPr eaLnBrk="1" hangingPunct="1"/>
            <a:r>
              <a:rPr lang="en-US" b="1" dirty="0" smtClean="0"/>
              <a:t>Input</a:t>
            </a:r>
            <a:r>
              <a:rPr lang="en-US" dirty="0" smtClean="0"/>
              <a:t>: </a:t>
            </a:r>
          </a:p>
          <a:p>
            <a:pPr eaLnBrk="1" hangingPunct="1"/>
            <a:r>
              <a:rPr lang="en-US" b="1" dirty="0" smtClean="0"/>
              <a:t>Process</a:t>
            </a:r>
            <a:r>
              <a:rPr lang="en-US" dirty="0" smtClean="0"/>
              <a:t>:</a:t>
            </a:r>
          </a:p>
        </p:txBody>
      </p:sp>
      <p:sp>
        <p:nvSpPr>
          <p:cNvPr id="2" name="Content Placeholder 1"/>
          <p:cNvSpPr>
            <a:spLocks noGrp="1"/>
          </p:cNvSpPr>
          <p:nvPr>
            <p:ph sz="quarter" idx="10"/>
          </p:nvPr>
        </p:nvSpPr>
        <p:spPr/>
        <p:txBody>
          <a:bodyPr/>
          <a:lstStyle/>
          <a:p>
            <a:endParaRPr lang="en-US"/>
          </a:p>
        </p:txBody>
      </p:sp>
      <p:sp>
        <p:nvSpPr>
          <p:cNvPr id="6042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B3CEC4C-3CAC-499D-8D79-09919B9C8440}" type="slidenum">
              <a:rPr lang="en-US" sz="1400" smtClean="0"/>
              <a:pPr eaLnBrk="1" hangingPunct="1"/>
              <a:t>42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Program development cycl</a:t>
            </a:r>
            <a:r>
              <a:rPr lang="en-US" b="1" smtClean="0"/>
              <a:t>e</a:t>
            </a:r>
            <a:endParaRPr lang="en-US" smtClean="0"/>
          </a:p>
        </p:txBody>
      </p:sp>
      <p:sp>
        <p:nvSpPr>
          <p:cNvPr id="61443" name="Rectangle 3"/>
          <p:cNvSpPr>
            <a:spLocks noGrp="1" noChangeArrowheads="1"/>
          </p:cNvSpPr>
          <p:nvPr>
            <p:ph sz="quarter" idx="1"/>
          </p:nvPr>
        </p:nvSpPr>
        <p:spPr/>
        <p:txBody>
          <a:bodyPr>
            <a:noAutofit/>
          </a:bodyPr>
          <a:lstStyle/>
          <a:p>
            <a:pPr marL="533400" indent="-533400" eaLnBrk="1" hangingPunct="1">
              <a:buFont typeface="+mj-lt"/>
              <a:buAutoNum type="arabicPeriod"/>
            </a:pPr>
            <a:r>
              <a:rPr lang="en-US" sz="2800" b="1" i="1" dirty="0" smtClean="0">
                <a:solidFill>
                  <a:schemeClr val="accent1"/>
                </a:solidFill>
              </a:rPr>
              <a:t>Analyze</a:t>
            </a:r>
            <a:r>
              <a:rPr lang="en-US" sz="2800" b="1" i="1" dirty="0" smtClean="0"/>
              <a:t>: </a:t>
            </a:r>
            <a:r>
              <a:rPr lang="en-US" sz="2800" dirty="0" smtClean="0"/>
              <a:t>Define the problem.</a:t>
            </a:r>
          </a:p>
          <a:p>
            <a:pPr marL="533400" indent="-533400" eaLnBrk="1" hangingPunct="1">
              <a:buFont typeface="+mj-lt"/>
              <a:buAutoNum type="arabicPeriod"/>
            </a:pPr>
            <a:r>
              <a:rPr lang="en-US" sz="2800" b="1" i="1" dirty="0" smtClean="0">
                <a:solidFill>
                  <a:schemeClr val="accent1"/>
                </a:solidFill>
              </a:rPr>
              <a:t>Design</a:t>
            </a:r>
            <a:r>
              <a:rPr lang="en-US" sz="2800" b="1" i="1" dirty="0" smtClean="0"/>
              <a:t>: </a:t>
            </a:r>
            <a:r>
              <a:rPr lang="en-US" sz="2800" dirty="0" smtClean="0"/>
              <a:t>Plan the solution to the </a:t>
            </a:r>
            <a:r>
              <a:rPr lang="en-US" sz="2800" dirty="0" smtClean="0"/>
              <a:t>problem</a:t>
            </a:r>
            <a:r>
              <a:rPr lang="en-US" sz="2800" dirty="0" smtClean="0"/>
              <a:t>.</a:t>
            </a:r>
          </a:p>
          <a:p>
            <a:pPr marL="533400" indent="-533400" eaLnBrk="1" hangingPunct="1">
              <a:buFont typeface="+mj-lt"/>
              <a:buAutoNum type="arabicPeriod"/>
            </a:pPr>
            <a:r>
              <a:rPr lang="en-US" sz="2800" b="1" i="1" dirty="0" smtClean="0"/>
              <a:t>Choose </a:t>
            </a:r>
            <a:r>
              <a:rPr lang="en-US" sz="2800" b="1" i="1" dirty="0" smtClean="0"/>
              <a:t>the </a:t>
            </a:r>
            <a:r>
              <a:rPr lang="en-US" sz="2800" b="1" i="1" dirty="0" smtClean="0">
                <a:solidFill>
                  <a:schemeClr val="accent1"/>
                </a:solidFill>
              </a:rPr>
              <a:t>interface</a:t>
            </a:r>
            <a:r>
              <a:rPr lang="en-US" sz="2800" b="1" i="1" dirty="0" smtClean="0"/>
              <a:t>: </a:t>
            </a:r>
            <a:r>
              <a:rPr lang="en-US" sz="2800" dirty="0" smtClean="0"/>
              <a:t>Select the objects (text boxes, buttons, etc</a:t>
            </a:r>
            <a:r>
              <a:rPr lang="en-US" sz="2800" dirty="0" smtClean="0"/>
              <a:t>.).</a:t>
            </a:r>
          </a:p>
          <a:p>
            <a:pPr marL="514350" indent="-514350">
              <a:lnSpc>
                <a:spcPct val="90000"/>
              </a:lnSpc>
              <a:buFont typeface="+mj-lt"/>
              <a:buAutoNum type="arabicPeriod"/>
            </a:pPr>
            <a:r>
              <a:rPr lang="en-US" sz="2800" b="1" i="1" dirty="0" smtClean="0">
                <a:solidFill>
                  <a:schemeClr val="accent1"/>
                </a:solidFill>
              </a:rPr>
              <a:t>Code</a:t>
            </a:r>
            <a:r>
              <a:rPr lang="en-US" sz="2800" b="1" i="1" dirty="0"/>
              <a:t>: </a:t>
            </a:r>
            <a:r>
              <a:rPr lang="en-US" sz="2800" dirty="0"/>
              <a:t>Translate the algorithm into a programming language.</a:t>
            </a:r>
          </a:p>
          <a:p>
            <a:pPr marL="514350" indent="-514350">
              <a:lnSpc>
                <a:spcPct val="90000"/>
              </a:lnSpc>
              <a:buFont typeface="+mj-lt"/>
              <a:buAutoNum type="arabicPeriod"/>
            </a:pPr>
            <a:r>
              <a:rPr lang="en-US" sz="2800" b="1" i="1" dirty="0" smtClean="0">
                <a:solidFill>
                  <a:schemeClr val="accent1"/>
                </a:solidFill>
              </a:rPr>
              <a:t>Test </a:t>
            </a:r>
            <a:r>
              <a:rPr lang="en-US" sz="2800" b="1" i="1" dirty="0"/>
              <a:t>and</a:t>
            </a:r>
            <a:r>
              <a:rPr lang="en-US" sz="2800" b="1" i="1" dirty="0">
                <a:solidFill>
                  <a:schemeClr val="accent1"/>
                </a:solidFill>
              </a:rPr>
              <a:t> debug</a:t>
            </a:r>
            <a:r>
              <a:rPr lang="en-US" sz="2800" b="1" i="1" dirty="0"/>
              <a:t>: </a:t>
            </a:r>
            <a:r>
              <a:rPr lang="en-US" sz="2800" dirty="0"/>
              <a:t>Locate and remove any errors in the program.</a:t>
            </a:r>
          </a:p>
          <a:p>
            <a:pPr marL="514350" indent="-514350">
              <a:lnSpc>
                <a:spcPct val="90000"/>
              </a:lnSpc>
              <a:buFont typeface="+mj-lt"/>
              <a:buAutoNum type="arabicPeriod"/>
            </a:pPr>
            <a:r>
              <a:rPr lang="en-US" sz="2800" b="1" i="1" dirty="0" smtClean="0"/>
              <a:t>Complete </a:t>
            </a:r>
            <a:r>
              <a:rPr lang="en-US" sz="2800" b="1" i="1" dirty="0"/>
              <a:t>the </a:t>
            </a:r>
            <a:r>
              <a:rPr lang="en-US" sz="2800" b="1" i="1" dirty="0">
                <a:solidFill>
                  <a:schemeClr val="accent1"/>
                </a:solidFill>
              </a:rPr>
              <a:t>documentation</a:t>
            </a:r>
            <a:r>
              <a:rPr lang="en-US" sz="2800" b="1" i="1" dirty="0"/>
              <a:t>: </a:t>
            </a:r>
            <a:r>
              <a:rPr lang="en-US" sz="2800" dirty="0"/>
              <a:t>Organize all the materials that describe the program.</a:t>
            </a:r>
          </a:p>
          <a:p>
            <a:pPr marL="533400" indent="-533400" eaLnBrk="1" hangingPunct="1">
              <a:buFontTx/>
              <a:buNone/>
            </a:pPr>
            <a:endParaRPr lang="en-US" sz="2800" dirty="0" smtClean="0"/>
          </a:p>
        </p:txBody>
      </p:sp>
      <p:sp>
        <p:nvSpPr>
          <p:cNvPr id="2" name="Content Placeholder 1"/>
          <p:cNvSpPr>
            <a:spLocks noGrp="1"/>
          </p:cNvSpPr>
          <p:nvPr>
            <p:ph sz="quarter" idx="10"/>
          </p:nvPr>
        </p:nvSpPr>
        <p:spPr/>
        <p:txBody>
          <a:bodyPr/>
          <a:lstStyle/>
          <a:p>
            <a:endParaRPr lang="en-US"/>
          </a:p>
        </p:txBody>
      </p:sp>
      <p:sp>
        <p:nvSpPr>
          <p:cNvPr id="6144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9F80F15-8F53-4F00-A0DB-9F199089C004}" type="slidenum">
              <a:rPr lang="en-US" sz="1400" smtClean="0"/>
              <a:pPr eaLnBrk="1" hangingPunct="1"/>
              <a:t>43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Programming Tools</a:t>
            </a:r>
          </a:p>
        </p:txBody>
      </p:sp>
      <p:sp>
        <p:nvSpPr>
          <p:cNvPr id="63491" name="Rectangle 3"/>
          <p:cNvSpPr>
            <a:spLocks noGrp="1" noChangeArrowheads="1"/>
          </p:cNvSpPr>
          <p:nvPr>
            <p:ph sz="quarter" idx="1"/>
          </p:nvPr>
        </p:nvSpPr>
        <p:spPr/>
        <p:txBody>
          <a:bodyPr/>
          <a:lstStyle/>
          <a:p>
            <a:pPr eaLnBrk="1" hangingPunct="1">
              <a:lnSpc>
                <a:spcPct val="80000"/>
              </a:lnSpc>
            </a:pPr>
            <a:r>
              <a:rPr lang="en-US" dirty="0" smtClean="0"/>
              <a:t>Three tools are used to convert </a:t>
            </a:r>
            <a:r>
              <a:rPr lang="en-US" dirty="0" smtClean="0">
                <a:solidFill>
                  <a:schemeClr val="accent1"/>
                </a:solidFill>
              </a:rPr>
              <a:t>algorithms</a:t>
            </a:r>
            <a:r>
              <a:rPr lang="en-US" dirty="0" smtClean="0"/>
              <a:t> into computer programs: </a:t>
            </a:r>
            <a:endParaRPr lang="en-US" dirty="0" smtClean="0"/>
          </a:p>
          <a:p>
            <a:pPr eaLnBrk="1" hangingPunct="1">
              <a:lnSpc>
                <a:spcPct val="80000"/>
              </a:lnSpc>
            </a:pPr>
            <a:endParaRPr lang="en-US" dirty="0" smtClean="0"/>
          </a:p>
          <a:p>
            <a:pPr lvl="1">
              <a:lnSpc>
                <a:spcPct val="80000"/>
              </a:lnSpc>
            </a:pPr>
            <a:r>
              <a:rPr lang="en-US" sz="2000" b="1" dirty="0" smtClean="0">
                <a:solidFill>
                  <a:schemeClr val="accent1"/>
                </a:solidFill>
              </a:rPr>
              <a:t>Flowchart</a:t>
            </a:r>
            <a:r>
              <a:rPr lang="en-US" sz="2000" b="1" dirty="0" smtClean="0"/>
              <a:t> </a:t>
            </a:r>
            <a:r>
              <a:rPr lang="en-US" sz="2000" dirty="0" smtClean="0"/>
              <a:t>- Graphically depicts the logical steps to carry out a task and shows how the steps relate to each </a:t>
            </a:r>
            <a:r>
              <a:rPr lang="en-US" sz="2000" dirty="0" smtClean="0"/>
              <a:t>other</a:t>
            </a:r>
          </a:p>
          <a:p>
            <a:pPr lvl="1">
              <a:lnSpc>
                <a:spcPct val="80000"/>
              </a:lnSpc>
            </a:pPr>
            <a:endParaRPr lang="en-US" sz="2000" dirty="0" smtClean="0"/>
          </a:p>
          <a:p>
            <a:pPr lvl="1">
              <a:lnSpc>
                <a:spcPct val="80000"/>
              </a:lnSpc>
            </a:pPr>
            <a:r>
              <a:rPr lang="en-US" sz="2000" b="1" dirty="0" err="1" smtClean="0">
                <a:solidFill>
                  <a:schemeClr val="accent1"/>
                </a:solidFill>
              </a:rPr>
              <a:t>Pseudocode</a:t>
            </a:r>
            <a:r>
              <a:rPr lang="en-US" sz="2000" b="1" dirty="0" smtClean="0"/>
              <a:t> </a:t>
            </a:r>
            <a:r>
              <a:rPr lang="en-US" sz="2000" dirty="0" smtClean="0"/>
              <a:t>- Uses English-like phrases with some Visual Basic terms to outline the </a:t>
            </a:r>
            <a:r>
              <a:rPr lang="en-US" sz="2000" dirty="0" smtClean="0"/>
              <a:t>program</a:t>
            </a:r>
          </a:p>
          <a:p>
            <a:pPr lvl="1">
              <a:lnSpc>
                <a:spcPct val="80000"/>
              </a:lnSpc>
            </a:pPr>
            <a:endParaRPr lang="en-US" sz="2000" dirty="0" smtClean="0"/>
          </a:p>
          <a:p>
            <a:pPr lvl="1">
              <a:lnSpc>
                <a:spcPct val="80000"/>
              </a:lnSpc>
            </a:pPr>
            <a:r>
              <a:rPr lang="en-US" sz="2000" b="1" dirty="0" smtClean="0">
                <a:solidFill>
                  <a:schemeClr val="accent1"/>
                </a:solidFill>
              </a:rPr>
              <a:t>Hierarchy</a:t>
            </a:r>
            <a:r>
              <a:rPr lang="en-US" sz="2000" dirty="0" smtClean="0">
                <a:solidFill>
                  <a:schemeClr val="accent1"/>
                </a:solidFill>
              </a:rPr>
              <a:t> </a:t>
            </a:r>
            <a:r>
              <a:rPr lang="en-US" sz="2000" b="1" dirty="0" smtClean="0">
                <a:solidFill>
                  <a:schemeClr val="accent1"/>
                </a:solidFill>
              </a:rPr>
              <a:t>chart</a:t>
            </a:r>
            <a:r>
              <a:rPr lang="en-US" sz="2000" b="1" dirty="0" smtClean="0"/>
              <a:t> </a:t>
            </a:r>
            <a:r>
              <a:rPr lang="en-US" sz="2000" dirty="0" smtClean="0"/>
              <a:t> - Shows how the different parts of a program relate to each </a:t>
            </a:r>
            <a:r>
              <a:rPr lang="en-US" sz="2000" dirty="0" smtClean="0"/>
              <a:t>other</a:t>
            </a:r>
            <a:endParaRPr lang="en-US" sz="2000" dirty="0" smtClean="0"/>
          </a:p>
        </p:txBody>
      </p:sp>
      <p:sp>
        <p:nvSpPr>
          <p:cNvPr id="2" name="Content Placeholder 1"/>
          <p:cNvSpPr>
            <a:spLocks noGrp="1"/>
          </p:cNvSpPr>
          <p:nvPr>
            <p:ph sz="quarter" idx="10"/>
          </p:nvPr>
        </p:nvSpPr>
        <p:spPr/>
        <p:txBody>
          <a:bodyPr/>
          <a:lstStyle/>
          <a:p>
            <a:endParaRPr lang="en-US"/>
          </a:p>
        </p:txBody>
      </p:sp>
      <p:sp>
        <p:nvSpPr>
          <p:cNvPr id="6349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849D1F8-B254-48FA-BBA1-626066F1D0E4}" type="slidenum">
              <a:rPr lang="en-US" sz="1400" smtClean="0"/>
              <a:pPr eaLnBrk="1" hangingPunct="1"/>
              <a:t>44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Flowchart </a:t>
            </a:r>
            <a:r>
              <a:rPr lang="en-US" dirty="0" smtClean="0"/>
              <a:t>example</a:t>
            </a:r>
            <a:endParaRPr lang="en-US" dirty="0" smtClean="0"/>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64515"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smtClean="0"/>
              <a:t>Chapter 1</a:t>
            </a:r>
          </a:p>
        </p:txBody>
      </p:sp>
      <p:sp>
        <p:nvSpPr>
          <p:cNvPr id="64516"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6740EFF-1AC4-4376-883E-33EE388E88CB}" type="slidenum">
              <a:rPr lang="en-US" sz="1400" smtClean="0"/>
              <a:pPr eaLnBrk="1" hangingPunct="1"/>
              <a:t>45</a:t>
            </a:fld>
            <a:endParaRPr lang="en-US" sz="1400" smtClean="0"/>
          </a:p>
        </p:txBody>
      </p:sp>
      <p:pic>
        <p:nvPicPr>
          <p:cNvPr id="64517" name="Picture 4" descr="AACWQO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34067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p:txBody>
          <a:bodyPr/>
          <a:lstStyle/>
          <a:p>
            <a:pPr eaLnBrk="1" hangingPunct="1"/>
            <a:r>
              <a:rPr lang="en-US" smtClean="0"/>
              <a:t>Pseudocode example</a:t>
            </a:r>
            <a:endParaRPr lang="en-US" b="1" i="1" smtClean="0"/>
          </a:p>
        </p:txBody>
      </p:sp>
      <p:sp>
        <p:nvSpPr>
          <p:cNvPr id="65539" name="Rectangle 1027"/>
          <p:cNvSpPr>
            <a:spLocks noGrp="1" noChangeArrowheads="1"/>
          </p:cNvSpPr>
          <p:nvPr>
            <p:ph sz="quarter" idx="1"/>
          </p:nvPr>
        </p:nvSpPr>
        <p:spPr/>
        <p:txBody>
          <a:bodyPr/>
          <a:lstStyle/>
          <a:p>
            <a:pPr eaLnBrk="1" hangingPunct="1"/>
            <a:r>
              <a:rPr lang="en-US" sz="2800" smtClean="0"/>
              <a:t>Determine the proper number of stamps for a letter</a:t>
            </a:r>
          </a:p>
          <a:p>
            <a:pPr eaLnBrk="1" hangingPunct="1"/>
            <a:r>
              <a:rPr lang="en-US" sz="2800" smtClean="0"/>
              <a:t>Read Sheets </a:t>
            </a:r>
            <a:r>
              <a:rPr lang="en-US" sz="2800" i="1" smtClean="0"/>
              <a:t>(</a:t>
            </a:r>
            <a:r>
              <a:rPr lang="en-US" sz="2800" i="1" smtClean="0">
                <a:solidFill>
                  <a:schemeClr val="accent1"/>
                </a:solidFill>
              </a:rPr>
              <a:t>input</a:t>
            </a:r>
            <a:r>
              <a:rPr lang="en-US" sz="2800" i="1" smtClean="0"/>
              <a:t>)</a:t>
            </a:r>
          </a:p>
          <a:p>
            <a:pPr eaLnBrk="1" hangingPunct="1"/>
            <a:r>
              <a:rPr lang="en-US" sz="2800" smtClean="0"/>
              <a:t>Set the number of stamps to Sheets / 5 </a:t>
            </a:r>
            <a:r>
              <a:rPr lang="en-US" sz="2800" i="1" smtClean="0"/>
              <a:t>(</a:t>
            </a:r>
            <a:r>
              <a:rPr lang="en-US" sz="2800" i="1" smtClean="0">
                <a:solidFill>
                  <a:schemeClr val="accent1"/>
                </a:solidFill>
              </a:rPr>
              <a:t>processing</a:t>
            </a:r>
            <a:r>
              <a:rPr lang="en-US" sz="2800" i="1" smtClean="0"/>
              <a:t>)</a:t>
            </a:r>
          </a:p>
          <a:p>
            <a:pPr eaLnBrk="1" hangingPunct="1"/>
            <a:r>
              <a:rPr lang="en-US" sz="2800" smtClean="0"/>
              <a:t>Round the number of stamps up to the next whole number </a:t>
            </a:r>
            <a:r>
              <a:rPr lang="en-US" sz="2800" i="1" smtClean="0"/>
              <a:t>(</a:t>
            </a:r>
            <a:r>
              <a:rPr lang="en-US" sz="2800" i="1" smtClean="0">
                <a:solidFill>
                  <a:schemeClr val="accent1"/>
                </a:solidFill>
              </a:rPr>
              <a:t>processing</a:t>
            </a:r>
            <a:r>
              <a:rPr lang="en-US" sz="2800" i="1" smtClean="0"/>
              <a:t>)</a:t>
            </a:r>
          </a:p>
          <a:p>
            <a:pPr eaLnBrk="1" hangingPunct="1"/>
            <a:r>
              <a:rPr lang="en-US" sz="2800" smtClean="0"/>
              <a:t>Display the number of stamps </a:t>
            </a:r>
            <a:r>
              <a:rPr lang="en-US" sz="2800" i="1" smtClean="0"/>
              <a:t>(</a:t>
            </a:r>
            <a:r>
              <a:rPr lang="en-US" sz="2800" i="1" smtClean="0">
                <a:solidFill>
                  <a:schemeClr val="accent1"/>
                </a:solidFill>
              </a:rPr>
              <a:t>output</a:t>
            </a:r>
            <a:r>
              <a:rPr lang="en-US" sz="2800" i="1" smtClean="0"/>
              <a:t>)</a:t>
            </a:r>
          </a:p>
        </p:txBody>
      </p:sp>
      <p:sp>
        <p:nvSpPr>
          <p:cNvPr id="2" name="Content Placeholder 1"/>
          <p:cNvSpPr>
            <a:spLocks noGrp="1"/>
          </p:cNvSpPr>
          <p:nvPr>
            <p:ph sz="quarter" idx="10"/>
          </p:nvPr>
        </p:nvSpPr>
        <p:spPr/>
        <p:txBody>
          <a:bodyPr/>
          <a:lstStyle/>
          <a:p>
            <a:endParaRPr lang="en-US"/>
          </a:p>
        </p:txBody>
      </p:sp>
      <p:sp>
        <p:nvSpPr>
          <p:cNvPr id="6554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3A04D20-F28B-4FA6-8521-EE588A9950AF}" type="slidenum">
              <a:rPr lang="en-US" sz="1400" smtClean="0"/>
              <a:pPr eaLnBrk="1" hangingPunct="1"/>
              <a:t>46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eaLnBrk="1" hangingPunct="1"/>
            <a:r>
              <a:rPr lang="en-US" smtClean="0"/>
              <a:t>Hierarchy charts example</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66563"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smtClean="0"/>
              <a:t>Chapter 1</a:t>
            </a:r>
          </a:p>
        </p:txBody>
      </p:sp>
      <p:sp>
        <p:nvSpPr>
          <p:cNvPr id="66564"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97590A3-F3B3-46CB-9F10-94AB98ED84D5}" type="slidenum">
              <a:rPr lang="en-US" sz="1400" smtClean="0"/>
              <a:pPr eaLnBrk="1" hangingPunct="1"/>
              <a:t>47</a:t>
            </a:fld>
            <a:endParaRPr lang="en-US" sz="1400" smtClean="0"/>
          </a:p>
        </p:txBody>
      </p:sp>
      <p:pic>
        <p:nvPicPr>
          <p:cNvPr id="66565" name="Picture 1028" descr="AACWQO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5643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Decision flow chart</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67587"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smtClean="0"/>
              <a:t>Chapter 1</a:t>
            </a:r>
          </a:p>
        </p:txBody>
      </p:sp>
      <p:sp>
        <p:nvSpPr>
          <p:cNvPr id="67588"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9A0EFCB-297A-46E0-A632-256CD2311A60}" type="slidenum">
              <a:rPr lang="en-US" sz="1400" smtClean="0"/>
              <a:pPr eaLnBrk="1" hangingPunct="1"/>
              <a:t>48</a:t>
            </a:fld>
            <a:endParaRPr lang="en-US" sz="1400" smtClean="0"/>
          </a:p>
        </p:txBody>
      </p:sp>
      <p:pic>
        <p:nvPicPr>
          <p:cNvPr id="67589" name="Picture 4" descr="AACWQOG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76501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Looping flow chart</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68612"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152CF7A-8C79-49A6-AFC8-5A549FE83F6E}" type="slidenum">
              <a:rPr lang="en-US" sz="1400" smtClean="0"/>
              <a:pPr eaLnBrk="1" hangingPunct="1"/>
              <a:t>49</a:t>
            </a:fld>
            <a:endParaRPr lang="en-US" sz="1400" smtClean="0"/>
          </a:p>
        </p:txBody>
      </p:sp>
      <p:pic>
        <p:nvPicPr>
          <p:cNvPr id="68613" name="Picture 4" descr="AACWQOJ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76726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125104"/>
            <a:ext cx="8884096" cy="941695"/>
          </a:xfrm>
        </p:spPr>
        <p:txBody>
          <a:bodyPr/>
          <a:lstStyle/>
          <a:p>
            <a:r>
              <a:rPr lang="en-US" dirty="0" smtClean="0"/>
              <a:t>Web Page (VWD Equivalent of the Form Designer)</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21507"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27D8E1B-5BD4-4871-83C8-38D097704F8E}" type="slidenum">
              <a:rPr lang="en-US" sz="1400" smtClean="0"/>
              <a:pPr eaLnBrk="1" hangingPunct="1"/>
              <a:t>5</a:t>
            </a:fld>
            <a:endParaRPr lang="en-US" sz="1400" smtClean="0"/>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05000"/>
            <a:ext cx="60198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8"/>
          <p:cNvSpPr txBox="1">
            <a:spLocks noChangeArrowheads="1"/>
          </p:cNvSpPr>
          <p:nvPr/>
        </p:nvSpPr>
        <p:spPr bwMode="auto">
          <a:xfrm>
            <a:off x="914400" y="4732338"/>
            <a:ext cx="2133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b="1">
                <a:solidFill>
                  <a:srgbClr val="00B050"/>
                </a:solidFill>
              </a:rPr>
              <a:t>Main Content region</a:t>
            </a:r>
          </a:p>
        </p:txBody>
      </p:sp>
      <p:sp>
        <p:nvSpPr>
          <p:cNvPr id="21510" name="TextBox 9"/>
          <p:cNvSpPr txBox="1">
            <a:spLocks noChangeArrowheads="1"/>
          </p:cNvSpPr>
          <p:nvPr/>
        </p:nvSpPr>
        <p:spPr bwMode="auto">
          <a:xfrm>
            <a:off x="457200" y="2667000"/>
            <a:ext cx="2057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2200" b="1">
                <a:solidFill>
                  <a:srgbClr val="00B050"/>
                </a:solidFill>
              </a:rPr>
              <a:t>Web page tab</a:t>
            </a:r>
          </a:p>
        </p:txBody>
      </p:sp>
      <p:sp>
        <p:nvSpPr>
          <p:cNvPr id="21511" name="Right Arrow 10"/>
          <p:cNvSpPr>
            <a:spLocks noChangeArrowheads="1"/>
          </p:cNvSpPr>
          <p:nvPr/>
        </p:nvSpPr>
        <p:spPr bwMode="auto">
          <a:xfrm>
            <a:off x="2590800" y="2819400"/>
            <a:ext cx="1447800" cy="228600"/>
          </a:xfrm>
          <a:prstGeom prst="rightArrow">
            <a:avLst>
              <a:gd name="adj1" fmla="val 50000"/>
              <a:gd name="adj2" fmla="val 49992"/>
            </a:avLst>
          </a:prstGeom>
          <a:solidFill>
            <a:schemeClr val="accent1"/>
          </a:solidFill>
          <a:ln w="9525" algn="ctr">
            <a:solidFill>
              <a:schemeClr val="tx1"/>
            </a:solidFill>
            <a:round/>
            <a:headEnd/>
            <a:tailEnd/>
          </a:ln>
        </p:spPr>
        <p:txBody>
          <a:bodyPr wrap="none" anchor="ctr"/>
          <a:lstStyle/>
          <a:p>
            <a:endParaRPr lang="en-US"/>
          </a:p>
        </p:txBody>
      </p:sp>
      <p:sp>
        <p:nvSpPr>
          <p:cNvPr id="9" name="AutoShape 7"/>
          <p:cNvSpPr>
            <a:spLocks/>
          </p:cNvSpPr>
          <p:nvPr/>
        </p:nvSpPr>
        <p:spPr bwMode="auto">
          <a:xfrm>
            <a:off x="2743200" y="4800600"/>
            <a:ext cx="609600" cy="990600"/>
          </a:xfrm>
          <a:prstGeom prst="leftBrace">
            <a:avLst>
              <a:gd name="adj1" fmla="val 69461"/>
              <a:gd name="adj2" fmla="val 54260"/>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wrap="none" anchor="ctr"/>
          <a:lstStyle/>
          <a:p>
            <a:pPr>
              <a:defRPr/>
            </a:pPr>
            <a:endParaRPr lang="en-US" sz="32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p:txBody>
          <a:bodyPr/>
          <a:lstStyle/>
          <a:p>
            <a:r>
              <a:rPr lang="en-US" smtClean="0"/>
              <a:t>Review</a:t>
            </a:r>
          </a:p>
        </p:txBody>
      </p:sp>
      <p:sp>
        <p:nvSpPr>
          <p:cNvPr id="69635" name="Subtitle 4"/>
          <p:cNvSpPr>
            <a:spLocks noGrp="1"/>
          </p:cNvSpPr>
          <p:nvPr>
            <p:ph type="subTitle" idx="1"/>
          </p:nvPr>
        </p:nvSpPr>
        <p:spPr/>
        <p:txBody>
          <a:bodyPr/>
          <a:lstStyle/>
          <a:p>
            <a:r>
              <a:rPr lang="en-US" smtClean="0"/>
              <a:t>Chapter 2&amp;3</a:t>
            </a:r>
          </a:p>
          <a:p>
            <a:endParaRPr lang="en-US" smtClean="0"/>
          </a:p>
        </p:txBody>
      </p:sp>
      <p:sp>
        <p:nvSpPr>
          <p:cNvPr id="6963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5FF4861-3DAF-4EC7-9E43-5139A50AE5F6}" type="slidenum">
              <a:rPr lang="en-US" sz="1400" smtClean="0">
                <a:solidFill>
                  <a:schemeClr val="bg2"/>
                </a:solidFill>
              </a:rPr>
              <a:pPr eaLnBrk="1" hangingPunct="1"/>
              <a:t>50</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1026"/>
          <p:cNvSpPr>
            <a:spLocks noGrp="1" noChangeArrowheads="1"/>
          </p:cNvSpPr>
          <p:nvPr>
            <p:ph type="title"/>
          </p:nvPr>
        </p:nvSpPr>
        <p:spPr/>
        <p:txBody>
          <a:bodyPr/>
          <a:lstStyle/>
          <a:p>
            <a:r>
              <a:rPr lang="en-US" smtClean="0"/>
              <a:t>Control Name Prefixes</a:t>
            </a:r>
          </a:p>
        </p:txBody>
      </p:sp>
      <p:graphicFrame>
        <p:nvGraphicFramePr>
          <p:cNvPr id="156712" name="Group 1064"/>
          <p:cNvGraphicFramePr>
            <a:graphicFrameLocks noGrp="1"/>
          </p:cNvGraphicFramePr>
          <p:nvPr>
            <p:ph sz="quarter" idx="1"/>
          </p:nvPr>
        </p:nvGraphicFramePr>
        <p:xfrm>
          <a:off x="457200" y="981075"/>
          <a:ext cx="7570789" cy="3460751"/>
        </p:xfrm>
        <a:graphic>
          <a:graphicData uri="http://schemas.openxmlformats.org/drawingml/2006/table">
            <a:tbl>
              <a:tblPr/>
              <a:tblGrid>
                <a:gridCol w="2317866"/>
                <a:gridCol w="2028132"/>
                <a:gridCol w="3224791"/>
              </a:tblGrid>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2"/>
                          </a:solidFill>
                          <a:effectLst/>
                          <a:latin typeface="Arial" charset="0"/>
                        </a:rPr>
                        <a:t>Control</a:t>
                      </a:r>
                    </a:p>
                  </a:txBody>
                  <a:tcPr marL="86920" marR="86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2"/>
                          </a:solidFill>
                          <a:effectLst/>
                          <a:latin typeface="Arial" charset="0"/>
                        </a:rPr>
                        <a:t>Prefix</a:t>
                      </a:r>
                    </a:p>
                  </a:txBody>
                  <a:tcPr marL="86920" marR="86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2"/>
                          </a:solidFill>
                          <a:effectLst/>
                          <a:latin typeface="Arial" charset="0"/>
                        </a:rPr>
                        <a:t>Example</a:t>
                      </a:r>
                    </a:p>
                  </a:txBody>
                  <a:tcPr marL="86920" marR="86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button</a:t>
                      </a:r>
                    </a:p>
                  </a:txBody>
                  <a:tcPr marL="86920" marR="86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btn</a:t>
                      </a:r>
                    </a:p>
                  </a:txBody>
                  <a:tcPr marL="86920" marR="86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btnCompute</a:t>
                      </a:r>
                    </a:p>
                  </a:txBody>
                  <a:tcPr marL="86920" marR="86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label</a:t>
                      </a:r>
                    </a:p>
                  </a:txBody>
                  <a:tcPr marL="86920" marR="86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lbl</a:t>
                      </a:r>
                    </a:p>
                  </a:txBody>
                  <a:tcPr marL="86920" marR="86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lblAddress</a:t>
                      </a:r>
                    </a:p>
                  </a:txBody>
                  <a:tcPr marL="86920" marR="86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text box</a:t>
                      </a:r>
                    </a:p>
                  </a:txBody>
                  <a:tcPr marL="86920" marR="86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txt</a:t>
                      </a:r>
                    </a:p>
                  </a:txBody>
                  <a:tcPr marL="86920" marR="86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txtAddress</a:t>
                      </a:r>
                    </a:p>
                  </a:txBody>
                  <a:tcPr marL="86920" marR="86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list box</a:t>
                      </a:r>
                    </a:p>
                  </a:txBody>
                  <a:tcPr marL="86920" marR="86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lst</a:t>
                      </a:r>
                    </a:p>
                  </a:txBody>
                  <a:tcPr marL="86920" marR="86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lstOutput</a:t>
                      </a:r>
                    </a:p>
                  </a:txBody>
                  <a:tcPr marL="86920" marR="86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quarter" idx="10"/>
          </p:nvPr>
        </p:nvSpPr>
        <p:spPr/>
        <p:txBody>
          <a:bodyPr/>
          <a:lstStyle/>
          <a:p>
            <a:endParaRPr lang="en-US"/>
          </a:p>
        </p:txBody>
      </p:sp>
      <p:sp>
        <p:nvSpPr>
          <p:cNvPr id="70658" name="Footer Placeholder 4"/>
          <p:cNvSpPr>
            <a:spLocks noGrp="1"/>
          </p:cNvSpPr>
          <p:nvPr>
            <p:ph type="ftr" sz="quarter" idx="4294967295"/>
          </p:nvPr>
        </p:nvSpPr>
        <p:spPr>
          <a:xfrm>
            <a:off x="0" y="6245225"/>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smtClean="0">
                <a:latin typeface="Tahoma" pitchFamily="34" charset="0"/>
              </a:rPr>
              <a:t>Chapter 2</a:t>
            </a:r>
          </a:p>
        </p:txBody>
      </p:sp>
      <p:sp>
        <p:nvSpPr>
          <p:cNvPr id="70659" name="Slide Number Placeholder 5"/>
          <p:cNvSpPr>
            <a:spLocks noGrp="1"/>
          </p:cNvSpPr>
          <p:nvPr>
            <p:ph type="sldNum" sz="quarter" idx="4294967295"/>
          </p:nvPr>
        </p:nvSpPr>
        <p:spPr>
          <a:xfrm>
            <a:off x="70104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FDA8CCA-730E-4F8B-A13B-C812640FE16B}" type="slidenum">
              <a:rPr lang="en-US" sz="1400" smtClean="0">
                <a:latin typeface="Tahoma" pitchFamily="34" charset="0"/>
              </a:rPr>
              <a:pPr eaLnBrk="1" hangingPunct="1"/>
              <a:t>51</a:t>
            </a:fld>
            <a:endParaRPr lang="en-US" sz="1400" smtClean="0">
              <a:latin typeface="Tahoma"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r>
              <a:rPr lang="en-US" smtClean="0"/>
              <a:t>Event </a:t>
            </a:r>
          </a:p>
        </p:txBody>
      </p:sp>
      <p:sp>
        <p:nvSpPr>
          <p:cNvPr id="71685" name="Rectangle 3"/>
          <p:cNvSpPr>
            <a:spLocks noGrp="1" noChangeArrowheads="1"/>
          </p:cNvSpPr>
          <p:nvPr>
            <p:ph sz="quarter" idx="1"/>
          </p:nvPr>
        </p:nvSpPr>
        <p:spPr/>
        <p:txBody>
          <a:bodyPr/>
          <a:lstStyle/>
          <a:p>
            <a:r>
              <a:rPr lang="en-US" smtClean="0"/>
              <a:t>An </a:t>
            </a:r>
            <a:r>
              <a:rPr lang="en-US" b="1" smtClean="0"/>
              <a:t>event</a:t>
            </a:r>
            <a:r>
              <a:rPr lang="en-US" smtClean="0"/>
              <a:t> is an action, such as the user clicking on a button</a:t>
            </a:r>
          </a:p>
          <a:p>
            <a:r>
              <a:rPr lang="en-US" smtClean="0"/>
              <a:t>Usually, nothing happens in a Visual Basic program until the user does something and generates an event.</a:t>
            </a:r>
          </a:p>
          <a:p>
            <a:r>
              <a:rPr lang="en-US" smtClean="0"/>
              <a:t>What happens is determined by statements.</a:t>
            </a:r>
          </a:p>
        </p:txBody>
      </p:sp>
      <p:sp>
        <p:nvSpPr>
          <p:cNvPr id="2" name="Content Placeholder 1"/>
          <p:cNvSpPr>
            <a:spLocks noGrp="1"/>
          </p:cNvSpPr>
          <p:nvPr>
            <p:ph sz="quarter" idx="10"/>
          </p:nvPr>
        </p:nvSpPr>
        <p:spPr/>
        <p:txBody>
          <a:bodyPr/>
          <a:lstStyle/>
          <a:p>
            <a:endParaRPr lang="en-US"/>
          </a:p>
        </p:txBody>
      </p:sp>
      <p:sp>
        <p:nvSpPr>
          <p:cNvPr id="7168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9FFA1AD-69DF-4E90-874C-A43E0635AFBB}" type="slidenum">
              <a:rPr lang="en-US" sz="1400" smtClean="0">
                <a:latin typeface="Tahoma" pitchFamily="34" charset="0"/>
              </a:rPr>
              <a:pPr eaLnBrk="1" hangingPunct="1"/>
              <a:t>52</a:t>
            </a:fld>
            <a:endParaRPr lang="en-US" sz="1400" smtClean="0">
              <a:latin typeface="Tahoma"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n-US" smtClean="0"/>
              <a:t>Three Types of Errors</a:t>
            </a:r>
          </a:p>
        </p:txBody>
      </p:sp>
      <p:sp>
        <p:nvSpPr>
          <p:cNvPr id="72709" name="Rectangle 3"/>
          <p:cNvSpPr>
            <a:spLocks noGrp="1" noChangeArrowheads="1"/>
          </p:cNvSpPr>
          <p:nvPr>
            <p:ph sz="quarter" idx="1"/>
          </p:nvPr>
        </p:nvSpPr>
        <p:spPr/>
        <p:txBody>
          <a:bodyPr/>
          <a:lstStyle/>
          <a:p>
            <a:pPr eaLnBrk="1" hangingPunct="1"/>
            <a:r>
              <a:rPr lang="en-US" smtClean="0"/>
              <a:t>Syntax error</a:t>
            </a:r>
          </a:p>
          <a:p>
            <a:pPr eaLnBrk="1" hangingPunct="1"/>
            <a:r>
              <a:rPr lang="en-US" smtClean="0"/>
              <a:t>Run-time error</a:t>
            </a:r>
          </a:p>
          <a:p>
            <a:pPr eaLnBrk="1" hangingPunct="1"/>
            <a:r>
              <a:rPr lang="en-US" smtClean="0"/>
              <a:t>Logic error</a:t>
            </a:r>
          </a:p>
          <a:p>
            <a:pPr eaLnBrk="1" hangingPunct="1"/>
            <a:endParaRPr lang="en-US" smtClean="0"/>
          </a:p>
          <a:p>
            <a:pPr eaLnBrk="1" hangingPunct="1"/>
            <a:endParaRPr lang="en-US" smtClean="0"/>
          </a:p>
        </p:txBody>
      </p:sp>
      <p:sp>
        <p:nvSpPr>
          <p:cNvPr id="2" name="Content Placeholder 1"/>
          <p:cNvSpPr>
            <a:spLocks noGrp="1"/>
          </p:cNvSpPr>
          <p:nvPr>
            <p:ph sz="quarter" idx="10"/>
          </p:nvPr>
        </p:nvSpPr>
        <p:spPr/>
        <p:txBody>
          <a:bodyPr/>
          <a:lstStyle/>
          <a:p>
            <a:endParaRPr lang="en-US"/>
          </a:p>
        </p:txBody>
      </p:sp>
      <p:sp>
        <p:nvSpPr>
          <p:cNvPr id="7270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E78B6C4-0077-4578-A0EA-56F598563C58}" type="slidenum">
              <a:rPr lang="en-US" sz="1400" smtClean="0"/>
              <a:pPr eaLnBrk="1" hangingPunct="1"/>
              <a:t>53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smtClean="0"/>
              <a:t>Some Types of Syntax Errors	</a:t>
            </a:r>
          </a:p>
        </p:txBody>
      </p:sp>
      <p:sp>
        <p:nvSpPr>
          <p:cNvPr id="73732" name="Rectangle 3"/>
          <p:cNvSpPr>
            <a:spLocks noGrp="1" noChangeArrowheads="1"/>
          </p:cNvSpPr>
          <p:nvPr>
            <p:ph sz="quarter" idx="1"/>
          </p:nvPr>
        </p:nvSpPr>
        <p:spPr/>
        <p:txBody>
          <a:bodyPr/>
          <a:lstStyle/>
          <a:p>
            <a:pPr eaLnBrk="1" hangingPunct="1"/>
            <a:r>
              <a:rPr lang="en-US" smtClean="0"/>
              <a:t>Misspellings</a:t>
            </a:r>
          </a:p>
          <a:p>
            <a:pPr eaLnBrk="1" hangingPunct="1">
              <a:buFontTx/>
              <a:buNone/>
            </a:pPr>
            <a:r>
              <a:rPr lang="en-US" b="1" smtClean="0">
                <a:latin typeface="Courier New" pitchFamily="49" charset="0"/>
              </a:rPr>
              <a:t>    lstBox.Itms.Add(3)</a:t>
            </a:r>
          </a:p>
          <a:p>
            <a:pPr eaLnBrk="1" hangingPunct="1"/>
            <a:r>
              <a:rPr lang="en-US" smtClean="0"/>
              <a:t>Omissions</a:t>
            </a:r>
          </a:p>
          <a:p>
            <a:pPr eaLnBrk="1" hangingPunct="1">
              <a:buFontTx/>
              <a:buNone/>
            </a:pPr>
            <a:r>
              <a:rPr lang="en-US" b="1" smtClean="0">
                <a:latin typeface="Courier New" pitchFamily="49" charset="0"/>
              </a:rPr>
              <a:t>    lstBox.Items.Add(2 + )</a:t>
            </a:r>
          </a:p>
          <a:p>
            <a:pPr eaLnBrk="1" hangingPunct="1"/>
            <a:r>
              <a:rPr lang="en-US" smtClean="0"/>
              <a:t>Incorrect punctuation</a:t>
            </a:r>
          </a:p>
          <a:p>
            <a:pPr eaLnBrk="1" hangingPunct="1">
              <a:buFontTx/>
              <a:buNone/>
            </a:pPr>
            <a:r>
              <a:rPr lang="en-US" b="1" smtClean="0">
                <a:latin typeface="Courier New" pitchFamily="49" charset="0"/>
              </a:rPr>
              <a:t>    </a:t>
            </a:r>
            <a:r>
              <a:rPr lang="en-US" b="1" smtClean="0">
                <a:solidFill>
                  <a:schemeClr val="folHlink"/>
                </a:solidFill>
                <a:latin typeface="Courier New" pitchFamily="49" charset="0"/>
              </a:rPr>
              <a:t>Dim</a:t>
            </a:r>
            <a:r>
              <a:rPr lang="en-US" b="1" smtClean="0">
                <a:latin typeface="Courier New" pitchFamily="49" charset="0"/>
              </a:rPr>
              <a:t> m; n </a:t>
            </a:r>
            <a:r>
              <a:rPr lang="en-US" b="1" smtClean="0">
                <a:solidFill>
                  <a:schemeClr val="folHlink"/>
                </a:solidFill>
                <a:latin typeface="Courier New" pitchFamily="49" charset="0"/>
              </a:rPr>
              <a:t>As Integer</a:t>
            </a:r>
          </a:p>
          <a:p>
            <a:pPr eaLnBrk="1" hangingPunct="1">
              <a:buFontTx/>
              <a:buNone/>
            </a:pPr>
            <a:endParaRPr lang="en-US" smtClean="0"/>
          </a:p>
          <a:p>
            <a:pPr eaLnBrk="1" hangingPunct="1">
              <a:buFontTx/>
              <a:buNone/>
            </a:pPr>
            <a:r>
              <a:rPr lang="en-US" smtClean="0"/>
              <a:t>Displayed as blue underline in VS</a:t>
            </a:r>
            <a:endParaRPr lang="en-US" b="1"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73730"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00DEE4B-7C59-4872-94C9-B34749D7A38A}" type="slidenum">
              <a:rPr lang="en-US" sz="1400" smtClean="0"/>
              <a:pPr eaLnBrk="1" hangingPunct="1"/>
              <a:t>54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Syntax Error</a:t>
            </a:r>
          </a:p>
        </p:txBody>
      </p:sp>
      <p:sp>
        <p:nvSpPr>
          <p:cNvPr id="74755" name="Rectangle 3"/>
          <p:cNvSpPr>
            <a:spLocks noGrp="1" noChangeArrowheads="1"/>
          </p:cNvSpPr>
          <p:nvPr>
            <p:ph sz="quarter" idx="1"/>
          </p:nvPr>
        </p:nvSpPr>
        <p:spPr/>
        <p:txBody>
          <a:bodyPr/>
          <a:lstStyle/>
          <a:p>
            <a:pPr eaLnBrk="1" hangingPunct="1">
              <a:buFontTx/>
              <a:buNone/>
            </a:pPr>
            <a:r>
              <a:rPr lang="en-US" smtClean="0"/>
              <a:t>The following is NOT a valid way to test if </a:t>
            </a:r>
            <a:r>
              <a:rPr lang="en-US" i="1" smtClean="0"/>
              <a:t>n</a:t>
            </a:r>
            <a:r>
              <a:rPr lang="en-US" smtClean="0"/>
              <a:t> falls between 2 and 5:</a:t>
            </a:r>
          </a:p>
          <a:p>
            <a:pPr eaLnBrk="1" hangingPunct="1">
              <a:buFontTx/>
              <a:buNone/>
            </a:pPr>
            <a:endParaRPr lang="en-US" smtClean="0"/>
          </a:p>
          <a:p>
            <a:pPr algn="ctr" eaLnBrk="1" hangingPunct="1">
              <a:buFontTx/>
              <a:buNone/>
            </a:pPr>
            <a:r>
              <a:rPr lang="en-US" smtClean="0"/>
              <a:t>(2 &lt; n &lt; 5 )</a:t>
            </a:r>
          </a:p>
          <a:p>
            <a:pPr eaLnBrk="1" hangingPunct="1">
              <a:buFontTx/>
              <a:buNone/>
            </a:pPr>
            <a:endParaRPr lang="en-US" smtClean="0"/>
          </a:p>
        </p:txBody>
      </p:sp>
      <p:sp>
        <p:nvSpPr>
          <p:cNvPr id="2" name="Content Placeholder 1"/>
          <p:cNvSpPr>
            <a:spLocks noGrp="1"/>
          </p:cNvSpPr>
          <p:nvPr>
            <p:ph sz="quarter" idx="10"/>
          </p:nvPr>
        </p:nvSpPr>
        <p:spPr/>
        <p:txBody>
          <a:bodyPr/>
          <a:lstStyle/>
          <a:p>
            <a:endParaRPr lang="en-US"/>
          </a:p>
        </p:txBody>
      </p:sp>
      <p:sp>
        <p:nvSpPr>
          <p:cNvPr id="7475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F83498A-3A02-4FAB-A39F-6C6255C7D8FF}" type="slidenum">
              <a:rPr lang="en-US" sz="1400" smtClean="0"/>
              <a:pPr eaLnBrk="1" hangingPunct="1"/>
              <a:t>55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pPr eaLnBrk="1" hangingPunct="1"/>
            <a:r>
              <a:rPr lang="en-US" smtClean="0"/>
              <a:t>A Type of Run-time Error</a:t>
            </a:r>
          </a:p>
        </p:txBody>
      </p:sp>
      <p:sp>
        <p:nvSpPr>
          <p:cNvPr id="75781" name="Rectangle 3"/>
          <p:cNvSpPr>
            <a:spLocks noGrp="1" noChangeArrowheads="1"/>
          </p:cNvSpPr>
          <p:nvPr>
            <p:ph sz="quarter" idx="1"/>
          </p:nvPr>
        </p:nvSpPr>
        <p:spPr/>
        <p:txBody>
          <a:bodyPr/>
          <a:lstStyle/>
          <a:p>
            <a:pPr eaLnBrk="1" hangingPunct="1">
              <a:buFontTx/>
              <a:buNone/>
            </a:pPr>
            <a:endParaRPr lang="en-US" smtClean="0"/>
          </a:p>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numVar </a:t>
            </a:r>
            <a:r>
              <a:rPr lang="en-US" b="1" smtClean="0">
                <a:solidFill>
                  <a:schemeClr val="folHlink"/>
                </a:solidFill>
                <a:latin typeface="Courier New" pitchFamily="49" charset="0"/>
              </a:rPr>
              <a:t>As Integer</a:t>
            </a:r>
            <a:r>
              <a:rPr lang="en-US" b="1" smtClean="0">
                <a:latin typeface="Courier New" pitchFamily="49" charset="0"/>
              </a:rPr>
              <a:t> = 1000000</a:t>
            </a:r>
          </a:p>
          <a:p>
            <a:pPr eaLnBrk="1" hangingPunct="1">
              <a:buFontTx/>
              <a:buNone/>
            </a:pPr>
            <a:r>
              <a:rPr lang="en-US" b="1" smtClean="0">
                <a:latin typeface="Courier New" pitchFamily="49" charset="0"/>
              </a:rPr>
              <a:t>numVar = numVar * numVar</a:t>
            </a:r>
          </a:p>
          <a:p>
            <a:pPr eaLnBrk="1" hangingPunct="1">
              <a:buFontTx/>
              <a:buNone/>
            </a:pPr>
            <a:endParaRPr lang="en-US" smtClean="0"/>
          </a:p>
          <a:p>
            <a:pPr eaLnBrk="1" hangingPunct="1">
              <a:buFontTx/>
              <a:buNone/>
            </a:pPr>
            <a:r>
              <a:rPr lang="en-US" smtClean="0"/>
              <a:t>What’s wrong with the above?</a:t>
            </a:r>
          </a:p>
          <a:p>
            <a:pPr eaLnBrk="1" hangingPunct="1">
              <a:buFontTx/>
              <a:buNone/>
            </a:pPr>
            <a:endParaRPr lang="en-US" smtClean="0"/>
          </a:p>
        </p:txBody>
      </p:sp>
      <p:sp>
        <p:nvSpPr>
          <p:cNvPr id="2" name="Content Placeholder 1"/>
          <p:cNvSpPr>
            <a:spLocks noGrp="1"/>
          </p:cNvSpPr>
          <p:nvPr>
            <p:ph sz="quarter" idx="10"/>
          </p:nvPr>
        </p:nvSpPr>
        <p:spPr/>
        <p:txBody>
          <a:bodyPr/>
          <a:lstStyle/>
          <a:p>
            <a:endParaRPr lang="en-US"/>
          </a:p>
        </p:txBody>
      </p:sp>
      <p:sp>
        <p:nvSpPr>
          <p:cNvPr id="7577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CE64308-D260-46D5-9669-E646271A4C31}" type="slidenum">
              <a:rPr lang="en-US" sz="1400" smtClean="0"/>
              <a:pPr eaLnBrk="1" hangingPunct="1"/>
              <a:t>56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r>
              <a:rPr lang="en-US" smtClean="0"/>
              <a:t>A Logical Error</a:t>
            </a:r>
          </a:p>
        </p:txBody>
      </p:sp>
      <p:sp>
        <p:nvSpPr>
          <p:cNvPr id="24581" name="Rectangle 3"/>
          <p:cNvSpPr>
            <a:spLocks noGrp="1" noChangeArrowheads="1"/>
          </p:cNvSpPr>
          <p:nvPr>
            <p:ph sz="quarter" idx="1"/>
          </p:nvPr>
        </p:nvSpPr>
        <p:spPr/>
        <p:txBody>
          <a:bodyPr/>
          <a:lstStyle/>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average </a:t>
            </a:r>
            <a:r>
              <a:rPr lang="en-US" b="1" smtClean="0">
                <a:solidFill>
                  <a:schemeClr val="folHlink"/>
                </a:solidFill>
                <a:latin typeface="Courier New" pitchFamily="49" charset="0"/>
              </a:rPr>
              <a:t>As Double</a:t>
            </a:r>
          </a:p>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m </a:t>
            </a:r>
            <a:r>
              <a:rPr lang="en-US" b="1" smtClean="0">
                <a:solidFill>
                  <a:schemeClr val="folHlink"/>
                </a:solidFill>
                <a:latin typeface="Courier New" pitchFamily="49" charset="0"/>
              </a:rPr>
              <a:t>As Double</a:t>
            </a:r>
            <a:r>
              <a:rPr lang="en-US" b="1" smtClean="0">
                <a:latin typeface="Courier New" pitchFamily="49" charset="0"/>
              </a:rPr>
              <a:t> = 5</a:t>
            </a:r>
          </a:p>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n </a:t>
            </a:r>
            <a:r>
              <a:rPr lang="en-US" b="1" smtClean="0">
                <a:solidFill>
                  <a:schemeClr val="folHlink"/>
                </a:solidFill>
                <a:latin typeface="Courier New" pitchFamily="49" charset="0"/>
              </a:rPr>
              <a:t>As Double</a:t>
            </a:r>
            <a:r>
              <a:rPr lang="en-US" b="1" smtClean="0">
                <a:latin typeface="Courier New" pitchFamily="49" charset="0"/>
              </a:rPr>
              <a:t> = 10</a:t>
            </a:r>
          </a:p>
          <a:p>
            <a:pPr eaLnBrk="1" hangingPunct="1">
              <a:buFontTx/>
              <a:buNone/>
            </a:pPr>
            <a:r>
              <a:rPr lang="en-US" b="1" smtClean="0">
                <a:latin typeface="Courier New" pitchFamily="49" charset="0"/>
              </a:rPr>
              <a:t>average = m + n / 2</a:t>
            </a:r>
          </a:p>
          <a:p>
            <a:pPr eaLnBrk="1" hangingPunct="1">
              <a:buFontTx/>
              <a:buNone/>
            </a:pPr>
            <a:endParaRPr lang="en-US" smtClean="0"/>
          </a:p>
          <a:p>
            <a:pPr eaLnBrk="1" hangingPunct="1">
              <a:buFontTx/>
              <a:buNone/>
            </a:pPr>
            <a:r>
              <a:rPr lang="en-US" smtClean="0"/>
              <a:t>What’s wrong with the above?</a:t>
            </a:r>
          </a:p>
          <a:p>
            <a:pPr eaLnBrk="1" hangingPunct="1">
              <a:buFontTx/>
              <a:buNone/>
            </a:pPr>
            <a:r>
              <a:rPr lang="en-US" smtClean="0"/>
              <a:t>Value of </a:t>
            </a:r>
            <a:r>
              <a:rPr lang="en-US" i="1" smtClean="0"/>
              <a:t>average</a:t>
            </a:r>
            <a:r>
              <a:rPr lang="en-US" smtClean="0"/>
              <a:t> will be 10. Should be 7.5.</a:t>
            </a:r>
          </a:p>
        </p:txBody>
      </p:sp>
      <p:sp>
        <p:nvSpPr>
          <p:cNvPr id="2" name="Content Placeholder 1"/>
          <p:cNvSpPr>
            <a:spLocks noGrp="1"/>
          </p:cNvSpPr>
          <p:nvPr>
            <p:ph sz="quarter" idx="10"/>
          </p:nvPr>
        </p:nvSpPr>
        <p:spPr/>
        <p:txBody>
          <a:bodyPr/>
          <a:lstStyle/>
          <a:p>
            <a:endParaRPr lang="en-US"/>
          </a:p>
        </p:txBody>
      </p:sp>
      <p:sp>
        <p:nvSpPr>
          <p:cNvPr id="768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3774DD0-F190-4AE6-8DF3-960BF3A967FA}" type="slidenum">
              <a:rPr lang="en-US" sz="1400" smtClean="0"/>
              <a:pPr eaLnBrk="1" hangingPunct="1"/>
              <a:t>57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1">
                                            <p:txEl>
                                              <p:pRg st="6" end="6"/>
                                            </p:txEl>
                                          </p:spTgt>
                                        </p:tgtEl>
                                        <p:attrNameLst>
                                          <p:attrName>style.visibility</p:attrName>
                                        </p:attrNameLst>
                                      </p:cBhvr>
                                      <p:to>
                                        <p:strVal val="visible"/>
                                      </p:to>
                                    </p:set>
                                    <p:animEffect transition="in" filter="fade">
                                      <p:cBhvr>
                                        <p:cTn id="7" dur="500"/>
                                        <p:tgtEl>
                                          <p:spTgt spid="245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pPr eaLnBrk="1" hangingPunct="1"/>
            <a:r>
              <a:rPr lang="en-US" smtClean="0"/>
              <a:t>Common Error in Boolean Expressions</a:t>
            </a:r>
          </a:p>
        </p:txBody>
      </p:sp>
      <p:sp>
        <p:nvSpPr>
          <p:cNvPr id="77827" name="Rectangle 1027"/>
          <p:cNvSpPr>
            <a:spLocks noGrp="1" noChangeArrowheads="1"/>
          </p:cNvSpPr>
          <p:nvPr>
            <p:ph sz="quarter" idx="1"/>
          </p:nvPr>
        </p:nvSpPr>
        <p:spPr/>
        <p:txBody>
          <a:bodyPr/>
          <a:lstStyle/>
          <a:p>
            <a:pPr marL="609600" indent="-609600" eaLnBrk="1" hangingPunct="1"/>
            <a:r>
              <a:rPr lang="en-US" smtClean="0"/>
              <a:t>A common error is to replace the condition </a:t>
            </a:r>
            <a:r>
              <a:rPr lang="en-US" i="1" smtClean="0">
                <a:solidFill>
                  <a:schemeClr val="accent1"/>
                </a:solidFill>
              </a:rPr>
              <a:t>Not ( 2 &lt; 3 )</a:t>
            </a:r>
            <a:r>
              <a:rPr lang="en-US" smtClean="0"/>
              <a:t> with the condition </a:t>
            </a:r>
            <a:r>
              <a:rPr lang="en-US" i="1" smtClean="0">
                <a:solidFill>
                  <a:schemeClr val="accent1"/>
                </a:solidFill>
              </a:rPr>
              <a:t>( 2 &gt; 3 )</a:t>
            </a:r>
          </a:p>
        </p:txBody>
      </p:sp>
      <p:sp>
        <p:nvSpPr>
          <p:cNvPr id="2" name="Content Placeholder 1"/>
          <p:cNvSpPr>
            <a:spLocks noGrp="1"/>
          </p:cNvSpPr>
          <p:nvPr>
            <p:ph sz="quarter" idx="10"/>
          </p:nvPr>
        </p:nvSpPr>
        <p:spPr/>
        <p:txBody>
          <a:bodyPr/>
          <a:lstStyle/>
          <a:p>
            <a:endParaRPr lang="en-US"/>
          </a:p>
        </p:txBody>
      </p:sp>
      <p:sp>
        <p:nvSpPr>
          <p:cNvPr id="77828"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FF5D28D-053B-4E9B-B078-65DD76C7C14E}" type="slidenum">
              <a:rPr lang="en-US" sz="1400" smtClean="0"/>
              <a:pPr eaLnBrk="1" hangingPunct="1"/>
              <a:t>58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p:txBody>
          <a:bodyPr/>
          <a:lstStyle/>
          <a:p>
            <a:pPr eaLnBrk="1" hangingPunct="1"/>
            <a:r>
              <a:rPr lang="en-US" smtClean="0"/>
              <a:t>Data Conversion</a:t>
            </a:r>
          </a:p>
        </p:txBody>
      </p:sp>
      <p:sp>
        <p:nvSpPr>
          <p:cNvPr id="78853" name="Rectangle 3"/>
          <p:cNvSpPr>
            <a:spLocks noGrp="1" noChangeArrowheads="1"/>
          </p:cNvSpPr>
          <p:nvPr>
            <p:ph sz="quarter" idx="1"/>
          </p:nvPr>
        </p:nvSpPr>
        <p:spPr/>
        <p:txBody>
          <a:bodyPr/>
          <a:lstStyle/>
          <a:p>
            <a:pPr eaLnBrk="1" hangingPunct="1"/>
            <a:r>
              <a:rPr lang="en-US" dirty="0" smtClean="0"/>
              <a:t>Because the contents of a text box is always a string, sometimes you must convert the input or output.</a:t>
            </a:r>
          </a:p>
          <a:p>
            <a:pPr eaLnBrk="1" hangingPunct="1">
              <a:buFontTx/>
              <a:buNone/>
            </a:pPr>
            <a:endParaRPr lang="en-US" b="1" dirty="0">
              <a:latin typeface="Courier New" pitchFamily="49" charset="0"/>
            </a:endParaRPr>
          </a:p>
          <a:p>
            <a:pPr eaLnBrk="1" hangingPunct="1">
              <a:buFontTx/>
              <a:buNone/>
            </a:pPr>
            <a:endParaRPr lang="en-US" b="1" dirty="0" smtClean="0">
              <a:latin typeface="Courier New" pitchFamily="49" charset="0"/>
            </a:endParaRPr>
          </a:p>
          <a:p>
            <a:pPr eaLnBrk="1" hangingPunct="1">
              <a:buFontTx/>
              <a:buNone/>
            </a:pPr>
            <a:endParaRPr lang="en-US" b="1" dirty="0">
              <a:latin typeface="Courier New" pitchFamily="49" charset="0"/>
            </a:endParaRPr>
          </a:p>
          <a:p>
            <a:pPr eaLnBrk="1" hangingPunct="1">
              <a:buFontTx/>
              <a:buNone/>
            </a:pPr>
            <a:r>
              <a:rPr lang="en-US" b="1" dirty="0" smtClean="0">
                <a:latin typeface="Courier New" pitchFamily="49" charset="0"/>
              </a:rPr>
              <a:t>		</a:t>
            </a:r>
            <a:r>
              <a:rPr lang="en-US" b="1" dirty="0" err="1" smtClean="0">
                <a:latin typeface="Courier New" pitchFamily="49" charset="0"/>
              </a:rPr>
              <a:t>dblVar</a:t>
            </a:r>
            <a:r>
              <a:rPr lang="en-US" b="1" dirty="0" smtClean="0">
                <a:latin typeface="Courier New" pitchFamily="49" charset="0"/>
              </a:rPr>
              <a:t> </a:t>
            </a:r>
            <a:r>
              <a:rPr lang="en-US" b="1" dirty="0" smtClean="0">
                <a:latin typeface="Courier New" pitchFamily="49" charset="0"/>
              </a:rPr>
              <a:t>= </a:t>
            </a:r>
            <a:r>
              <a:rPr lang="en-US" b="1" dirty="0" err="1" smtClean="0">
                <a:solidFill>
                  <a:schemeClr val="folHlink"/>
                </a:solidFill>
                <a:latin typeface="Courier New" pitchFamily="49" charset="0"/>
              </a:rPr>
              <a:t>CDbl</a:t>
            </a:r>
            <a:r>
              <a:rPr lang="en-US" b="1" dirty="0" smtClean="0">
                <a:latin typeface="Courier New" pitchFamily="49" charset="0"/>
              </a:rPr>
              <a:t>(</a:t>
            </a:r>
            <a:r>
              <a:rPr lang="en-US" b="1" dirty="0" err="1" smtClean="0">
                <a:latin typeface="Courier New" pitchFamily="49" charset="0"/>
              </a:rPr>
              <a:t>txtBox.Text</a:t>
            </a:r>
            <a:r>
              <a:rPr lang="en-US" b="1" dirty="0" smtClean="0">
                <a:latin typeface="Courier New" pitchFamily="49" charset="0"/>
              </a:rPr>
              <a:t>)</a:t>
            </a:r>
          </a:p>
          <a:p>
            <a:pPr eaLnBrk="1" hangingPunct="1">
              <a:buFontTx/>
              <a:buNone/>
            </a:pPr>
            <a:endParaRPr lang="en-US" dirty="0" smtClean="0"/>
          </a:p>
          <a:p>
            <a:pPr eaLnBrk="1" hangingPunct="1">
              <a:buFontTx/>
              <a:buNone/>
            </a:pPr>
            <a:endParaRPr lang="en-US" dirty="0" smtClean="0"/>
          </a:p>
          <a:p>
            <a:pPr eaLnBrk="1" hangingPunct="1">
              <a:buFontTx/>
              <a:buNone/>
            </a:pPr>
            <a:endParaRPr lang="en-US" b="1" dirty="0" smtClean="0">
              <a:latin typeface="Courier New" pitchFamily="49" charset="0"/>
            </a:endParaRPr>
          </a:p>
          <a:p>
            <a:pPr eaLnBrk="1" hangingPunct="1">
              <a:buFontTx/>
              <a:buNone/>
            </a:pPr>
            <a:r>
              <a:rPr lang="en-US" b="1" dirty="0" smtClean="0">
                <a:latin typeface="Courier New" pitchFamily="49" charset="0"/>
              </a:rPr>
              <a:t>			</a:t>
            </a:r>
            <a:r>
              <a:rPr lang="en-US" b="1" dirty="0" err="1" smtClean="0">
                <a:latin typeface="Courier New" pitchFamily="49" charset="0"/>
              </a:rPr>
              <a:t>txtBox.Text</a:t>
            </a:r>
            <a:r>
              <a:rPr lang="en-US" b="1" dirty="0" smtClean="0">
                <a:latin typeface="Courier New" pitchFamily="49" charset="0"/>
              </a:rPr>
              <a:t> </a:t>
            </a:r>
            <a:r>
              <a:rPr lang="en-US" b="1" dirty="0" smtClean="0">
                <a:latin typeface="Courier New" pitchFamily="49" charset="0"/>
              </a:rPr>
              <a:t>= </a:t>
            </a:r>
            <a:r>
              <a:rPr lang="en-US" b="1" dirty="0" err="1" smtClean="0">
                <a:solidFill>
                  <a:schemeClr val="folHlink"/>
                </a:solidFill>
                <a:latin typeface="Courier New" pitchFamily="49" charset="0"/>
              </a:rPr>
              <a:t>CStr</a:t>
            </a:r>
            <a:r>
              <a:rPr lang="en-US" b="1" dirty="0" smtClean="0">
                <a:latin typeface="Courier New" pitchFamily="49" charset="0"/>
              </a:rPr>
              <a:t>(</a:t>
            </a:r>
            <a:r>
              <a:rPr lang="en-US" b="1" dirty="0" err="1" smtClean="0">
                <a:latin typeface="Courier New" pitchFamily="49" charset="0"/>
              </a:rPr>
              <a:t>numVar</a:t>
            </a:r>
            <a:r>
              <a:rPr lang="en-US" b="1" dirty="0" smtClean="0">
                <a:latin typeface="Courier New" pitchFamily="49" charset="0"/>
              </a:rPr>
              <a:t>)</a:t>
            </a:r>
            <a:endParaRPr lang="en-US" dirty="0" smtClean="0"/>
          </a:p>
        </p:txBody>
      </p:sp>
      <p:sp>
        <p:nvSpPr>
          <p:cNvPr id="2" name="Content Placeholder 1"/>
          <p:cNvSpPr>
            <a:spLocks noGrp="1"/>
          </p:cNvSpPr>
          <p:nvPr>
            <p:ph sz="quarter" idx="10"/>
          </p:nvPr>
        </p:nvSpPr>
        <p:spPr/>
        <p:txBody>
          <a:bodyPr/>
          <a:lstStyle/>
          <a:p>
            <a:endParaRPr lang="en-US"/>
          </a:p>
        </p:txBody>
      </p:sp>
      <p:sp>
        <p:nvSpPr>
          <p:cNvPr id="7885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5423500-EA28-4018-ABE6-31CE202C0610}" type="slidenum">
              <a:rPr lang="en-US" sz="1400" smtClean="0"/>
              <a:pPr eaLnBrk="1" hangingPunct="1"/>
              <a:t>59</a:t>
            </a:fld>
            <a:endParaRPr lang="en-US" sz="1400" smtClean="0"/>
          </a:p>
        </p:txBody>
      </p:sp>
      <p:sp>
        <p:nvSpPr>
          <p:cNvPr id="78854" name="Text Box 4"/>
          <p:cNvSpPr txBox="1">
            <a:spLocks noChangeArrowheads="1"/>
          </p:cNvSpPr>
          <p:nvPr/>
        </p:nvSpPr>
        <p:spPr bwMode="auto">
          <a:xfrm>
            <a:off x="365125" y="4840288"/>
            <a:ext cx="336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78855" name="Text Box 5"/>
          <p:cNvSpPr txBox="1">
            <a:spLocks noChangeArrowheads="1"/>
          </p:cNvSpPr>
          <p:nvPr/>
        </p:nvSpPr>
        <p:spPr bwMode="auto">
          <a:xfrm>
            <a:off x="762000" y="4343400"/>
            <a:ext cx="54864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Converts a String to a Double</a:t>
            </a:r>
          </a:p>
        </p:txBody>
      </p:sp>
      <p:sp>
        <p:nvSpPr>
          <p:cNvPr id="78856" name="Text Box 6"/>
          <p:cNvSpPr txBox="1">
            <a:spLocks noChangeArrowheads="1"/>
          </p:cNvSpPr>
          <p:nvPr/>
        </p:nvSpPr>
        <p:spPr bwMode="auto">
          <a:xfrm>
            <a:off x="3962400" y="6015037"/>
            <a:ext cx="51054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Converts a number to a string</a:t>
            </a:r>
          </a:p>
        </p:txBody>
      </p:sp>
      <p:sp>
        <p:nvSpPr>
          <p:cNvPr id="78857" name="Line 7"/>
          <p:cNvSpPr>
            <a:spLocks noChangeShapeType="1"/>
          </p:cNvSpPr>
          <p:nvPr/>
        </p:nvSpPr>
        <p:spPr bwMode="auto">
          <a:xfrm flipV="1">
            <a:off x="3429000" y="3886200"/>
            <a:ext cx="0" cy="3810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58" name="Line 8"/>
          <p:cNvSpPr>
            <a:spLocks noChangeShapeType="1"/>
          </p:cNvSpPr>
          <p:nvPr/>
        </p:nvSpPr>
        <p:spPr bwMode="auto">
          <a:xfrm flipH="1" flipV="1">
            <a:off x="5105400" y="5710237"/>
            <a:ext cx="0" cy="3810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Web Page Tab</a:t>
            </a:r>
          </a:p>
        </p:txBody>
      </p:sp>
      <p:sp>
        <p:nvSpPr>
          <p:cNvPr id="22531" name="Content Placeholder 2"/>
          <p:cNvSpPr>
            <a:spLocks noGrp="1"/>
          </p:cNvSpPr>
          <p:nvPr>
            <p:ph sz="quarter" idx="1"/>
          </p:nvPr>
        </p:nvSpPr>
        <p:spPr/>
        <p:txBody>
          <a:bodyPr/>
          <a:lstStyle/>
          <a:p>
            <a:r>
              <a:rPr lang="en-US" dirty="0" smtClean="0"/>
              <a:t>The Web page tab is titled </a:t>
            </a:r>
            <a:r>
              <a:rPr lang="en-US" i="1" dirty="0" smtClean="0"/>
              <a:t>Default.aspx</a:t>
            </a:r>
            <a:r>
              <a:rPr lang="en-US" dirty="0" smtClean="0"/>
              <a:t> </a:t>
            </a:r>
            <a:r>
              <a:rPr lang="en-US" dirty="0" smtClean="0"/>
              <a:t>instead of  </a:t>
            </a:r>
            <a:r>
              <a:rPr lang="en-US" i="1" dirty="0" smtClean="0"/>
              <a:t>Form1</a:t>
            </a:r>
            <a:r>
              <a:rPr lang="en-US" i="1" dirty="0" smtClean="0"/>
              <a:t>. </a:t>
            </a:r>
            <a:r>
              <a:rPr lang="en-US" i="1" dirty="0" err="1" smtClean="0"/>
              <a:t>vb</a:t>
            </a:r>
            <a:r>
              <a:rPr lang="en-US" i="1" dirty="0" smtClean="0"/>
              <a:t> [Design</a:t>
            </a:r>
            <a:r>
              <a:rPr lang="en-US" i="1" dirty="0" smtClean="0"/>
              <a:t>]</a:t>
            </a:r>
          </a:p>
          <a:p>
            <a:r>
              <a:rPr lang="en-US" dirty="0" smtClean="0"/>
              <a:t>The </a:t>
            </a:r>
            <a:r>
              <a:rPr lang="en-US" dirty="0" smtClean="0"/>
              <a:t>Web page is referred to as </a:t>
            </a:r>
            <a:r>
              <a:rPr lang="en-US" i="1" dirty="0" smtClean="0"/>
              <a:t>Default.aspx</a:t>
            </a:r>
            <a:r>
              <a:rPr lang="en-US" dirty="0" smtClean="0"/>
              <a:t> in the Solution Explorer </a:t>
            </a:r>
            <a:r>
              <a:rPr lang="en-US" dirty="0" smtClean="0"/>
              <a:t>window</a:t>
            </a:r>
            <a:endParaRPr lang="en-US" dirty="0" smtClean="0"/>
          </a:p>
        </p:txBody>
      </p:sp>
      <p:sp>
        <p:nvSpPr>
          <p:cNvPr id="2" name="Content Placeholder 1"/>
          <p:cNvSpPr>
            <a:spLocks noGrp="1"/>
          </p:cNvSpPr>
          <p:nvPr>
            <p:ph sz="quarter" idx="10"/>
          </p:nvPr>
        </p:nvSpPr>
        <p:spPr/>
        <p:txBody>
          <a:bodyPr/>
          <a:lstStyle/>
          <a:p>
            <a:endParaRPr lang="en-US"/>
          </a:p>
        </p:txBody>
      </p:sp>
      <p:sp>
        <p:nvSpPr>
          <p:cNvPr id="22532"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71AEE58-3751-4123-8B81-556DA9CCAE12}" type="slidenum">
              <a:rPr lang="en-US" sz="1400" smtClean="0"/>
              <a:pPr eaLnBrk="1" hangingPunct="1"/>
              <a:t>6</a:t>
            </a:fld>
            <a:endParaRPr lang="en-US" sz="1400" smtClean="0"/>
          </a:p>
        </p:txBody>
      </p:sp>
      <p:pic>
        <p:nvPicPr>
          <p:cNvPr id="22533" name="Picture 5" descr="Tab.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81400"/>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eaLnBrk="1" hangingPunct="1"/>
            <a:r>
              <a:rPr lang="en-US" smtClean="0"/>
              <a:t>String Properties and Methods</a:t>
            </a:r>
            <a:r>
              <a:rPr lang="en-US" sz="4800" smtClean="0"/>
              <a:t> </a:t>
            </a:r>
          </a:p>
        </p:txBody>
      </p:sp>
      <p:sp>
        <p:nvSpPr>
          <p:cNvPr id="79877" name="Rectangle 3"/>
          <p:cNvSpPr>
            <a:spLocks noGrp="1" noChangeArrowheads="1"/>
          </p:cNvSpPr>
          <p:nvPr>
            <p:ph sz="quarter" idx="1"/>
          </p:nvPr>
        </p:nvSpPr>
        <p:spPr/>
        <p:txBody>
          <a:bodyPr/>
          <a:lstStyle/>
          <a:p>
            <a:pPr eaLnBrk="1" hangingPunct="1">
              <a:spcBef>
                <a:spcPct val="50000"/>
              </a:spcBef>
              <a:buFontTx/>
              <a:buNone/>
            </a:pPr>
            <a:r>
              <a:rPr lang="en-US" smtClean="0"/>
              <a:t>"Visual".ToUpper is VISUAL.</a:t>
            </a:r>
          </a:p>
          <a:p>
            <a:pPr eaLnBrk="1" hangingPunct="1">
              <a:spcBef>
                <a:spcPct val="50000"/>
              </a:spcBef>
              <a:buFontTx/>
              <a:buNone/>
            </a:pPr>
            <a:endParaRPr lang="en-US" smtClean="0"/>
          </a:p>
          <a:p>
            <a:pPr eaLnBrk="1" hangingPunct="1">
              <a:spcBef>
                <a:spcPct val="50000"/>
              </a:spcBef>
              <a:buFontTx/>
              <a:buNone/>
            </a:pPr>
            <a:r>
              <a:rPr lang="en-US" smtClean="0"/>
              <a:t>.ToUpper makes everything upper case.</a:t>
            </a:r>
          </a:p>
          <a:p>
            <a:pPr eaLnBrk="1" hangingPunct="1">
              <a:spcBef>
                <a:spcPct val="50000"/>
              </a:spcBef>
              <a:buFontTx/>
              <a:buNone/>
            </a:pPr>
            <a:endParaRPr lang="en-US" smtClean="0"/>
          </a:p>
          <a:p>
            <a:pPr eaLnBrk="1" hangingPunct="1">
              <a:spcBef>
                <a:spcPct val="50000"/>
              </a:spcBef>
              <a:buFontTx/>
              <a:buNone/>
            </a:pPr>
            <a:r>
              <a:rPr lang="en-US" smtClean="0"/>
              <a:t>Varname = “blah”</a:t>
            </a:r>
          </a:p>
          <a:p>
            <a:pPr eaLnBrk="1" hangingPunct="1">
              <a:spcBef>
                <a:spcPct val="50000"/>
              </a:spcBef>
              <a:buFontTx/>
              <a:buNone/>
            </a:pPr>
            <a:r>
              <a:rPr lang="en-US" smtClean="0"/>
              <a:t>Varname.ToUpper     </a:t>
            </a:r>
            <a:r>
              <a:rPr lang="en-US" smtClean="0">
                <a:sym typeface="Wingdings" pitchFamily="2" charset="2"/>
              </a:rPr>
              <a:t> “BLAH”</a:t>
            </a:r>
            <a:endParaRPr lang="en-US" smtClean="0"/>
          </a:p>
        </p:txBody>
      </p:sp>
      <p:sp>
        <p:nvSpPr>
          <p:cNvPr id="2" name="Content Placeholder 1"/>
          <p:cNvSpPr>
            <a:spLocks noGrp="1"/>
          </p:cNvSpPr>
          <p:nvPr>
            <p:ph sz="quarter" idx="10"/>
          </p:nvPr>
        </p:nvSpPr>
        <p:spPr/>
        <p:txBody>
          <a:bodyPr/>
          <a:lstStyle/>
          <a:p>
            <a:endParaRPr lang="en-US"/>
          </a:p>
        </p:txBody>
      </p:sp>
      <p:sp>
        <p:nvSpPr>
          <p:cNvPr id="798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C01FFF6-B1BE-45A4-A1C9-C7F5A5BB0A95}" type="slidenum">
              <a:rPr lang="en-US" sz="1400" smtClean="0"/>
              <a:pPr eaLnBrk="1" hangingPunct="1"/>
              <a:t>60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p:txBody>
          <a:bodyPr/>
          <a:lstStyle/>
          <a:p>
            <a:pPr eaLnBrk="1" hangingPunct="1"/>
            <a:r>
              <a:rPr lang="en-US" smtClean="0"/>
              <a:t>String Properties and Methods</a:t>
            </a:r>
            <a:r>
              <a:rPr lang="en-US" sz="4800" smtClean="0"/>
              <a:t> </a:t>
            </a:r>
          </a:p>
        </p:txBody>
      </p:sp>
      <p:sp>
        <p:nvSpPr>
          <p:cNvPr id="80901" name="Rectangle 3"/>
          <p:cNvSpPr>
            <a:spLocks noGrp="1" noChangeArrowheads="1"/>
          </p:cNvSpPr>
          <p:nvPr>
            <p:ph sz="quarter" idx="1"/>
          </p:nvPr>
        </p:nvSpPr>
        <p:spPr/>
        <p:txBody>
          <a:bodyPr/>
          <a:lstStyle/>
          <a:p>
            <a:pPr eaLnBrk="1" hangingPunct="1">
              <a:spcBef>
                <a:spcPct val="50000"/>
              </a:spcBef>
              <a:buFontTx/>
              <a:buNone/>
            </a:pPr>
            <a:r>
              <a:rPr lang="en-US" smtClean="0"/>
              <a:t>"a" &amp; " bcd ".Trim &amp; "efg" is “abcdefg”</a:t>
            </a:r>
          </a:p>
          <a:p>
            <a:pPr eaLnBrk="1" hangingPunct="1">
              <a:spcBef>
                <a:spcPct val="50000"/>
              </a:spcBef>
              <a:buFontTx/>
              <a:buNone/>
            </a:pPr>
            <a:endParaRPr lang="en-US" smtClean="0"/>
          </a:p>
          <a:p>
            <a:pPr eaLnBrk="1" hangingPunct="1">
              <a:spcBef>
                <a:spcPct val="50000"/>
              </a:spcBef>
              <a:buFontTx/>
              <a:buNone/>
            </a:pPr>
            <a:r>
              <a:rPr lang="en-US" smtClean="0"/>
              <a:t>.trim removes leading/trailing spaces</a:t>
            </a:r>
          </a:p>
          <a:p>
            <a:pPr eaLnBrk="1" hangingPunct="1">
              <a:spcBef>
                <a:spcPct val="50000"/>
              </a:spcBef>
              <a:buFontTx/>
              <a:buNone/>
            </a:pPr>
            <a:endParaRPr lang="en-US" smtClean="0"/>
          </a:p>
          <a:p>
            <a:pPr eaLnBrk="1" hangingPunct="1">
              <a:spcBef>
                <a:spcPct val="50000"/>
              </a:spcBef>
              <a:buFontTx/>
              <a:buNone/>
            </a:pPr>
            <a:r>
              <a:rPr lang="en-US" smtClean="0"/>
              <a:t>Varname = “     blah     “</a:t>
            </a:r>
          </a:p>
          <a:p>
            <a:pPr eaLnBrk="1" hangingPunct="1">
              <a:spcBef>
                <a:spcPct val="50000"/>
              </a:spcBef>
              <a:buFontTx/>
              <a:buNone/>
            </a:pPr>
            <a:r>
              <a:rPr lang="en-US" smtClean="0"/>
              <a:t>Varname.trim      </a:t>
            </a:r>
            <a:r>
              <a:rPr lang="en-US" smtClean="0">
                <a:sym typeface="Wingdings" pitchFamily="2" charset="2"/>
              </a:rPr>
              <a:t>  “blah”</a:t>
            </a:r>
            <a:endParaRPr lang="en-US" smtClean="0"/>
          </a:p>
        </p:txBody>
      </p:sp>
      <p:sp>
        <p:nvSpPr>
          <p:cNvPr id="2" name="Content Placeholder 1"/>
          <p:cNvSpPr>
            <a:spLocks noGrp="1"/>
          </p:cNvSpPr>
          <p:nvPr>
            <p:ph sz="quarter" idx="10"/>
          </p:nvPr>
        </p:nvSpPr>
        <p:spPr/>
        <p:txBody>
          <a:bodyPr/>
          <a:lstStyle/>
          <a:p>
            <a:endParaRPr lang="en-US"/>
          </a:p>
        </p:txBody>
      </p:sp>
      <p:sp>
        <p:nvSpPr>
          <p:cNvPr id="8089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2AF3C89-FA22-407B-85B1-5EBB014DB225}" type="slidenum">
              <a:rPr lang="en-US" sz="1400" smtClean="0"/>
              <a:pPr eaLnBrk="1" hangingPunct="1"/>
              <a:t>61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n-US" sz="4800" smtClean="0"/>
              <a:t>Substring Method </a:t>
            </a:r>
          </a:p>
        </p:txBody>
      </p:sp>
      <p:sp>
        <p:nvSpPr>
          <p:cNvPr id="81925" name="Rectangle 3"/>
          <p:cNvSpPr>
            <a:spLocks noGrp="1" noChangeArrowheads="1"/>
          </p:cNvSpPr>
          <p:nvPr>
            <p:ph sz="quarter" idx="1"/>
          </p:nvPr>
        </p:nvSpPr>
        <p:spPr/>
        <p:txBody>
          <a:bodyPr/>
          <a:lstStyle/>
          <a:p>
            <a:pPr eaLnBrk="1" hangingPunct="1">
              <a:buFontTx/>
              <a:buNone/>
            </a:pPr>
            <a:r>
              <a:rPr lang="en-US" sz="2800" dirty="0" smtClean="0"/>
              <a:t>Let </a:t>
            </a:r>
            <a:r>
              <a:rPr lang="en-US" sz="2800" i="1" dirty="0" err="1" smtClean="0"/>
              <a:t>str</a:t>
            </a:r>
            <a:r>
              <a:rPr lang="en-US" sz="2800" dirty="0" smtClean="0"/>
              <a:t> be a string.</a:t>
            </a:r>
          </a:p>
          <a:p>
            <a:pPr eaLnBrk="1" hangingPunct="1">
              <a:buFontTx/>
              <a:buNone/>
            </a:pPr>
            <a:r>
              <a:rPr lang="en-US" sz="2800" b="1" dirty="0" err="1" smtClean="0">
                <a:latin typeface="Courier New" pitchFamily="49" charset="0"/>
              </a:rPr>
              <a:t>str.Substring</a:t>
            </a:r>
            <a:r>
              <a:rPr lang="en-US" sz="2800" b="1" dirty="0" smtClean="0">
                <a:latin typeface="Courier New" pitchFamily="49" charset="0"/>
              </a:rPr>
              <a:t>(</a:t>
            </a:r>
            <a:r>
              <a:rPr lang="en-US" sz="2800" b="1" i="1" dirty="0" smtClean="0">
                <a:latin typeface="Courier New" pitchFamily="49" charset="0"/>
              </a:rPr>
              <a:t>m</a:t>
            </a:r>
            <a:r>
              <a:rPr lang="en-US" sz="2800" b="1" dirty="0" smtClean="0">
                <a:latin typeface="Courier New" pitchFamily="49" charset="0"/>
              </a:rPr>
              <a:t>, </a:t>
            </a:r>
            <a:r>
              <a:rPr lang="en-US" sz="2800" b="1" i="1" dirty="0" smtClean="0">
                <a:latin typeface="Courier New" pitchFamily="49" charset="0"/>
              </a:rPr>
              <a:t>n</a:t>
            </a:r>
            <a:r>
              <a:rPr lang="en-US" sz="2800" b="1" dirty="0" smtClean="0">
                <a:latin typeface="Courier New" pitchFamily="49" charset="0"/>
              </a:rPr>
              <a:t>)</a:t>
            </a:r>
            <a:r>
              <a:rPr lang="en-US" sz="2800" dirty="0" smtClean="0"/>
              <a:t> is the substring of length </a:t>
            </a:r>
            <a:r>
              <a:rPr lang="en-US" sz="2800" i="1" dirty="0" smtClean="0"/>
              <a:t>n</a:t>
            </a:r>
            <a:r>
              <a:rPr lang="en-US" sz="2800" dirty="0" smtClean="0"/>
              <a:t>, beginning at position </a:t>
            </a:r>
            <a:r>
              <a:rPr lang="en-US" sz="2800" i="1" dirty="0" smtClean="0"/>
              <a:t>m</a:t>
            </a:r>
            <a:r>
              <a:rPr lang="en-US" sz="2800" dirty="0" smtClean="0"/>
              <a:t> in </a:t>
            </a:r>
            <a:r>
              <a:rPr lang="en-US" sz="2800" i="1" dirty="0" smtClean="0"/>
              <a:t>str</a:t>
            </a:r>
            <a:r>
              <a:rPr lang="en-US" sz="2800" dirty="0" smtClean="0"/>
              <a:t>.</a:t>
            </a:r>
          </a:p>
          <a:p>
            <a:pPr eaLnBrk="1" hangingPunct="1">
              <a:buFontTx/>
              <a:buNone/>
            </a:pPr>
            <a:endParaRPr lang="en-US" sz="2800" dirty="0" smtClean="0"/>
          </a:p>
          <a:p>
            <a:pPr eaLnBrk="1" hangingPunct="1">
              <a:buFontTx/>
              <a:buNone/>
            </a:pPr>
            <a:r>
              <a:rPr lang="en-US" sz="2800" dirty="0" smtClean="0"/>
              <a:t>“Visual </a:t>
            </a:r>
            <a:r>
              <a:rPr lang="en-US" sz="2800" dirty="0" err="1" smtClean="0"/>
              <a:t>Basic”.Substring</a:t>
            </a:r>
            <a:r>
              <a:rPr lang="en-US" sz="2800" dirty="0" smtClean="0"/>
              <a:t>(2, 3) is “</a:t>
            </a:r>
            <a:r>
              <a:rPr lang="en-US" sz="2800" dirty="0" err="1" smtClean="0"/>
              <a:t>sua</a:t>
            </a:r>
            <a:r>
              <a:rPr lang="en-US" sz="2800" dirty="0" smtClean="0"/>
              <a:t>”</a:t>
            </a:r>
          </a:p>
          <a:p>
            <a:pPr eaLnBrk="1" hangingPunct="1">
              <a:buFontTx/>
              <a:buNone/>
            </a:pPr>
            <a:r>
              <a:rPr lang="en-US" sz="2800" dirty="0" smtClean="0"/>
              <a:t>“Visual </a:t>
            </a:r>
            <a:r>
              <a:rPr lang="en-US" sz="2800" dirty="0" err="1" smtClean="0"/>
              <a:t>Basic”.Substring</a:t>
            </a:r>
            <a:r>
              <a:rPr lang="en-US" sz="2800" dirty="0" smtClean="0"/>
              <a:t>(0, 1) is “V”</a:t>
            </a:r>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i="1" dirty="0" smtClean="0"/>
          </a:p>
        </p:txBody>
      </p:sp>
      <p:sp>
        <p:nvSpPr>
          <p:cNvPr id="2" name="Content Placeholder 1"/>
          <p:cNvSpPr>
            <a:spLocks noGrp="1"/>
          </p:cNvSpPr>
          <p:nvPr>
            <p:ph sz="quarter" idx="10"/>
          </p:nvPr>
        </p:nvSpPr>
        <p:spPr/>
        <p:txBody>
          <a:bodyPr/>
          <a:lstStyle/>
          <a:p>
            <a:endParaRPr lang="en-US"/>
          </a:p>
        </p:txBody>
      </p:sp>
      <p:sp>
        <p:nvSpPr>
          <p:cNvPr id="81923" name="Slide Number Placeholder 6"/>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E579E3A-C8E3-4868-9685-7D4808DBBBB9}" type="slidenum">
              <a:rPr lang="en-US" sz="1400" smtClean="0"/>
              <a:pPr eaLnBrk="1" hangingPunct="1"/>
              <a:t>62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Chr Function</a:t>
            </a:r>
          </a:p>
        </p:txBody>
      </p:sp>
      <p:sp>
        <p:nvSpPr>
          <p:cNvPr id="82947" name="Rectangle 3"/>
          <p:cNvSpPr>
            <a:spLocks noGrp="1" noChangeArrowheads="1"/>
          </p:cNvSpPr>
          <p:nvPr>
            <p:ph sz="quarter" idx="1"/>
          </p:nvPr>
        </p:nvSpPr>
        <p:spPr/>
        <p:txBody>
          <a:bodyPr/>
          <a:lstStyle/>
          <a:p>
            <a:pPr eaLnBrk="1" hangingPunct="1">
              <a:buFontTx/>
              <a:buNone/>
            </a:pPr>
            <a:r>
              <a:rPr lang="en-US" sz="2800" dirty="0" smtClean="0"/>
              <a:t>For n between 0 and 255,</a:t>
            </a:r>
          </a:p>
          <a:p>
            <a:pPr eaLnBrk="1" hangingPunct="1">
              <a:spcBef>
                <a:spcPct val="50000"/>
              </a:spcBef>
              <a:buFontTx/>
              <a:buNone/>
            </a:pPr>
            <a:r>
              <a:rPr lang="en-US" sz="2800" dirty="0" smtClean="0">
                <a:latin typeface="Courier New" pitchFamily="49" charset="0"/>
              </a:rPr>
              <a:t>  </a:t>
            </a:r>
            <a:r>
              <a:rPr lang="en-US" sz="2800" b="1" dirty="0" err="1" smtClean="0">
                <a:latin typeface="Courier New" pitchFamily="49" charset="0"/>
              </a:rPr>
              <a:t>Chr</a:t>
            </a:r>
            <a:r>
              <a:rPr lang="en-US" sz="2800" b="1" dirty="0" smtClean="0">
                <a:latin typeface="Courier New" pitchFamily="49" charset="0"/>
              </a:rPr>
              <a:t>(n)</a:t>
            </a:r>
          </a:p>
          <a:p>
            <a:pPr eaLnBrk="1" hangingPunct="1">
              <a:spcBef>
                <a:spcPct val="50000"/>
              </a:spcBef>
              <a:buFontTx/>
              <a:buNone/>
            </a:pPr>
            <a:r>
              <a:rPr lang="en-US" sz="2800" dirty="0" smtClean="0"/>
              <a:t>is the string consisting of the character with</a:t>
            </a:r>
          </a:p>
          <a:p>
            <a:pPr eaLnBrk="1" hangingPunct="1">
              <a:buFontTx/>
              <a:buNone/>
            </a:pPr>
            <a:r>
              <a:rPr lang="en-US" sz="2800" dirty="0" smtClean="0"/>
              <a:t>ASCII value </a:t>
            </a:r>
            <a:r>
              <a:rPr lang="en-US" sz="2800" i="1" dirty="0" smtClean="0"/>
              <a:t>n</a:t>
            </a:r>
            <a:r>
              <a:rPr lang="en-US" sz="2800" dirty="0" smtClean="0"/>
              <a:t>.</a:t>
            </a:r>
          </a:p>
          <a:p>
            <a:pPr eaLnBrk="1" hangingPunct="1">
              <a:spcBef>
                <a:spcPct val="50000"/>
              </a:spcBef>
              <a:buFontTx/>
              <a:buNone/>
            </a:pPr>
            <a:r>
              <a:rPr lang="en-US" sz="2800" i="1" dirty="0" smtClean="0"/>
              <a:t>EXAMPLES:</a:t>
            </a:r>
            <a:r>
              <a:rPr lang="en-US" sz="2800" dirty="0" smtClean="0"/>
              <a:t> </a:t>
            </a:r>
            <a:r>
              <a:rPr lang="en-US" sz="2800" b="1" dirty="0" err="1" smtClean="0">
                <a:latin typeface="Courier New" pitchFamily="49" charset="0"/>
              </a:rPr>
              <a:t>Chr</a:t>
            </a:r>
            <a:r>
              <a:rPr lang="en-US" sz="2800" b="1" dirty="0" smtClean="0">
                <a:latin typeface="Courier New" pitchFamily="49" charset="0"/>
              </a:rPr>
              <a:t>(65) </a:t>
            </a:r>
            <a:r>
              <a:rPr lang="en-US" sz="2800" b="1" dirty="0" smtClean="0"/>
              <a:t>is</a:t>
            </a:r>
            <a:r>
              <a:rPr lang="en-US" sz="2800" b="1" dirty="0" smtClean="0">
                <a:latin typeface="Courier New" pitchFamily="49" charset="0"/>
              </a:rPr>
              <a:t> "A"</a:t>
            </a:r>
          </a:p>
          <a:p>
            <a:pPr eaLnBrk="1" hangingPunct="1">
              <a:buFontTx/>
              <a:buNone/>
            </a:pPr>
            <a:r>
              <a:rPr lang="en-US" sz="2800" b="1" dirty="0" smtClean="0">
                <a:latin typeface="Courier New" pitchFamily="49" charset="0"/>
              </a:rPr>
              <a:t>          </a:t>
            </a:r>
            <a:r>
              <a:rPr lang="en-US" sz="2800" b="1" dirty="0" err="1" smtClean="0">
                <a:latin typeface="Courier New" pitchFamily="49" charset="0"/>
              </a:rPr>
              <a:t>Chr</a:t>
            </a:r>
            <a:r>
              <a:rPr lang="en-US" sz="2800" b="1" dirty="0" smtClean="0">
                <a:latin typeface="Courier New" pitchFamily="49" charset="0"/>
              </a:rPr>
              <a:t>(162) </a:t>
            </a:r>
            <a:r>
              <a:rPr lang="en-US" sz="2800" b="1" dirty="0" smtClean="0"/>
              <a:t>is</a:t>
            </a:r>
            <a:r>
              <a:rPr lang="en-US" sz="2800" b="1" dirty="0" smtClean="0">
                <a:latin typeface="Courier New" pitchFamily="49" charset="0"/>
              </a:rPr>
              <a:t> "</a:t>
            </a:r>
            <a:r>
              <a:rPr lang="en-US" sz="2800" b="1" dirty="0" smtClean="0">
                <a:latin typeface="Courier New" pitchFamily="49" charset="0"/>
                <a:cs typeface="Arial" charset="0"/>
              </a:rPr>
              <a:t>¢</a:t>
            </a:r>
            <a:r>
              <a:rPr lang="en-US" sz="2800" b="1" dirty="0" smtClean="0">
                <a:latin typeface="Courier New" pitchFamily="49" charset="0"/>
              </a:rPr>
              <a:t>"</a:t>
            </a:r>
            <a:r>
              <a:rPr lang="en-US" sz="2800" dirty="0" smtClean="0"/>
              <a:t> </a:t>
            </a:r>
          </a:p>
          <a:p>
            <a:pPr eaLnBrk="1" hangingPunct="1">
              <a:buFontTx/>
              <a:buNone/>
            </a:pPr>
            <a:r>
              <a:rPr lang="en-US" sz="2800" dirty="0" smtClean="0"/>
              <a:t>	</a:t>
            </a:r>
          </a:p>
        </p:txBody>
      </p:sp>
      <p:sp>
        <p:nvSpPr>
          <p:cNvPr id="2" name="Content Placeholder 1"/>
          <p:cNvSpPr>
            <a:spLocks noGrp="1"/>
          </p:cNvSpPr>
          <p:nvPr>
            <p:ph sz="quarter" idx="10"/>
          </p:nvPr>
        </p:nvSpPr>
        <p:spPr/>
        <p:txBody>
          <a:bodyPr/>
          <a:lstStyle/>
          <a:p>
            <a:endParaRPr lang="en-US"/>
          </a:p>
        </p:txBody>
      </p:sp>
      <p:sp>
        <p:nvSpPr>
          <p:cNvPr id="8294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003C9FB-B605-408E-95B9-7F511AF84A1D}" type="slidenum">
              <a:rPr lang="en-US" sz="1400" smtClean="0"/>
              <a:pPr eaLnBrk="1" hangingPunct="1"/>
              <a:t>63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Asc Function</a:t>
            </a:r>
          </a:p>
        </p:txBody>
      </p:sp>
      <p:sp>
        <p:nvSpPr>
          <p:cNvPr id="83971" name="Rectangle 3"/>
          <p:cNvSpPr>
            <a:spLocks noGrp="1" noChangeArrowheads="1"/>
          </p:cNvSpPr>
          <p:nvPr>
            <p:ph sz="quarter" idx="1"/>
          </p:nvPr>
        </p:nvSpPr>
        <p:spPr/>
        <p:txBody>
          <a:bodyPr/>
          <a:lstStyle/>
          <a:p>
            <a:pPr eaLnBrk="1" hangingPunct="1">
              <a:buFontTx/>
              <a:buNone/>
            </a:pPr>
            <a:r>
              <a:rPr lang="en-US" smtClean="0"/>
              <a:t>For a string </a:t>
            </a:r>
            <a:r>
              <a:rPr lang="en-US" i="1" smtClean="0"/>
              <a:t>str</a:t>
            </a:r>
            <a:r>
              <a:rPr lang="en-US" smtClean="0"/>
              <a:t>,</a:t>
            </a:r>
          </a:p>
          <a:p>
            <a:pPr eaLnBrk="1" hangingPunct="1">
              <a:buFontTx/>
              <a:buNone/>
            </a:pPr>
            <a:r>
              <a:rPr lang="en-US" smtClean="0">
                <a:latin typeface="Courier New" pitchFamily="49" charset="0"/>
              </a:rPr>
              <a:t> </a:t>
            </a:r>
            <a:r>
              <a:rPr lang="en-US" b="1" smtClean="0">
                <a:latin typeface="Courier New" pitchFamily="49" charset="0"/>
              </a:rPr>
              <a:t>Asc(str)</a:t>
            </a:r>
          </a:p>
          <a:p>
            <a:pPr eaLnBrk="1" hangingPunct="1">
              <a:spcBef>
                <a:spcPct val="50000"/>
              </a:spcBef>
              <a:buFontTx/>
              <a:buNone/>
            </a:pPr>
            <a:r>
              <a:rPr lang="en-US" smtClean="0"/>
              <a:t>is ASCII value of the first character of </a:t>
            </a:r>
            <a:r>
              <a:rPr lang="en-US" i="1" smtClean="0"/>
              <a:t>str</a:t>
            </a:r>
            <a:r>
              <a:rPr lang="en-US" smtClean="0"/>
              <a:t>.</a:t>
            </a:r>
          </a:p>
          <a:p>
            <a:pPr eaLnBrk="1" hangingPunct="1">
              <a:spcBef>
                <a:spcPct val="50000"/>
              </a:spcBef>
              <a:buFontTx/>
              <a:buNone/>
            </a:pPr>
            <a:r>
              <a:rPr lang="en-US" i="1" smtClean="0"/>
              <a:t>EXAMPLES:</a:t>
            </a:r>
            <a:r>
              <a:rPr lang="en-US" smtClean="0"/>
              <a:t> </a:t>
            </a:r>
            <a:r>
              <a:rPr lang="en-US" b="1" smtClean="0">
                <a:latin typeface="Courier New" pitchFamily="49" charset="0"/>
              </a:rPr>
              <a:t>Asc("A") </a:t>
            </a:r>
            <a:r>
              <a:rPr lang="en-US" b="1" smtClean="0"/>
              <a:t>is</a:t>
            </a:r>
            <a:r>
              <a:rPr lang="en-US" b="1" smtClean="0">
                <a:latin typeface="Courier New" pitchFamily="49" charset="0"/>
              </a:rPr>
              <a:t> 65</a:t>
            </a:r>
          </a:p>
          <a:p>
            <a:pPr eaLnBrk="1" hangingPunct="1">
              <a:buFontTx/>
              <a:buNone/>
            </a:pPr>
            <a:r>
              <a:rPr lang="en-US" b="1" smtClean="0">
                <a:latin typeface="Courier New" pitchFamily="49" charset="0"/>
              </a:rPr>
              <a:t>          Asc("</a:t>
            </a:r>
            <a:r>
              <a:rPr lang="en-US" b="1" smtClean="0">
                <a:latin typeface="Courier New" pitchFamily="49" charset="0"/>
                <a:cs typeface="Arial" charset="0"/>
              </a:rPr>
              <a:t>¢25</a:t>
            </a:r>
            <a:r>
              <a:rPr lang="en-US" b="1" smtClean="0">
                <a:latin typeface="Courier New" pitchFamily="49" charset="0"/>
              </a:rPr>
              <a:t>") </a:t>
            </a:r>
            <a:r>
              <a:rPr lang="en-US" b="1" smtClean="0"/>
              <a:t>is</a:t>
            </a:r>
            <a:r>
              <a:rPr lang="en-US" b="1" smtClean="0">
                <a:latin typeface="Courier New" pitchFamily="49" charset="0"/>
              </a:rPr>
              <a:t> 162</a:t>
            </a:r>
            <a:r>
              <a:rPr lang="en-US" smtClean="0"/>
              <a:t> </a:t>
            </a:r>
          </a:p>
          <a:p>
            <a:pPr eaLnBrk="1" hangingPunct="1">
              <a:buFontTx/>
              <a:buNone/>
            </a:pPr>
            <a:r>
              <a:rPr lang="en-US" smtClean="0"/>
              <a:t>	</a:t>
            </a:r>
          </a:p>
        </p:txBody>
      </p:sp>
      <p:sp>
        <p:nvSpPr>
          <p:cNvPr id="2" name="Content Placeholder 1"/>
          <p:cNvSpPr>
            <a:spLocks noGrp="1"/>
          </p:cNvSpPr>
          <p:nvPr>
            <p:ph sz="quarter" idx="10"/>
          </p:nvPr>
        </p:nvSpPr>
        <p:spPr/>
        <p:txBody>
          <a:bodyPr/>
          <a:lstStyle/>
          <a:p>
            <a:endParaRPr lang="en-US"/>
          </a:p>
        </p:txBody>
      </p:sp>
      <p:sp>
        <p:nvSpPr>
          <p:cNvPr id="8397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D561CD5-60B0-4FA2-8298-9F4810490883}" type="slidenum">
              <a:rPr lang="en-US" sz="1400" smtClean="0"/>
              <a:pPr eaLnBrk="1" hangingPunct="1"/>
              <a:t>64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pPr eaLnBrk="1" hangingPunct="1"/>
            <a:r>
              <a:rPr lang="en-US" smtClean="0"/>
              <a:t>Scope</a:t>
            </a:r>
          </a:p>
        </p:txBody>
      </p:sp>
      <p:sp>
        <p:nvSpPr>
          <p:cNvPr id="84997" name="Rectangle 3"/>
          <p:cNvSpPr>
            <a:spLocks noGrp="1" noChangeArrowheads="1"/>
          </p:cNvSpPr>
          <p:nvPr>
            <p:ph sz="quarter" idx="1"/>
          </p:nvPr>
        </p:nvSpPr>
        <p:spPr/>
        <p:txBody>
          <a:bodyPr/>
          <a:lstStyle/>
          <a:p>
            <a:pPr eaLnBrk="1" hangingPunct="1"/>
            <a:r>
              <a:rPr lang="en-US" dirty="0" smtClean="0"/>
              <a:t>The </a:t>
            </a:r>
            <a:r>
              <a:rPr lang="en-US" b="1" dirty="0" smtClean="0"/>
              <a:t>scope</a:t>
            </a:r>
            <a:r>
              <a:rPr lang="en-US" dirty="0" smtClean="0"/>
              <a:t> of a variable is the portion of the program that can refer to </a:t>
            </a:r>
            <a:r>
              <a:rPr lang="en-US" dirty="0" smtClean="0"/>
              <a:t>it</a:t>
            </a:r>
          </a:p>
          <a:p>
            <a:pPr eaLnBrk="1" hangingPunct="1"/>
            <a:endParaRPr lang="en-US" dirty="0" smtClean="0"/>
          </a:p>
          <a:p>
            <a:pPr eaLnBrk="1" hangingPunct="1">
              <a:spcBef>
                <a:spcPts val="1800"/>
              </a:spcBef>
            </a:pPr>
            <a:r>
              <a:rPr lang="en-US" dirty="0" smtClean="0"/>
              <a:t>Variables declared inside an event  procedure are said to have </a:t>
            </a:r>
            <a:r>
              <a:rPr lang="en-US" b="1" dirty="0" smtClean="0"/>
              <a:t>local scope</a:t>
            </a:r>
            <a:r>
              <a:rPr lang="en-US" dirty="0" smtClean="0"/>
              <a:t> and are only available in the event procedure in which they are </a:t>
            </a:r>
            <a:r>
              <a:rPr lang="en-US" dirty="0" smtClean="0"/>
              <a:t>declared</a:t>
            </a:r>
            <a:endParaRPr lang="en-US" dirty="0" smtClean="0"/>
          </a:p>
        </p:txBody>
      </p:sp>
      <p:sp>
        <p:nvSpPr>
          <p:cNvPr id="2" name="Content Placeholder 1"/>
          <p:cNvSpPr>
            <a:spLocks noGrp="1"/>
          </p:cNvSpPr>
          <p:nvPr>
            <p:ph sz="quarter" idx="10"/>
          </p:nvPr>
        </p:nvSpPr>
        <p:spPr/>
        <p:txBody>
          <a:bodyPr/>
          <a:lstStyle/>
          <a:p>
            <a:endParaRPr lang="en-US"/>
          </a:p>
        </p:txBody>
      </p:sp>
      <p:sp>
        <p:nvSpPr>
          <p:cNvPr id="849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4585933-ACB2-4639-8196-266B8BE37950}" type="slidenum">
              <a:rPr lang="en-US" sz="1400" smtClean="0"/>
              <a:pPr eaLnBrk="1" hangingPunct="1"/>
              <a:t>65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smtClean="0"/>
              <a:t>Scope</a:t>
            </a:r>
          </a:p>
        </p:txBody>
      </p:sp>
      <p:sp>
        <p:nvSpPr>
          <p:cNvPr id="86021" name="Rectangle 3"/>
          <p:cNvSpPr>
            <a:spLocks noGrp="1" noChangeArrowheads="1"/>
          </p:cNvSpPr>
          <p:nvPr>
            <p:ph sz="quarter" idx="1"/>
          </p:nvPr>
        </p:nvSpPr>
        <p:spPr/>
        <p:txBody>
          <a:bodyPr/>
          <a:lstStyle/>
          <a:p>
            <a:pPr eaLnBrk="1" hangingPunct="1"/>
            <a:r>
              <a:rPr lang="en-US" dirty="0" smtClean="0"/>
              <a:t>Variables declared outside an event procedure are said to have </a:t>
            </a:r>
            <a:r>
              <a:rPr lang="en-US" b="1" dirty="0" smtClean="0"/>
              <a:t>class-level scope</a:t>
            </a:r>
            <a:r>
              <a:rPr lang="en-US" dirty="0" smtClean="0"/>
              <a:t> and are available to every event </a:t>
            </a:r>
            <a:r>
              <a:rPr lang="en-US" dirty="0" smtClean="0"/>
              <a:t>procedure</a:t>
            </a:r>
          </a:p>
          <a:p>
            <a:pPr eaLnBrk="1" hangingPunct="1"/>
            <a:endParaRPr lang="en-US" dirty="0" smtClean="0"/>
          </a:p>
          <a:p>
            <a:pPr eaLnBrk="1" hangingPunct="1">
              <a:spcBef>
                <a:spcPts val="1800"/>
              </a:spcBef>
            </a:pPr>
            <a:r>
              <a:rPr lang="en-US" dirty="0" smtClean="0"/>
              <a:t>Usually declared after</a:t>
            </a:r>
          </a:p>
          <a:p>
            <a:pPr eaLnBrk="1" hangingPunct="1">
              <a:buFontTx/>
              <a:buNone/>
            </a:pPr>
            <a:r>
              <a:rPr lang="en-US" dirty="0" smtClean="0"/>
              <a:t>    </a:t>
            </a:r>
            <a:r>
              <a:rPr lang="en-US" b="1" dirty="0" smtClean="0">
                <a:solidFill>
                  <a:schemeClr val="folHlink"/>
                </a:solidFill>
                <a:latin typeface="Courier New" pitchFamily="49" charset="0"/>
              </a:rPr>
              <a:t>Public Class </a:t>
            </a:r>
            <a:r>
              <a:rPr lang="en-US" b="1" i="1" dirty="0" err="1" smtClean="0">
                <a:latin typeface="Courier New" pitchFamily="49" charset="0"/>
              </a:rPr>
              <a:t>formName</a:t>
            </a:r>
            <a:endParaRPr lang="en-US" dirty="0" smtClean="0"/>
          </a:p>
          <a:p>
            <a:pPr eaLnBrk="1" hangingPunct="1">
              <a:buFontTx/>
              <a:buNone/>
            </a:pPr>
            <a:r>
              <a:rPr lang="en-US" dirty="0" smtClean="0"/>
              <a:t>    (Declarations section of Code Editor.)</a:t>
            </a:r>
          </a:p>
        </p:txBody>
      </p:sp>
      <p:sp>
        <p:nvSpPr>
          <p:cNvPr id="2" name="Content Placeholder 1"/>
          <p:cNvSpPr>
            <a:spLocks noGrp="1"/>
          </p:cNvSpPr>
          <p:nvPr>
            <p:ph sz="quarter" idx="10"/>
          </p:nvPr>
        </p:nvSpPr>
        <p:spPr/>
        <p:txBody>
          <a:bodyPr/>
          <a:lstStyle/>
          <a:p>
            <a:endParaRPr lang="en-US"/>
          </a:p>
        </p:txBody>
      </p:sp>
      <p:sp>
        <p:nvSpPr>
          <p:cNvPr id="8601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BAFE166-8A05-4D7B-A80F-70365C80CF5E}" type="slidenum">
              <a:rPr lang="en-US" sz="1400" smtClean="0"/>
              <a:pPr eaLnBrk="1" hangingPunct="1"/>
              <a:t>66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p:txBody>
          <a:bodyPr/>
          <a:lstStyle/>
          <a:p>
            <a:r>
              <a:rPr lang="en-US" smtClean="0"/>
              <a:t>Review</a:t>
            </a:r>
          </a:p>
        </p:txBody>
      </p:sp>
      <p:sp>
        <p:nvSpPr>
          <p:cNvPr id="87043" name="Subtitle 4"/>
          <p:cNvSpPr>
            <a:spLocks noGrp="1"/>
          </p:cNvSpPr>
          <p:nvPr>
            <p:ph type="subTitle" idx="1"/>
          </p:nvPr>
        </p:nvSpPr>
        <p:spPr/>
        <p:txBody>
          <a:bodyPr/>
          <a:lstStyle/>
          <a:p>
            <a:r>
              <a:rPr lang="en-US" smtClean="0"/>
              <a:t>Chapter 4</a:t>
            </a:r>
          </a:p>
        </p:txBody>
      </p:sp>
      <p:sp>
        <p:nvSpPr>
          <p:cNvPr id="8704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6B733A5-A708-472B-8C07-8FA2F9B5A132}" type="slidenum">
              <a:rPr lang="en-US" sz="1400" smtClean="0">
                <a:solidFill>
                  <a:schemeClr val="bg2"/>
                </a:solidFill>
              </a:rPr>
              <a:pPr eaLnBrk="1" hangingPunct="1"/>
              <a:t>67</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Logical Operators</a:t>
            </a:r>
          </a:p>
        </p:txBody>
      </p:sp>
      <p:sp>
        <p:nvSpPr>
          <p:cNvPr id="88067" name="Rectangle 3"/>
          <p:cNvSpPr>
            <a:spLocks noGrp="1" noChangeArrowheads="1"/>
          </p:cNvSpPr>
          <p:nvPr>
            <p:ph sz="quarter" idx="1"/>
          </p:nvPr>
        </p:nvSpPr>
        <p:spPr/>
        <p:txBody>
          <a:bodyPr/>
          <a:lstStyle/>
          <a:p>
            <a:pPr eaLnBrk="1" hangingPunct="1"/>
            <a:r>
              <a:rPr lang="en-US" dirty="0" smtClean="0"/>
              <a:t>Used with Boolean expressions</a:t>
            </a:r>
          </a:p>
          <a:p>
            <a:pPr lvl="1"/>
            <a:endParaRPr lang="en-US" i="1" dirty="0" smtClean="0">
              <a:solidFill>
                <a:schemeClr val="folHlink"/>
              </a:solidFill>
            </a:endParaRPr>
          </a:p>
          <a:p>
            <a:pPr lvl="1"/>
            <a:r>
              <a:rPr lang="en-US" i="1" dirty="0" smtClean="0">
                <a:solidFill>
                  <a:schemeClr val="folHlink"/>
                </a:solidFill>
              </a:rPr>
              <a:t>Not</a:t>
            </a:r>
            <a:r>
              <a:rPr lang="en-US" dirty="0" smtClean="0"/>
              <a:t> </a:t>
            </a:r>
            <a:r>
              <a:rPr lang="en-US" dirty="0" smtClean="0"/>
              <a:t>– makes a False expression True and vice versa</a:t>
            </a:r>
          </a:p>
          <a:p>
            <a:pPr lvl="1"/>
            <a:endParaRPr lang="en-US" i="1" dirty="0" smtClean="0">
              <a:solidFill>
                <a:schemeClr val="folHlink"/>
              </a:solidFill>
            </a:endParaRPr>
          </a:p>
          <a:p>
            <a:pPr lvl="1"/>
            <a:r>
              <a:rPr lang="en-US" i="1" dirty="0" smtClean="0">
                <a:solidFill>
                  <a:schemeClr val="folHlink"/>
                </a:solidFill>
              </a:rPr>
              <a:t>And</a:t>
            </a:r>
            <a:r>
              <a:rPr lang="en-US" dirty="0" smtClean="0"/>
              <a:t> </a:t>
            </a:r>
            <a:r>
              <a:rPr lang="en-US" dirty="0" smtClean="0"/>
              <a:t>– will yield a True if and only if both expressions are True</a:t>
            </a:r>
          </a:p>
          <a:p>
            <a:pPr lvl="1"/>
            <a:endParaRPr lang="en-US" i="1" dirty="0" smtClean="0">
              <a:solidFill>
                <a:schemeClr val="folHlink"/>
              </a:solidFill>
            </a:endParaRPr>
          </a:p>
          <a:p>
            <a:pPr lvl="1"/>
            <a:r>
              <a:rPr lang="en-US" i="1" dirty="0" smtClean="0">
                <a:solidFill>
                  <a:schemeClr val="folHlink"/>
                </a:solidFill>
              </a:rPr>
              <a:t>Or</a:t>
            </a:r>
            <a:r>
              <a:rPr lang="en-US" dirty="0" smtClean="0"/>
              <a:t> </a:t>
            </a:r>
            <a:r>
              <a:rPr lang="en-US" dirty="0" smtClean="0"/>
              <a:t>– will yield a True if at least one of both expressions are True</a:t>
            </a:r>
          </a:p>
        </p:txBody>
      </p:sp>
      <p:sp>
        <p:nvSpPr>
          <p:cNvPr id="2" name="Content Placeholder 1"/>
          <p:cNvSpPr>
            <a:spLocks noGrp="1"/>
          </p:cNvSpPr>
          <p:nvPr>
            <p:ph sz="quarter" idx="10"/>
          </p:nvPr>
        </p:nvSpPr>
        <p:spPr/>
        <p:txBody>
          <a:bodyPr/>
          <a:lstStyle/>
          <a:p>
            <a:endParaRPr lang="en-US"/>
          </a:p>
        </p:txBody>
      </p:sp>
      <p:sp>
        <p:nvSpPr>
          <p:cNvPr id="8806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5BEA18-3C9F-4FB5-9DED-18E29100A3AE}" type="slidenum">
              <a:rPr lang="en-US" sz="1400" smtClean="0"/>
              <a:pPr eaLnBrk="1" hangingPunct="1"/>
              <a:t>68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Example 4.3</a:t>
            </a:r>
          </a:p>
        </p:txBody>
      </p:sp>
      <p:sp>
        <p:nvSpPr>
          <p:cNvPr id="89091" name="Rectangle 3"/>
          <p:cNvSpPr>
            <a:spLocks noGrp="1" noChangeArrowheads="1"/>
          </p:cNvSpPr>
          <p:nvPr>
            <p:ph sz="quarter" idx="1"/>
          </p:nvPr>
        </p:nvSpPr>
        <p:spPr/>
        <p:txBody>
          <a:bodyPr/>
          <a:lstStyle/>
          <a:p>
            <a:pPr eaLnBrk="1" hangingPunct="1">
              <a:buFontTx/>
              <a:buNone/>
            </a:pPr>
            <a:r>
              <a:rPr lang="en-US" i="1" dirty="0" smtClean="0"/>
              <a:t>n =</a:t>
            </a:r>
            <a:r>
              <a:rPr lang="en-US" dirty="0" smtClean="0"/>
              <a:t> 4, </a:t>
            </a:r>
            <a:r>
              <a:rPr lang="en-US" i="1" dirty="0" err="1" smtClean="0"/>
              <a:t>answ</a:t>
            </a:r>
            <a:r>
              <a:rPr lang="en-US" i="1" dirty="0" smtClean="0"/>
              <a:t> =</a:t>
            </a:r>
            <a:r>
              <a:rPr lang="en-US" dirty="0" smtClean="0"/>
              <a:t> “Y”   </a:t>
            </a:r>
            <a:endParaRPr lang="en-US" dirty="0" smtClean="0"/>
          </a:p>
          <a:p>
            <a:pPr eaLnBrk="1" hangingPunct="1">
              <a:buFontTx/>
              <a:buNone/>
            </a:pPr>
            <a:endParaRPr lang="en-US" dirty="0"/>
          </a:p>
          <a:p>
            <a:pPr eaLnBrk="1" hangingPunct="1">
              <a:buFontTx/>
              <a:buNone/>
            </a:pPr>
            <a:r>
              <a:rPr lang="en-US" dirty="0" smtClean="0"/>
              <a:t>Are </a:t>
            </a:r>
            <a:r>
              <a:rPr lang="en-US" dirty="0" smtClean="0"/>
              <a:t>the following expressions true or false?</a:t>
            </a:r>
          </a:p>
          <a:p>
            <a:pPr eaLnBrk="1" hangingPunct="1">
              <a:buFontTx/>
              <a:buNone/>
            </a:pPr>
            <a:endParaRPr lang="en-US" dirty="0" smtClean="0"/>
          </a:p>
          <a:p>
            <a:pPr eaLnBrk="1" hangingPunct="1">
              <a:buFontTx/>
              <a:buNone/>
            </a:pPr>
            <a:r>
              <a:rPr lang="en-US" dirty="0" smtClean="0">
                <a:solidFill>
                  <a:schemeClr val="folHlink"/>
                </a:solidFill>
              </a:rPr>
              <a:t>1) Not</a:t>
            </a:r>
            <a:r>
              <a:rPr lang="en-US" dirty="0" smtClean="0"/>
              <a:t> (n &lt; 6)</a:t>
            </a:r>
          </a:p>
          <a:p>
            <a:pPr eaLnBrk="1" hangingPunct="1">
              <a:buFontTx/>
              <a:buNone/>
            </a:pPr>
            <a:r>
              <a:rPr lang="en-US" dirty="0" smtClean="0">
                <a:solidFill>
                  <a:schemeClr val="folHlink"/>
                </a:solidFill>
              </a:rPr>
              <a:t>2) </a:t>
            </a:r>
            <a:r>
              <a:rPr lang="en-US" dirty="0" smtClean="0"/>
              <a:t>(</a:t>
            </a:r>
            <a:r>
              <a:rPr lang="en-US" dirty="0" err="1" smtClean="0"/>
              <a:t>answ</a:t>
            </a:r>
            <a:r>
              <a:rPr lang="en-US" dirty="0" smtClean="0"/>
              <a:t> = </a:t>
            </a:r>
            <a:r>
              <a:rPr lang="en-US" dirty="0" smtClean="0">
                <a:solidFill>
                  <a:schemeClr val="hlink"/>
                </a:solidFill>
              </a:rPr>
              <a:t>"Y"</a:t>
            </a:r>
            <a:r>
              <a:rPr lang="en-US" dirty="0" smtClean="0"/>
              <a:t>) </a:t>
            </a:r>
            <a:r>
              <a:rPr lang="en-US" dirty="0" smtClean="0">
                <a:solidFill>
                  <a:schemeClr val="folHlink"/>
                </a:solidFill>
              </a:rPr>
              <a:t>Or</a:t>
            </a:r>
            <a:r>
              <a:rPr lang="en-US" dirty="0" smtClean="0"/>
              <a:t> (</a:t>
            </a:r>
            <a:r>
              <a:rPr lang="en-US" dirty="0" err="1" smtClean="0"/>
              <a:t>answ</a:t>
            </a:r>
            <a:r>
              <a:rPr lang="en-US" dirty="0" smtClean="0"/>
              <a:t> = </a:t>
            </a:r>
            <a:r>
              <a:rPr lang="en-US" dirty="0" smtClean="0">
                <a:solidFill>
                  <a:schemeClr val="hlink"/>
                </a:solidFill>
              </a:rPr>
              <a:t>"y"</a:t>
            </a:r>
            <a:r>
              <a:rPr lang="en-US" dirty="0" smtClean="0"/>
              <a:t>)</a:t>
            </a:r>
          </a:p>
          <a:p>
            <a:pPr eaLnBrk="1" hangingPunct="1">
              <a:buFontTx/>
              <a:buNone/>
            </a:pPr>
            <a:r>
              <a:rPr lang="en-US" dirty="0" smtClean="0">
                <a:solidFill>
                  <a:schemeClr val="folHlink"/>
                </a:solidFill>
              </a:rPr>
              <a:t>3) </a:t>
            </a:r>
            <a:r>
              <a:rPr lang="en-US" dirty="0" smtClean="0"/>
              <a:t>(</a:t>
            </a:r>
            <a:r>
              <a:rPr lang="en-US" dirty="0" err="1" smtClean="0"/>
              <a:t>answ</a:t>
            </a:r>
            <a:r>
              <a:rPr lang="en-US" dirty="0" smtClean="0"/>
              <a:t> = </a:t>
            </a:r>
            <a:r>
              <a:rPr lang="en-US" dirty="0" smtClean="0">
                <a:solidFill>
                  <a:schemeClr val="hlink"/>
                </a:solidFill>
              </a:rPr>
              <a:t>"Y"</a:t>
            </a:r>
            <a:r>
              <a:rPr lang="en-US" dirty="0" smtClean="0"/>
              <a:t>) </a:t>
            </a:r>
            <a:r>
              <a:rPr lang="en-US" dirty="0" smtClean="0">
                <a:solidFill>
                  <a:schemeClr val="folHlink"/>
                </a:solidFill>
              </a:rPr>
              <a:t>And</a:t>
            </a:r>
            <a:r>
              <a:rPr lang="en-US" dirty="0" smtClean="0"/>
              <a:t> (</a:t>
            </a:r>
            <a:r>
              <a:rPr lang="en-US" dirty="0" err="1" smtClean="0"/>
              <a:t>answ</a:t>
            </a:r>
            <a:r>
              <a:rPr lang="en-US" dirty="0" smtClean="0"/>
              <a:t> = </a:t>
            </a:r>
            <a:r>
              <a:rPr lang="en-US" dirty="0" smtClean="0">
                <a:solidFill>
                  <a:schemeClr val="hlink"/>
                </a:solidFill>
              </a:rPr>
              <a:t>"y"</a:t>
            </a:r>
            <a:r>
              <a:rPr lang="en-US" dirty="0" smtClean="0"/>
              <a:t>)</a:t>
            </a:r>
          </a:p>
          <a:p>
            <a:pPr eaLnBrk="1" hangingPunct="1">
              <a:buFontTx/>
              <a:buNone/>
            </a:pPr>
            <a:r>
              <a:rPr lang="en-US" dirty="0" smtClean="0">
                <a:solidFill>
                  <a:schemeClr val="folHlink"/>
                </a:solidFill>
              </a:rPr>
              <a:t>4) </a:t>
            </a:r>
            <a:r>
              <a:rPr lang="en-US" dirty="0" smtClean="0"/>
              <a:t>Not(</a:t>
            </a:r>
            <a:r>
              <a:rPr lang="en-US" dirty="0" err="1" smtClean="0"/>
              <a:t>answ</a:t>
            </a:r>
            <a:r>
              <a:rPr lang="en-US" dirty="0" smtClean="0"/>
              <a:t> = </a:t>
            </a:r>
            <a:r>
              <a:rPr lang="en-US" dirty="0" smtClean="0">
                <a:solidFill>
                  <a:schemeClr val="hlink"/>
                </a:solidFill>
              </a:rPr>
              <a:t>"y"</a:t>
            </a:r>
            <a:r>
              <a:rPr lang="en-US" dirty="0" smtClean="0"/>
              <a:t>)</a:t>
            </a:r>
          </a:p>
        </p:txBody>
      </p:sp>
      <p:sp>
        <p:nvSpPr>
          <p:cNvPr id="2" name="Content Placeholder 1"/>
          <p:cNvSpPr>
            <a:spLocks noGrp="1"/>
          </p:cNvSpPr>
          <p:nvPr>
            <p:ph sz="quarter" idx="10"/>
          </p:nvPr>
        </p:nvSpPr>
        <p:spPr/>
        <p:txBody>
          <a:bodyPr/>
          <a:lstStyle/>
          <a:p>
            <a:endParaRPr lang="en-US"/>
          </a:p>
        </p:txBody>
      </p:sp>
      <p:sp>
        <p:nvSpPr>
          <p:cNvPr id="8909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E5912EA-D167-4F8D-81A9-ACCE069DDAA6}" type="slidenum">
              <a:rPr lang="en-US" sz="1400" smtClean="0"/>
              <a:pPr eaLnBrk="1" hangingPunct="1"/>
              <a:t>69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Toolbox</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2355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56CD291-CFD5-4201-A013-7A46723DEE67}" type="slidenum">
              <a:rPr lang="en-US" sz="1400" smtClean="0"/>
              <a:pPr eaLnBrk="1" hangingPunct="1"/>
              <a:t>7</a:t>
            </a:fld>
            <a:endParaRPr lang="en-US" sz="1400" smtClean="0"/>
          </a:p>
        </p:txBody>
      </p:sp>
      <p:pic>
        <p:nvPicPr>
          <p:cNvPr id="23556" name="Picture 5" descr="Toolbox.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19200"/>
            <a:ext cx="31178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6"/>
          <p:cNvSpPr txBox="1">
            <a:spLocks noChangeArrowheads="1"/>
          </p:cNvSpPr>
          <p:nvPr/>
        </p:nvSpPr>
        <p:spPr bwMode="auto">
          <a:xfrm>
            <a:off x="457200" y="49530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r>
              <a:rPr lang="en-US" sz="3200"/>
              <a:t>The common controls, such as button, text box, and list box are contained in the </a:t>
            </a:r>
            <a:r>
              <a:rPr lang="en-US" sz="3200" i="1"/>
              <a:t>Standard</a:t>
            </a:r>
            <a:r>
              <a:rPr lang="en-US" sz="3200"/>
              <a:t> group of the Toolbox.</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If Block</a:t>
            </a:r>
          </a:p>
        </p:txBody>
      </p:sp>
      <p:sp>
        <p:nvSpPr>
          <p:cNvPr id="90115" name="Rectangle 3"/>
          <p:cNvSpPr>
            <a:spLocks noGrp="1" noChangeArrowheads="1"/>
          </p:cNvSpPr>
          <p:nvPr>
            <p:ph sz="quarter" idx="1"/>
          </p:nvPr>
        </p:nvSpPr>
        <p:spPr/>
        <p:txBody>
          <a:bodyPr/>
          <a:lstStyle/>
          <a:p>
            <a:pPr eaLnBrk="1" hangingPunct="1">
              <a:lnSpc>
                <a:spcPct val="90000"/>
              </a:lnSpc>
              <a:buFontTx/>
              <a:buNone/>
            </a:pPr>
            <a:r>
              <a:rPr lang="en-US" dirty="0" smtClean="0"/>
              <a:t>The program will take a course of action</a:t>
            </a:r>
          </a:p>
          <a:p>
            <a:pPr eaLnBrk="1" hangingPunct="1">
              <a:lnSpc>
                <a:spcPct val="90000"/>
              </a:lnSpc>
              <a:buFontTx/>
              <a:buNone/>
            </a:pPr>
            <a:r>
              <a:rPr lang="en-US" dirty="0" smtClean="0"/>
              <a:t>based on whether a condition is true.</a:t>
            </a:r>
          </a:p>
          <a:p>
            <a:pPr eaLnBrk="1" hangingPunct="1">
              <a:lnSpc>
                <a:spcPct val="90000"/>
              </a:lnSpc>
              <a:spcBef>
                <a:spcPct val="50000"/>
              </a:spcBef>
              <a:buFontTx/>
              <a:buNone/>
            </a:pPr>
            <a:endParaRPr lang="en-US" b="1" dirty="0" smtClean="0">
              <a:solidFill>
                <a:schemeClr val="folHlink"/>
              </a:solidFill>
              <a:latin typeface="Courier New" pitchFamily="49" charset="0"/>
            </a:endParaRPr>
          </a:p>
          <a:p>
            <a:pPr eaLnBrk="1" hangingPunct="1">
              <a:lnSpc>
                <a:spcPct val="90000"/>
              </a:lnSpc>
              <a:spcBef>
                <a:spcPct val="50000"/>
              </a:spcBef>
              <a:buFontTx/>
              <a:buNone/>
            </a:pPr>
            <a:r>
              <a:rPr lang="en-US" b="1" dirty="0" smtClean="0">
                <a:solidFill>
                  <a:schemeClr val="folHlink"/>
                </a:solidFill>
                <a:latin typeface="Courier New" pitchFamily="49" charset="0"/>
              </a:rPr>
              <a:t>If</a:t>
            </a:r>
            <a:r>
              <a:rPr lang="en-US" b="1" dirty="0" smtClean="0">
                <a:latin typeface="Courier New" pitchFamily="49" charset="0"/>
              </a:rPr>
              <a:t> </a:t>
            </a:r>
            <a:r>
              <a:rPr lang="en-US" b="1" i="1" dirty="0" smtClean="0">
                <a:latin typeface="Courier New" pitchFamily="49" charset="0"/>
              </a:rPr>
              <a:t>condition </a:t>
            </a:r>
            <a:r>
              <a:rPr lang="en-US" b="1" dirty="0" smtClean="0">
                <a:solidFill>
                  <a:schemeClr val="folHlink"/>
                </a:solidFill>
                <a:latin typeface="Courier New" pitchFamily="49" charset="0"/>
              </a:rPr>
              <a:t>Then</a:t>
            </a:r>
          </a:p>
          <a:p>
            <a:pPr eaLnBrk="1" hangingPunct="1">
              <a:lnSpc>
                <a:spcPct val="90000"/>
              </a:lnSpc>
              <a:buFontTx/>
              <a:buNone/>
            </a:pPr>
            <a:r>
              <a:rPr lang="en-US" b="1" i="1" dirty="0" smtClean="0">
                <a:latin typeface="Courier New" pitchFamily="49" charset="0"/>
              </a:rPr>
              <a:t>  action1</a:t>
            </a:r>
          </a:p>
          <a:p>
            <a:pPr eaLnBrk="1" hangingPunct="1">
              <a:lnSpc>
                <a:spcPct val="90000"/>
              </a:lnSpc>
              <a:buFontTx/>
              <a:buNone/>
            </a:pPr>
            <a:r>
              <a:rPr lang="en-US" b="1" dirty="0" smtClean="0">
                <a:solidFill>
                  <a:schemeClr val="folHlink"/>
                </a:solidFill>
                <a:latin typeface="Courier New" pitchFamily="49" charset="0"/>
              </a:rPr>
              <a:t>Else</a:t>
            </a:r>
          </a:p>
          <a:p>
            <a:pPr eaLnBrk="1" hangingPunct="1">
              <a:lnSpc>
                <a:spcPct val="90000"/>
              </a:lnSpc>
              <a:buFontTx/>
              <a:buNone/>
            </a:pPr>
            <a:r>
              <a:rPr lang="en-US" b="1" i="1" dirty="0" smtClean="0">
                <a:latin typeface="Courier New" pitchFamily="49" charset="0"/>
              </a:rPr>
              <a:t>  action2</a:t>
            </a:r>
          </a:p>
          <a:p>
            <a:pPr eaLnBrk="1" hangingPunct="1">
              <a:lnSpc>
                <a:spcPct val="90000"/>
              </a:lnSpc>
              <a:buFontTx/>
              <a:buNone/>
            </a:pPr>
            <a:r>
              <a:rPr lang="en-US" b="1" dirty="0" smtClean="0">
                <a:solidFill>
                  <a:schemeClr val="folHlink"/>
                </a:solidFill>
                <a:latin typeface="Courier New" pitchFamily="49" charset="0"/>
              </a:rPr>
              <a:t>End If</a:t>
            </a:r>
          </a:p>
        </p:txBody>
      </p:sp>
      <p:sp>
        <p:nvSpPr>
          <p:cNvPr id="2" name="Content Placeholder 1"/>
          <p:cNvSpPr>
            <a:spLocks noGrp="1"/>
          </p:cNvSpPr>
          <p:nvPr>
            <p:ph sz="quarter" idx="10"/>
          </p:nvPr>
        </p:nvSpPr>
        <p:spPr/>
        <p:txBody>
          <a:bodyPr/>
          <a:lstStyle/>
          <a:p>
            <a:endParaRPr lang="en-US"/>
          </a:p>
        </p:txBody>
      </p:sp>
      <p:sp>
        <p:nvSpPr>
          <p:cNvPr id="9011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50EA298-5910-49DB-8888-A8CDE515CE5C}" type="slidenum">
              <a:rPr lang="en-US" sz="1400" smtClean="0"/>
              <a:pPr eaLnBrk="1" hangingPunct="1"/>
              <a:t>70</a:t>
            </a:fld>
            <a:endParaRPr lang="en-US" sz="1400" smtClean="0"/>
          </a:p>
        </p:txBody>
      </p:sp>
      <p:sp>
        <p:nvSpPr>
          <p:cNvPr id="90118" name="AutoShape 4"/>
          <p:cNvSpPr>
            <a:spLocks noChangeArrowheads="1"/>
          </p:cNvSpPr>
          <p:nvPr/>
        </p:nvSpPr>
        <p:spPr bwMode="auto">
          <a:xfrm>
            <a:off x="2895600" y="2590800"/>
            <a:ext cx="3810000" cy="838200"/>
          </a:xfrm>
          <a:prstGeom prst="leftArrowCallout">
            <a:avLst>
              <a:gd name="adj1" fmla="val 25000"/>
              <a:gd name="adj2" fmla="val 25000"/>
              <a:gd name="adj3" fmla="val 75758"/>
              <a:gd name="adj4" fmla="val 66667"/>
            </a:avLst>
          </a:prstGeom>
          <a:solidFill>
            <a:schemeClr val="accent2"/>
          </a:solidFill>
          <a:ln w="9525">
            <a:solidFill>
              <a:schemeClr val="tx1"/>
            </a:solidFill>
            <a:miter lim="800000"/>
            <a:headEnd/>
            <a:tailEnd/>
          </a:ln>
        </p:spPr>
        <p:txBody>
          <a:bodyPr wrap="none" anchor="ctr"/>
          <a:lstStyle/>
          <a:p>
            <a:r>
              <a:rPr lang="en-US" sz="2000" b="1" dirty="0"/>
              <a:t>Will be executed if </a:t>
            </a:r>
          </a:p>
          <a:p>
            <a:r>
              <a:rPr lang="en-US" sz="2000" b="1" dirty="0"/>
              <a:t>condition is true</a:t>
            </a:r>
          </a:p>
        </p:txBody>
      </p:sp>
      <p:sp>
        <p:nvSpPr>
          <p:cNvPr id="90119" name="AutoShape 5"/>
          <p:cNvSpPr>
            <a:spLocks noChangeArrowheads="1"/>
          </p:cNvSpPr>
          <p:nvPr/>
        </p:nvSpPr>
        <p:spPr bwMode="auto">
          <a:xfrm>
            <a:off x="2897659" y="3449595"/>
            <a:ext cx="3810000" cy="838200"/>
          </a:xfrm>
          <a:prstGeom prst="leftArrowCallout">
            <a:avLst>
              <a:gd name="adj1" fmla="val 25000"/>
              <a:gd name="adj2" fmla="val 25000"/>
              <a:gd name="adj3" fmla="val 75758"/>
              <a:gd name="adj4" fmla="val 66667"/>
            </a:avLst>
          </a:prstGeom>
          <a:solidFill>
            <a:schemeClr val="accent2"/>
          </a:solidFill>
          <a:ln w="9525">
            <a:solidFill>
              <a:schemeClr val="tx1"/>
            </a:solidFill>
            <a:miter lim="800000"/>
            <a:headEnd/>
            <a:tailEnd/>
          </a:ln>
        </p:spPr>
        <p:txBody>
          <a:bodyPr wrap="none" anchor="ctr"/>
          <a:lstStyle/>
          <a:p>
            <a:r>
              <a:rPr lang="en-US" sz="2000" b="1"/>
              <a:t>Will be executed if </a:t>
            </a:r>
          </a:p>
          <a:p>
            <a:r>
              <a:rPr lang="en-US" sz="2000" b="1"/>
              <a:t>condition is false</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Another example If block</a:t>
            </a:r>
          </a:p>
        </p:txBody>
      </p:sp>
      <p:sp>
        <p:nvSpPr>
          <p:cNvPr id="91139" name="Rectangle 3"/>
          <p:cNvSpPr>
            <a:spLocks noGrp="1" noChangeArrowheads="1"/>
          </p:cNvSpPr>
          <p:nvPr>
            <p:ph sz="quarter" idx="1"/>
          </p:nvPr>
        </p:nvSpPr>
        <p:spPr/>
        <p:txBody>
          <a:bodyPr/>
          <a:lstStyle/>
          <a:p>
            <a:pPr eaLnBrk="1" hangingPunct="1">
              <a:buFontTx/>
              <a:buNone/>
            </a:pPr>
            <a:r>
              <a:rPr lang="en-US" b="1" smtClean="0">
                <a:solidFill>
                  <a:schemeClr val="folHlink"/>
                </a:solidFill>
                <a:latin typeface="Courier New" pitchFamily="49" charset="0"/>
              </a:rPr>
              <a:t>If</a:t>
            </a:r>
            <a:r>
              <a:rPr lang="en-US" b="1" smtClean="0">
                <a:latin typeface="Courier New" pitchFamily="49" charset="0"/>
              </a:rPr>
              <a:t> </a:t>
            </a:r>
            <a:r>
              <a:rPr lang="en-US" b="1" i="1" smtClean="0">
                <a:latin typeface="Courier New" pitchFamily="49" charset="0"/>
              </a:rPr>
              <a:t>condition </a:t>
            </a:r>
            <a:r>
              <a:rPr lang="en-US" b="1" smtClean="0">
                <a:solidFill>
                  <a:schemeClr val="folHlink"/>
                </a:solidFill>
                <a:latin typeface="Courier New" pitchFamily="49" charset="0"/>
              </a:rPr>
              <a:t>Then</a:t>
            </a:r>
          </a:p>
          <a:p>
            <a:pPr eaLnBrk="1" hangingPunct="1">
              <a:buFontTx/>
              <a:buNone/>
            </a:pPr>
            <a:r>
              <a:rPr lang="en-US" b="1" i="1" smtClean="0">
                <a:latin typeface="Courier New" pitchFamily="49" charset="0"/>
              </a:rPr>
              <a:t>  action1</a:t>
            </a:r>
          </a:p>
          <a:p>
            <a:pPr eaLnBrk="1" hangingPunct="1">
              <a:buFontTx/>
              <a:buNone/>
            </a:pPr>
            <a:r>
              <a:rPr lang="en-US" b="1" smtClean="0">
                <a:solidFill>
                  <a:schemeClr val="folHlink"/>
                </a:solidFill>
                <a:latin typeface="Courier New" pitchFamily="49" charset="0"/>
              </a:rPr>
              <a:t>End If</a:t>
            </a:r>
          </a:p>
          <a:p>
            <a:pPr eaLnBrk="1" hangingPunct="1">
              <a:buFontTx/>
              <a:buNone/>
            </a:pPr>
            <a:r>
              <a:rPr lang="en-US" i="1" smtClean="0"/>
              <a:t>Statement2</a:t>
            </a:r>
          </a:p>
          <a:p>
            <a:pPr eaLnBrk="1" hangingPunct="1">
              <a:buFontTx/>
              <a:buNone/>
            </a:pPr>
            <a:r>
              <a:rPr lang="en-US" i="1" smtClean="0"/>
              <a:t>Statement3</a:t>
            </a:r>
          </a:p>
        </p:txBody>
      </p:sp>
      <p:sp>
        <p:nvSpPr>
          <p:cNvPr id="2" name="Content Placeholder 1"/>
          <p:cNvSpPr>
            <a:spLocks noGrp="1"/>
          </p:cNvSpPr>
          <p:nvPr>
            <p:ph sz="quarter" idx="10"/>
          </p:nvPr>
        </p:nvSpPr>
        <p:spPr/>
        <p:txBody>
          <a:bodyPr/>
          <a:lstStyle/>
          <a:p>
            <a:endParaRPr lang="en-US"/>
          </a:p>
        </p:txBody>
      </p:sp>
      <p:sp>
        <p:nvSpPr>
          <p:cNvPr id="9114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E9F24DC-8587-4A58-81AE-7378F75E4850}" type="slidenum">
              <a:rPr lang="en-US" sz="1400" smtClean="0"/>
              <a:pPr eaLnBrk="1" hangingPunct="1"/>
              <a:t>71</a:t>
            </a:fld>
            <a:endParaRPr lang="en-US" sz="1400" smtClean="0"/>
          </a:p>
        </p:txBody>
      </p:sp>
      <p:sp>
        <p:nvSpPr>
          <p:cNvPr id="91142" name="AutoShape 4"/>
          <p:cNvSpPr>
            <a:spLocks noChangeArrowheads="1"/>
          </p:cNvSpPr>
          <p:nvPr/>
        </p:nvSpPr>
        <p:spPr bwMode="auto">
          <a:xfrm>
            <a:off x="2514600" y="1752600"/>
            <a:ext cx="3733800" cy="1981200"/>
          </a:xfrm>
          <a:prstGeom prst="leftArrowCallout">
            <a:avLst>
              <a:gd name="adj1" fmla="val 25000"/>
              <a:gd name="adj2" fmla="val 25000"/>
              <a:gd name="adj3" fmla="val 36541"/>
              <a:gd name="adj4" fmla="val 66667"/>
            </a:avLst>
          </a:prstGeom>
          <a:solidFill>
            <a:schemeClr val="accent2"/>
          </a:solidFill>
          <a:ln w="9525">
            <a:solidFill>
              <a:schemeClr val="tx1"/>
            </a:solidFill>
            <a:miter lim="800000"/>
            <a:headEnd/>
            <a:tailEnd/>
          </a:ln>
        </p:spPr>
        <p:txBody>
          <a:bodyPr wrap="none" anchor="ctr"/>
          <a:lstStyle/>
          <a:p>
            <a:pPr marL="109538" algn="l">
              <a:spcBef>
                <a:spcPct val="50000"/>
              </a:spcBef>
            </a:pPr>
            <a:r>
              <a:rPr lang="en-US" sz="1600"/>
              <a:t>Regardless of whether </a:t>
            </a:r>
          </a:p>
          <a:p>
            <a:pPr marL="109538" algn="l">
              <a:spcBef>
                <a:spcPct val="50000"/>
              </a:spcBef>
            </a:pPr>
            <a:r>
              <a:rPr lang="en-US" sz="1600"/>
              <a:t>the condition in the </a:t>
            </a:r>
          </a:p>
          <a:p>
            <a:pPr marL="109538" algn="l">
              <a:spcBef>
                <a:spcPct val="50000"/>
              </a:spcBef>
            </a:pPr>
            <a:r>
              <a:rPr lang="en-US" sz="1600"/>
              <a:t>If statement is true or </a:t>
            </a:r>
          </a:p>
          <a:p>
            <a:pPr marL="109538" algn="l">
              <a:spcBef>
                <a:spcPct val="50000"/>
              </a:spcBef>
            </a:pPr>
            <a:r>
              <a:rPr lang="en-US" sz="1600"/>
              <a:t> alse, these statements </a:t>
            </a:r>
          </a:p>
          <a:p>
            <a:pPr marL="109538" algn="l">
              <a:spcBef>
                <a:spcPct val="50000"/>
              </a:spcBef>
            </a:pPr>
            <a:r>
              <a:rPr lang="en-US" sz="1600"/>
              <a:t>will be executed</a:t>
            </a: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err="1" smtClean="0"/>
              <a:t>Pseudocode</a:t>
            </a:r>
            <a:r>
              <a:rPr lang="en-US" dirty="0" smtClean="0"/>
              <a:t> and </a:t>
            </a:r>
            <a:r>
              <a:rPr lang="en-US" dirty="0" smtClean="0"/>
              <a:t>Flowchart</a:t>
            </a:r>
            <a:endParaRPr lang="en-US" dirty="0" smtClean="0"/>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92164"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smtClean="0"/>
              <a:t>Chapter 4 - VB 2008 by Schneider</a:t>
            </a:r>
          </a:p>
        </p:txBody>
      </p:sp>
      <p:sp>
        <p:nvSpPr>
          <p:cNvPr id="9216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261E391-2F0A-49D1-BF8B-65281EDACB27}" type="slidenum">
              <a:rPr lang="en-US" sz="1400" smtClean="0"/>
              <a:pPr eaLnBrk="1" hangingPunct="1"/>
              <a:t>72</a:t>
            </a:fld>
            <a:endParaRPr lang="en-US" sz="1400" smtClean="0"/>
          </a:p>
        </p:txBody>
      </p:sp>
      <p:pic>
        <p:nvPicPr>
          <p:cNvPr id="92166" name="Picture 5" descr="AACQWEG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3931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ElseIf clause</a:t>
            </a:r>
          </a:p>
        </p:txBody>
      </p:sp>
      <p:sp>
        <p:nvSpPr>
          <p:cNvPr id="93187" name="Rectangle 3"/>
          <p:cNvSpPr>
            <a:spLocks noGrp="1" noChangeArrowheads="1"/>
          </p:cNvSpPr>
          <p:nvPr>
            <p:ph sz="quarter" idx="1"/>
          </p:nvPr>
        </p:nvSpPr>
        <p:spPr/>
        <p:txBody>
          <a:bodyPr/>
          <a:lstStyle/>
          <a:p>
            <a:pPr eaLnBrk="1" hangingPunct="1">
              <a:lnSpc>
                <a:spcPct val="90000"/>
              </a:lnSpc>
              <a:buFontTx/>
              <a:buNone/>
            </a:pPr>
            <a:r>
              <a:rPr lang="en-US" sz="2800" b="1" smtClean="0">
                <a:solidFill>
                  <a:schemeClr val="folHlink"/>
                </a:solidFill>
                <a:latin typeface="Courier New" pitchFamily="49" charset="0"/>
              </a:rPr>
              <a:t>If</a:t>
            </a:r>
            <a:r>
              <a:rPr lang="en-US" sz="2800" b="1" smtClean="0">
                <a:latin typeface="Courier New" pitchFamily="49" charset="0"/>
              </a:rPr>
              <a:t> </a:t>
            </a:r>
            <a:r>
              <a:rPr lang="en-US" sz="2800" b="1" i="1" smtClean="0">
                <a:latin typeface="Courier New" pitchFamily="49" charset="0"/>
              </a:rPr>
              <a:t>condition1 </a:t>
            </a:r>
            <a:r>
              <a:rPr lang="en-US" sz="2800" b="1" smtClean="0">
                <a:solidFill>
                  <a:schemeClr val="folHlink"/>
                </a:solidFill>
                <a:latin typeface="Courier New" pitchFamily="49" charset="0"/>
              </a:rPr>
              <a:t>Then</a:t>
            </a:r>
          </a:p>
          <a:p>
            <a:pPr eaLnBrk="1" hangingPunct="1">
              <a:lnSpc>
                <a:spcPct val="90000"/>
              </a:lnSpc>
              <a:buFontTx/>
              <a:buNone/>
            </a:pPr>
            <a:r>
              <a:rPr lang="en-US" sz="2800" b="1" i="1" smtClean="0">
                <a:latin typeface="Courier New" pitchFamily="49" charset="0"/>
              </a:rPr>
              <a:t>  action1</a:t>
            </a:r>
          </a:p>
          <a:p>
            <a:pPr eaLnBrk="1" hangingPunct="1">
              <a:lnSpc>
                <a:spcPct val="90000"/>
              </a:lnSpc>
              <a:buFontTx/>
              <a:buNone/>
            </a:pPr>
            <a:r>
              <a:rPr lang="en-US" sz="2800" b="1" smtClean="0">
                <a:solidFill>
                  <a:schemeClr val="folHlink"/>
                </a:solidFill>
                <a:latin typeface="Courier New" pitchFamily="49" charset="0"/>
              </a:rPr>
              <a:t>ElseIf</a:t>
            </a:r>
            <a:r>
              <a:rPr lang="en-US" sz="2800" b="1" smtClean="0">
                <a:latin typeface="Courier New" pitchFamily="49" charset="0"/>
              </a:rPr>
              <a:t> </a:t>
            </a:r>
            <a:r>
              <a:rPr lang="en-US" sz="2800" b="1" i="1" smtClean="0">
                <a:latin typeface="Courier New" pitchFamily="49" charset="0"/>
              </a:rPr>
              <a:t>condition2 </a:t>
            </a:r>
            <a:r>
              <a:rPr lang="en-US" sz="2800" b="1" smtClean="0">
                <a:solidFill>
                  <a:schemeClr val="folHlink"/>
                </a:solidFill>
                <a:latin typeface="Courier New" pitchFamily="49" charset="0"/>
              </a:rPr>
              <a:t>Then</a:t>
            </a:r>
          </a:p>
          <a:p>
            <a:pPr eaLnBrk="1" hangingPunct="1">
              <a:lnSpc>
                <a:spcPct val="90000"/>
              </a:lnSpc>
              <a:buFontTx/>
              <a:buNone/>
            </a:pPr>
            <a:r>
              <a:rPr lang="en-US" sz="2800" b="1" i="1" smtClean="0">
                <a:latin typeface="Courier New" pitchFamily="49" charset="0"/>
              </a:rPr>
              <a:t>  action2</a:t>
            </a:r>
          </a:p>
          <a:p>
            <a:pPr eaLnBrk="1" hangingPunct="1">
              <a:lnSpc>
                <a:spcPct val="90000"/>
              </a:lnSpc>
              <a:buFontTx/>
              <a:buNone/>
            </a:pPr>
            <a:r>
              <a:rPr lang="en-US" sz="2800" b="1" smtClean="0">
                <a:solidFill>
                  <a:schemeClr val="folHlink"/>
                </a:solidFill>
                <a:latin typeface="Courier New" pitchFamily="49" charset="0"/>
              </a:rPr>
              <a:t>ElseIf</a:t>
            </a:r>
            <a:r>
              <a:rPr lang="en-US" sz="2800" b="1" smtClean="0">
                <a:latin typeface="Courier New" pitchFamily="49" charset="0"/>
              </a:rPr>
              <a:t> </a:t>
            </a:r>
            <a:r>
              <a:rPr lang="en-US" sz="2800" b="1" i="1" smtClean="0">
                <a:latin typeface="Courier New" pitchFamily="49" charset="0"/>
              </a:rPr>
              <a:t>condition3 </a:t>
            </a:r>
            <a:r>
              <a:rPr lang="en-US" sz="2800" b="1" smtClean="0">
                <a:solidFill>
                  <a:schemeClr val="folHlink"/>
                </a:solidFill>
                <a:latin typeface="Courier New" pitchFamily="49" charset="0"/>
              </a:rPr>
              <a:t>Then</a:t>
            </a:r>
          </a:p>
          <a:p>
            <a:pPr eaLnBrk="1" hangingPunct="1">
              <a:lnSpc>
                <a:spcPct val="90000"/>
              </a:lnSpc>
              <a:buFontTx/>
              <a:buNone/>
            </a:pPr>
            <a:r>
              <a:rPr lang="en-US" sz="2800" b="1" i="1" smtClean="0">
                <a:latin typeface="Courier New" pitchFamily="49" charset="0"/>
              </a:rPr>
              <a:t>  action3</a:t>
            </a:r>
          </a:p>
          <a:p>
            <a:pPr eaLnBrk="1" hangingPunct="1">
              <a:lnSpc>
                <a:spcPct val="90000"/>
              </a:lnSpc>
              <a:buFontTx/>
              <a:buNone/>
            </a:pPr>
            <a:r>
              <a:rPr lang="en-US" sz="2800" b="1" smtClean="0">
                <a:solidFill>
                  <a:schemeClr val="folHlink"/>
                </a:solidFill>
                <a:latin typeface="Courier New" pitchFamily="49" charset="0"/>
              </a:rPr>
              <a:t>Else</a:t>
            </a:r>
          </a:p>
          <a:p>
            <a:pPr eaLnBrk="1" hangingPunct="1">
              <a:lnSpc>
                <a:spcPct val="90000"/>
              </a:lnSpc>
              <a:buFontTx/>
              <a:buNone/>
            </a:pPr>
            <a:r>
              <a:rPr lang="en-US" sz="2800" b="1" i="1" smtClean="0">
                <a:latin typeface="Courier New" pitchFamily="49" charset="0"/>
              </a:rPr>
              <a:t>  action4</a:t>
            </a:r>
          </a:p>
          <a:p>
            <a:pPr eaLnBrk="1" hangingPunct="1">
              <a:lnSpc>
                <a:spcPct val="90000"/>
              </a:lnSpc>
              <a:buFontTx/>
              <a:buNone/>
            </a:pPr>
            <a:r>
              <a:rPr lang="en-US" sz="2800" b="1" smtClean="0">
                <a:solidFill>
                  <a:schemeClr val="folHlink"/>
                </a:solidFill>
                <a:latin typeface="Courier New" pitchFamily="49" charset="0"/>
              </a:rPr>
              <a:t>End If</a:t>
            </a:r>
          </a:p>
        </p:txBody>
      </p:sp>
      <p:sp>
        <p:nvSpPr>
          <p:cNvPr id="2" name="Content Placeholder 1"/>
          <p:cNvSpPr>
            <a:spLocks noGrp="1"/>
          </p:cNvSpPr>
          <p:nvPr>
            <p:ph sz="quarter" idx="10"/>
          </p:nvPr>
        </p:nvSpPr>
        <p:spPr/>
        <p:txBody>
          <a:bodyPr/>
          <a:lstStyle/>
          <a:p>
            <a:endParaRPr lang="en-US"/>
          </a:p>
        </p:txBody>
      </p:sp>
      <p:sp>
        <p:nvSpPr>
          <p:cNvPr id="9318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575324E-1B6A-4B06-8A59-E35753299453}" type="slidenum">
              <a:rPr lang="en-US" sz="1400" smtClean="0"/>
              <a:pPr eaLnBrk="1" hangingPunct="1"/>
              <a:t>73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Select Case Syntax</a:t>
            </a:r>
          </a:p>
        </p:txBody>
      </p:sp>
      <p:sp>
        <p:nvSpPr>
          <p:cNvPr id="94211" name="Rectangle 3"/>
          <p:cNvSpPr>
            <a:spLocks noGrp="1" noChangeArrowheads="1"/>
          </p:cNvSpPr>
          <p:nvPr>
            <p:ph sz="quarter" idx="1"/>
          </p:nvPr>
        </p:nvSpPr>
        <p:spPr/>
        <p:txBody>
          <a:bodyPr/>
          <a:lstStyle/>
          <a:p>
            <a:pPr eaLnBrk="1" hangingPunct="1">
              <a:buFontTx/>
              <a:buNone/>
            </a:pPr>
            <a:r>
              <a:rPr lang="en-US" sz="2400" smtClean="0"/>
              <a:t>The general form of the Select Case block is</a:t>
            </a:r>
          </a:p>
          <a:p>
            <a:pPr eaLnBrk="1" hangingPunct="1">
              <a:buFontTx/>
              <a:buNone/>
            </a:pPr>
            <a:r>
              <a:rPr lang="en-US" sz="2400" b="1" smtClean="0">
                <a:solidFill>
                  <a:schemeClr val="folHlink"/>
                </a:solidFill>
                <a:latin typeface="Courier New" pitchFamily="49" charset="0"/>
              </a:rPr>
              <a:t>Select Case</a:t>
            </a:r>
            <a:r>
              <a:rPr lang="en-US" sz="2400" b="1" smtClean="0">
                <a:latin typeface="Courier New" pitchFamily="49" charset="0"/>
              </a:rPr>
              <a:t> </a:t>
            </a:r>
            <a:r>
              <a:rPr lang="en-US" sz="2400" b="1" i="1" smtClean="0">
                <a:latin typeface="Courier New" pitchFamily="49" charset="0"/>
              </a:rPr>
              <a:t>selector</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i="1" smtClean="0">
                <a:latin typeface="Courier New" pitchFamily="49" charset="0"/>
              </a:rPr>
              <a:t>valueList1</a:t>
            </a:r>
          </a:p>
          <a:p>
            <a:pPr eaLnBrk="1" hangingPunct="1">
              <a:buFontTx/>
              <a:buNone/>
            </a:pPr>
            <a:r>
              <a:rPr lang="en-US" sz="2400" b="1" i="1" smtClean="0">
                <a:latin typeface="Courier New" pitchFamily="49" charset="0"/>
              </a:rPr>
              <a:t>    action1</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i="1" smtClean="0">
                <a:latin typeface="Courier New" pitchFamily="49" charset="0"/>
              </a:rPr>
              <a:t>valueList2</a:t>
            </a:r>
          </a:p>
          <a:p>
            <a:pPr eaLnBrk="1" hangingPunct="1">
              <a:buFontTx/>
              <a:buNone/>
            </a:pPr>
            <a:r>
              <a:rPr lang="en-US" sz="2400" b="1" i="1" smtClean="0">
                <a:latin typeface="Courier New" pitchFamily="49" charset="0"/>
              </a:rPr>
              <a:t>    action2</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Case Else</a:t>
            </a:r>
          </a:p>
          <a:p>
            <a:pPr eaLnBrk="1" hangingPunct="1">
              <a:buFontTx/>
              <a:buNone/>
            </a:pPr>
            <a:r>
              <a:rPr lang="en-US" sz="2400" b="1" i="1" smtClean="0">
                <a:latin typeface="Courier New" pitchFamily="49" charset="0"/>
              </a:rPr>
              <a:t>    action of last resort</a:t>
            </a:r>
          </a:p>
          <a:p>
            <a:pPr eaLnBrk="1" hangingPunct="1">
              <a:buFontTx/>
              <a:buNone/>
            </a:pPr>
            <a:r>
              <a:rPr lang="en-US" sz="2400" b="1" smtClean="0">
                <a:solidFill>
                  <a:schemeClr val="folHlink"/>
                </a:solidFill>
                <a:latin typeface="Courier New" pitchFamily="49" charset="0"/>
              </a:rPr>
              <a:t>End Select</a:t>
            </a:r>
          </a:p>
        </p:txBody>
      </p:sp>
      <p:sp>
        <p:nvSpPr>
          <p:cNvPr id="2" name="Content Placeholder 1"/>
          <p:cNvSpPr>
            <a:spLocks noGrp="1"/>
          </p:cNvSpPr>
          <p:nvPr>
            <p:ph sz="quarter" idx="10"/>
          </p:nvPr>
        </p:nvSpPr>
        <p:spPr/>
        <p:txBody>
          <a:bodyPr/>
          <a:lstStyle/>
          <a:p>
            <a:endParaRPr lang="en-US"/>
          </a:p>
        </p:txBody>
      </p:sp>
      <p:sp>
        <p:nvSpPr>
          <p:cNvPr id="9421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656C429-FE53-4ABD-8035-7CBF10ED8219}" type="slidenum">
              <a:rPr lang="en-US" sz="1400" smtClean="0"/>
              <a:pPr eaLnBrk="1" hangingPunct="1"/>
              <a:t>74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4000" dirty="0" smtClean="0"/>
              <a:t>Flowchart for </a:t>
            </a:r>
            <a:r>
              <a:rPr lang="en-US" sz="4000" dirty="0" smtClean="0"/>
              <a:t>Select </a:t>
            </a:r>
            <a:r>
              <a:rPr lang="en-US" sz="4000" dirty="0" smtClean="0"/>
              <a:t>Case</a:t>
            </a:r>
          </a:p>
        </p:txBody>
      </p:sp>
      <p:sp>
        <p:nvSpPr>
          <p:cNvPr id="2" name="Content Placeholder 1"/>
          <p:cNvSpPr>
            <a:spLocks noGrp="1"/>
          </p:cNvSpPr>
          <p:nvPr>
            <p:ph sz="quarter" idx="1"/>
          </p:nvPr>
        </p:nvSpPr>
        <p:spPr/>
        <p:txBody>
          <a:bodyPr/>
          <a:lstStyle/>
          <a:p>
            <a:endParaRPr lang="en-US" dirty="0"/>
          </a:p>
        </p:txBody>
      </p:sp>
      <p:sp>
        <p:nvSpPr>
          <p:cNvPr id="3" name="Content Placeholder 2"/>
          <p:cNvSpPr>
            <a:spLocks noGrp="1"/>
          </p:cNvSpPr>
          <p:nvPr>
            <p:ph sz="quarter" idx="10"/>
          </p:nvPr>
        </p:nvSpPr>
        <p:spPr/>
        <p:txBody>
          <a:bodyPr/>
          <a:lstStyle/>
          <a:p>
            <a:endParaRPr lang="en-US"/>
          </a:p>
        </p:txBody>
      </p:sp>
      <p:sp>
        <p:nvSpPr>
          <p:cNvPr id="9523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23FB38F-CFB6-4DD2-898C-0026B99E4D7D}" type="slidenum">
              <a:rPr lang="en-US" sz="1400" smtClean="0"/>
              <a:pPr eaLnBrk="1" hangingPunct="1"/>
              <a:t>75</a:t>
            </a:fld>
            <a:endParaRPr lang="en-US" sz="1400" smtClean="0"/>
          </a:p>
        </p:txBody>
      </p:sp>
      <p:pic>
        <p:nvPicPr>
          <p:cNvPr id="95238" name="Picture 5" descr="AACQWEZ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66800"/>
            <a:ext cx="3218387"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Flowchart for Select Case</a:t>
            </a:r>
          </a:p>
        </p:txBody>
      </p:sp>
      <p:sp>
        <p:nvSpPr>
          <p:cNvPr id="96259" name="Content Placeholder 2"/>
          <p:cNvSpPr>
            <a:spLocks noGrp="1"/>
          </p:cNvSpPr>
          <p:nvPr>
            <p:ph sz="quarter" idx="1"/>
          </p:nvPr>
        </p:nvSpPr>
        <p:spPr/>
        <p:txBody>
          <a:bodyPr/>
          <a:lstStyle/>
          <a:p>
            <a:r>
              <a:rPr lang="en-US" smtClean="0"/>
              <a:t>(not in book, but equivalent)</a:t>
            </a:r>
          </a:p>
        </p:txBody>
      </p:sp>
      <p:sp>
        <p:nvSpPr>
          <p:cNvPr id="2" name="Content Placeholder 1"/>
          <p:cNvSpPr>
            <a:spLocks noGrp="1"/>
          </p:cNvSpPr>
          <p:nvPr>
            <p:ph sz="quarter" idx="10"/>
          </p:nvPr>
        </p:nvSpPr>
        <p:spPr/>
        <p:txBody>
          <a:bodyPr/>
          <a:lstStyle/>
          <a:p>
            <a:endParaRPr lang="en-US"/>
          </a:p>
        </p:txBody>
      </p:sp>
      <p:sp>
        <p:nvSpPr>
          <p:cNvPr id="96261"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62E0F08-91E5-438E-AA10-7582829DF5DA}" type="slidenum">
              <a:rPr lang="en-US" sz="1400" smtClean="0"/>
              <a:pPr eaLnBrk="1" hangingPunct="1"/>
              <a:t>76</a:t>
            </a:fld>
            <a:endParaRPr lang="en-US" sz="1400" smtClean="0"/>
          </a:p>
        </p:txBody>
      </p:sp>
      <p:pic>
        <p:nvPicPr>
          <p:cNvPr id="962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2743200"/>
            <a:ext cx="64198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p:txBody>
          <a:bodyPr/>
          <a:lstStyle/>
          <a:p>
            <a:r>
              <a:rPr lang="en-US" smtClean="0"/>
              <a:t>Review</a:t>
            </a:r>
          </a:p>
        </p:txBody>
      </p:sp>
      <p:sp>
        <p:nvSpPr>
          <p:cNvPr id="97283" name="Subtitle 4"/>
          <p:cNvSpPr>
            <a:spLocks noGrp="1"/>
          </p:cNvSpPr>
          <p:nvPr>
            <p:ph type="subTitle" idx="1"/>
          </p:nvPr>
        </p:nvSpPr>
        <p:spPr/>
        <p:txBody>
          <a:bodyPr/>
          <a:lstStyle/>
          <a:p>
            <a:r>
              <a:rPr lang="en-US" smtClean="0"/>
              <a:t>Chapter 5</a:t>
            </a:r>
          </a:p>
        </p:txBody>
      </p:sp>
      <p:sp>
        <p:nvSpPr>
          <p:cNvPr id="9728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6B35CD0-AE90-4B09-A7A4-71B510485CB3}" type="slidenum">
              <a:rPr lang="en-US" sz="1400" smtClean="0">
                <a:solidFill>
                  <a:schemeClr val="bg2"/>
                </a:solidFill>
              </a:rPr>
              <a:pPr eaLnBrk="1" hangingPunct="1"/>
              <a:t>77</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2"/>
          <p:cNvSpPr>
            <a:spLocks noGrp="1" noChangeArrowheads="1"/>
          </p:cNvSpPr>
          <p:nvPr>
            <p:ph type="title"/>
          </p:nvPr>
        </p:nvSpPr>
        <p:spPr/>
        <p:txBody>
          <a:bodyPr/>
          <a:lstStyle/>
          <a:p>
            <a:pPr eaLnBrk="1" hangingPunct="1"/>
            <a:r>
              <a:rPr lang="en-US" smtClean="0"/>
              <a:t>Devices for Modularity</a:t>
            </a:r>
          </a:p>
        </p:txBody>
      </p:sp>
      <p:sp>
        <p:nvSpPr>
          <p:cNvPr id="98309" name="Rectangle 3"/>
          <p:cNvSpPr>
            <a:spLocks noGrp="1" noChangeArrowheads="1"/>
          </p:cNvSpPr>
          <p:nvPr>
            <p:ph sz="quarter" idx="1"/>
          </p:nvPr>
        </p:nvSpPr>
        <p:spPr/>
        <p:txBody>
          <a:bodyPr/>
          <a:lstStyle/>
          <a:p>
            <a:pPr eaLnBrk="1" hangingPunct="1"/>
            <a:r>
              <a:rPr lang="en-US" smtClean="0"/>
              <a:t>Visual Basic has two devices for breaking problems into smaller pieces:</a:t>
            </a:r>
          </a:p>
          <a:p>
            <a:pPr lvl="1" eaLnBrk="1" hangingPunct="1"/>
            <a:r>
              <a:rPr lang="en-US" smtClean="0"/>
              <a:t>Sub procedures</a:t>
            </a:r>
          </a:p>
          <a:p>
            <a:pPr lvl="1" eaLnBrk="1" hangingPunct="1"/>
            <a:r>
              <a:rPr lang="en-US" smtClean="0"/>
              <a:t>Function procedures</a:t>
            </a:r>
          </a:p>
        </p:txBody>
      </p:sp>
      <p:sp>
        <p:nvSpPr>
          <p:cNvPr id="2" name="Content Placeholder 1"/>
          <p:cNvSpPr>
            <a:spLocks noGrp="1"/>
          </p:cNvSpPr>
          <p:nvPr>
            <p:ph sz="quarter" idx="10"/>
          </p:nvPr>
        </p:nvSpPr>
        <p:spPr/>
        <p:txBody>
          <a:bodyPr/>
          <a:lstStyle/>
          <a:p>
            <a:endParaRPr lang="en-US"/>
          </a:p>
        </p:txBody>
      </p:sp>
      <p:sp>
        <p:nvSpPr>
          <p:cNvPr id="9830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4137F79-CFF1-4F8F-9DF5-44EB721006A3}" type="slidenum">
              <a:rPr lang="en-US" sz="1400" smtClean="0"/>
              <a:pPr eaLnBrk="1" hangingPunct="1"/>
              <a:t>78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p:txBody>
          <a:bodyPr/>
          <a:lstStyle/>
          <a:p>
            <a:pPr eaLnBrk="1" hangingPunct="1"/>
            <a:r>
              <a:rPr lang="en-US" smtClean="0"/>
              <a:t>Sub Procedures</a:t>
            </a:r>
          </a:p>
        </p:txBody>
      </p:sp>
      <p:sp>
        <p:nvSpPr>
          <p:cNvPr id="99333" name="Rectangle 3"/>
          <p:cNvSpPr>
            <a:spLocks noGrp="1" noChangeArrowheads="1"/>
          </p:cNvSpPr>
          <p:nvPr>
            <p:ph sz="quarter" idx="1"/>
          </p:nvPr>
        </p:nvSpPr>
        <p:spPr/>
        <p:txBody>
          <a:bodyPr/>
          <a:lstStyle/>
          <a:p>
            <a:pPr eaLnBrk="1" hangingPunct="1"/>
            <a:r>
              <a:rPr lang="en-US" smtClean="0"/>
              <a:t>Perform one or more related tasks</a:t>
            </a:r>
          </a:p>
          <a:p>
            <a:pPr eaLnBrk="1" hangingPunct="1"/>
            <a:r>
              <a:rPr lang="en-US" smtClean="0"/>
              <a:t>General syntax</a:t>
            </a:r>
          </a:p>
          <a:p>
            <a:pPr lvl="1" eaLnBrk="1" hangingPunct="1">
              <a:buFontTx/>
              <a:buNone/>
            </a:pPr>
            <a:endParaRPr lang="en-US" b="1" smtClean="0"/>
          </a:p>
          <a:p>
            <a:pPr lvl="3" eaLnBrk="1" hangingPunct="1">
              <a:buFontTx/>
              <a:buNone/>
            </a:pPr>
            <a:r>
              <a:rPr lang="en-US" sz="2400" b="1" smtClean="0">
                <a:solidFill>
                  <a:schemeClr val="folHlink"/>
                </a:solidFill>
              </a:rPr>
              <a:t>Sub</a:t>
            </a:r>
            <a:r>
              <a:rPr lang="en-US" sz="2400" smtClean="0"/>
              <a:t> </a:t>
            </a:r>
            <a:r>
              <a:rPr lang="en-US" sz="2400" i="1" smtClean="0"/>
              <a:t>ProcedureName()</a:t>
            </a:r>
          </a:p>
          <a:p>
            <a:pPr lvl="3" eaLnBrk="1" hangingPunct="1">
              <a:buFontTx/>
              <a:buNone/>
            </a:pPr>
            <a:r>
              <a:rPr lang="en-US" sz="2400" i="1" smtClean="0"/>
              <a:t>   statements</a:t>
            </a:r>
          </a:p>
          <a:p>
            <a:pPr lvl="3" eaLnBrk="1" hangingPunct="1">
              <a:buFontTx/>
              <a:buNone/>
            </a:pPr>
            <a:r>
              <a:rPr lang="en-US" sz="2400" b="1" smtClean="0">
                <a:solidFill>
                  <a:schemeClr val="folHlink"/>
                </a:solidFill>
              </a:rPr>
              <a:t>End Sub</a:t>
            </a:r>
          </a:p>
        </p:txBody>
      </p:sp>
      <p:sp>
        <p:nvSpPr>
          <p:cNvPr id="2" name="Content Placeholder 1"/>
          <p:cNvSpPr>
            <a:spLocks noGrp="1"/>
          </p:cNvSpPr>
          <p:nvPr>
            <p:ph sz="quarter" idx="10"/>
          </p:nvPr>
        </p:nvSpPr>
        <p:spPr/>
        <p:txBody>
          <a:bodyPr/>
          <a:lstStyle/>
          <a:p>
            <a:endParaRPr lang="en-US"/>
          </a:p>
        </p:txBody>
      </p:sp>
      <p:sp>
        <p:nvSpPr>
          <p:cNvPr id="9933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0C6393D-FF6A-4669-9E67-6FE140F6685C}" type="slidenum">
              <a:rPr lang="en-US" sz="1400" smtClean="0"/>
              <a:pPr eaLnBrk="1" hangingPunct="1"/>
              <a:t>79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Designing the Web Page</a:t>
            </a:r>
          </a:p>
        </p:txBody>
      </p:sp>
      <p:sp>
        <p:nvSpPr>
          <p:cNvPr id="24579" name="Content Placeholder 2"/>
          <p:cNvSpPr>
            <a:spLocks noGrp="1"/>
          </p:cNvSpPr>
          <p:nvPr>
            <p:ph sz="quarter" idx="1"/>
          </p:nvPr>
        </p:nvSpPr>
        <p:spPr/>
        <p:txBody>
          <a:bodyPr/>
          <a:lstStyle/>
          <a:p>
            <a:pPr>
              <a:buClr>
                <a:schemeClr val="tx2"/>
              </a:buClr>
            </a:pPr>
            <a:r>
              <a:rPr lang="en-US" dirty="0" smtClean="0"/>
              <a:t>Begin by clearing the Main Content </a:t>
            </a:r>
            <a:r>
              <a:rPr lang="en-US" dirty="0" smtClean="0"/>
              <a:t>region</a:t>
            </a:r>
          </a:p>
          <a:p>
            <a:pPr>
              <a:buClr>
                <a:schemeClr val="tx2"/>
              </a:buClr>
            </a:pPr>
            <a:endParaRPr lang="en-US" dirty="0" smtClean="0"/>
          </a:p>
          <a:p>
            <a:pPr>
              <a:buClr>
                <a:schemeClr val="tx2"/>
              </a:buClr>
            </a:pPr>
            <a:r>
              <a:rPr lang="en-US" dirty="0" smtClean="0"/>
              <a:t>Permanent text (called </a:t>
            </a:r>
            <a:r>
              <a:rPr lang="en-US" i="1" dirty="0" smtClean="0"/>
              <a:t>static text</a:t>
            </a:r>
            <a:r>
              <a:rPr lang="en-US" dirty="0" smtClean="0"/>
              <a:t>)</a:t>
            </a:r>
            <a:r>
              <a:rPr lang="en-US" i="1" dirty="0" smtClean="0"/>
              <a:t> </a:t>
            </a:r>
            <a:r>
              <a:rPr lang="en-US" dirty="0" smtClean="0"/>
              <a:t>can be typed into the page and formatted directly without the use of </a:t>
            </a:r>
            <a:r>
              <a:rPr lang="en-US" dirty="0" smtClean="0"/>
              <a:t>labels</a:t>
            </a:r>
          </a:p>
          <a:p>
            <a:pPr>
              <a:buClr>
                <a:schemeClr val="tx2"/>
              </a:buClr>
            </a:pPr>
            <a:endParaRPr lang="en-US" dirty="0" smtClean="0"/>
          </a:p>
          <a:p>
            <a:pPr>
              <a:buClr>
                <a:schemeClr val="tx2"/>
              </a:buClr>
            </a:pPr>
            <a:r>
              <a:rPr lang="en-US" dirty="0" smtClean="0"/>
              <a:t>Text boxes and buttons can be placed at the cursor position (called the </a:t>
            </a:r>
            <a:r>
              <a:rPr lang="en-US" i="1" dirty="0" smtClean="0"/>
              <a:t>insertion point</a:t>
            </a:r>
            <a:r>
              <a:rPr lang="en-US" dirty="0" smtClean="0"/>
              <a:t>) by double-clicking on them in the </a:t>
            </a:r>
            <a:r>
              <a:rPr lang="en-US" dirty="0" smtClean="0"/>
              <a:t>Toolbox</a:t>
            </a:r>
          </a:p>
          <a:p>
            <a:pPr>
              <a:buClr>
                <a:schemeClr val="tx2"/>
              </a:buClr>
            </a:pPr>
            <a:endParaRPr lang="en-US" dirty="0" smtClean="0"/>
          </a:p>
        </p:txBody>
      </p:sp>
      <p:sp>
        <p:nvSpPr>
          <p:cNvPr id="2" name="Content Placeholder 1"/>
          <p:cNvSpPr>
            <a:spLocks noGrp="1"/>
          </p:cNvSpPr>
          <p:nvPr>
            <p:ph sz="quarter" idx="10"/>
          </p:nvPr>
        </p:nvSpPr>
        <p:spPr/>
        <p:txBody>
          <a:bodyPr/>
          <a:lstStyle/>
          <a:p>
            <a:endParaRPr lang="en-US"/>
          </a:p>
        </p:txBody>
      </p:sp>
      <p:sp>
        <p:nvSpPr>
          <p:cNvPr id="24580"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E77818C-23D7-488A-B372-23AA80A2E30D}" type="slidenum">
              <a:rPr lang="en-US" sz="1400" smtClean="0"/>
              <a:pPr eaLnBrk="1" hangingPunct="1"/>
              <a:t>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p:txBody>
          <a:bodyPr/>
          <a:lstStyle/>
          <a:p>
            <a:pPr eaLnBrk="1" hangingPunct="1"/>
            <a:r>
              <a:rPr lang="en-US" smtClean="0"/>
              <a:t>Arguments and Parameters</a:t>
            </a:r>
          </a:p>
        </p:txBody>
      </p:sp>
      <p:sp>
        <p:nvSpPr>
          <p:cNvPr id="100357" name="Rectangle 3"/>
          <p:cNvSpPr>
            <a:spLocks noGrp="1" noChangeArrowheads="1"/>
          </p:cNvSpPr>
          <p:nvPr>
            <p:ph sz="quarter" idx="1"/>
          </p:nvPr>
        </p:nvSpPr>
        <p:spPr>
          <a:xfrm>
            <a:off x="457200" y="980728"/>
            <a:ext cx="8229600" cy="5493224"/>
          </a:xfrm>
        </p:spPr>
        <p:txBody>
          <a:bodyPr/>
          <a:lstStyle/>
          <a:p>
            <a:pPr marL="0" indent="0" eaLnBrk="1" hangingPunct="1">
              <a:buNone/>
            </a:pPr>
            <a:r>
              <a:rPr lang="en-US" dirty="0" smtClean="0"/>
              <a:t>	            </a:t>
            </a:r>
            <a:endParaRPr lang="en-US" dirty="0" smtClean="0"/>
          </a:p>
          <a:p>
            <a:pPr marL="0" indent="0" eaLnBrk="1" hangingPunct="1">
              <a:buNone/>
            </a:pPr>
            <a:endParaRPr lang="en-US" sz="2000" b="1" dirty="0">
              <a:latin typeface="Courier New" pitchFamily="49" charset="0"/>
            </a:endParaRPr>
          </a:p>
          <a:p>
            <a:pPr marL="0" indent="0" eaLnBrk="1" hangingPunct="1">
              <a:buNone/>
            </a:pPr>
            <a:r>
              <a:rPr lang="en-US" sz="2000" b="1" dirty="0">
                <a:latin typeface="Courier New" pitchFamily="49" charset="0"/>
              </a:rPr>
              <a:t>	</a:t>
            </a:r>
            <a:r>
              <a:rPr lang="en-US" sz="2000" b="1" dirty="0" smtClean="0">
                <a:latin typeface="Courier New" pitchFamily="49" charset="0"/>
              </a:rPr>
              <a:t>	  </a:t>
            </a:r>
            <a:r>
              <a:rPr lang="en-US" sz="2000" b="1" dirty="0" smtClean="0">
                <a:latin typeface="Courier New" pitchFamily="49" charset="0"/>
              </a:rPr>
              <a:t>Sum(2</a:t>
            </a:r>
            <a:r>
              <a:rPr lang="en-US" sz="2000" b="1" dirty="0" smtClean="0">
                <a:latin typeface="Courier New" pitchFamily="49" charset="0"/>
              </a:rPr>
              <a:t>, 3)</a:t>
            </a:r>
          </a:p>
          <a:p>
            <a:pPr eaLnBrk="1" hangingPunct="1">
              <a:buFontTx/>
              <a:buNone/>
            </a:pPr>
            <a:endParaRPr lang="en-US" dirty="0" smtClean="0"/>
          </a:p>
          <a:p>
            <a:pPr eaLnBrk="1" hangingPunct="1">
              <a:buFontTx/>
              <a:buNone/>
            </a:pPr>
            <a:endParaRPr lang="en-US" sz="2000" b="1" dirty="0" smtClean="0">
              <a:solidFill>
                <a:schemeClr val="folHlink"/>
              </a:solidFill>
              <a:latin typeface="Courier New" pitchFamily="49" charset="0"/>
            </a:endParaRPr>
          </a:p>
          <a:p>
            <a:pPr eaLnBrk="1" hangingPunct="1">
              <a:buFontTx/>
              <a:buNone/>
            </a:pPr>
            <a:endParaRPr lang="en-US" sz="2000" b="1" dirty="0" smtClean="0">
              <a:solidFill>
                <a:schemeClr val="folHlink"/>
              </a:solidFill>
              <a:latin typeface="Courier New" pitchFamily="49" charset="0"/>
            </a:endParaRPr>
          </a:p>
          <a:p>
            <a:pPr eaLnBrk="1" hangingPunct="1">
              <a:buFontTx/>
              <a:buNone/>
            </a:pPr>
            <a:endParaRPr lang="en-US" sz="2000" b="1" dirty="0" smtClean="0">
              <a:solidFill>
                <a:schemeClr val="folHlink"/>
              </a:solidFill>
              <a:latin typeface="Courier New" pitchFamily="49" charset="0"/>
            </a:endParaRPr>
          </a:p>
          <a:p>
            <a:pPr eaLnBrk="1" hangingPunct="1">
              <a:buFontTx/>
              <a:buNone/>
            </a:pPr>
            <a:endParaRPr lang="en-US" sz="2000" b="1" dirty="0" smtClean="0">
              <a:solidFill>
                <a:schemeClr val="folHlink"/>
              </a:solidFill>
              <a:latin typeface="Courier New" pitchFamily="49" charset="0"/>
            </a:endParaRPr>
          </a:p>
          <a:p>
            <a:pPr eaLnBrk="1" hangingPunct="1">
              <a:buFontTx/>
              <a:buNone/>
            </a:pPr>
            <a:r>
              <a:rPr lang="en-US" sz="2000" b="1" dirty="0" smtClean="0">
                <a:solidFill>
                  <a:schemeClr val="folHlink"/>
                </a:solidFill>
                <a:latin typeface="Courier New" pitchFamily="49" charset="0"/>
              </a:rPr>
              <a:t>Sub </a:t>
            </a:r>
            <a:r>
              <a:rPr lang="en-US" sz="2000" b="1" dirty="0" smtClean="0">
                <a:latin typeface="Courier New" pitchFamily="49" charset="0"/>
              </a:rPr>
              <a:t>Sum(</a:t>
            </a:r>
            <a:r>
              <a:rPr lang="en-US" sz="2000" b="1" dirty="0" err="1" smtClean="0">
                <a:solidFill>
                  <a:schemeClr val="folHlink"/>
                </a:solidFill>
                <a:latin typeface="Courier New" pitchFamily="49" charset="0"/>
              </a:rPr>
              <a:t>ByVal</a:t>
            </a:r>
            <a:r>
              <a:rPr lang="en-US" sz="2000" b="1" dirty="0" smtClean="0">
                <a:latin typeface="Courier New" pitchFamily="49" charset="0"/>
              </a:rPr>
              <a:t> num1 </a:t>
            </a:r>
            <a:r>
              <a:rPr lang="en-US" sz="2000" b="1" dirty="0" smtClean="0">
                <a:solidFill>
                  <a:schemeClr val="folHlink"/>
                </a:solidFill>
                <a:latin typeface="Courier New" pitchFamily="49" charset="0"/>
              </a:rPr>
              <a:t>As Double</a:t>
            </a:r>
            <a:r>
              <a:rPr lang="en-US" sz="2000" b="1" dirty="0" smtClean="0">
                <a:latin typeface="Courier New" pitchFamily="49" charset="0"/>
              </a:rPr>
              <a:t>, </a:t>
            </a:r>
            <a:r>
              <a:rPr lang="en-US" sz="2000" b="1" dirty="0" err="1" smtClean="0">
                <a:solidFill>
                  <a:schemeClr val="folHlink"/>
                </a:solidFill>
                <a:latin typeface="Courier New" pitchFamily="49" charset="0"/>
              </a:rPr>
              <a:t>ByVal</a:t>
            </a:r>
            <a:r>
              <a:rPr lang="en-US" sz="2000" b="1" dirty="0" smtClean="0">
                <a:latin typeface="Courier New" pitchFamily="49" charset="0"/>
              </a:rPr>
              <a:t> num2 </a:t>
            </a:r>
            <a:r>
              <a:rPr lang="en-US" sz="2000" b="1" dirty="0" smtClean="0">
                <a:solidFill>
                  <a:schemeClr val="folHlink"/>
                </a:solidFill>
                <a:latin typeface="Courier New" pitchFamily="49" charset="0"/>
              </a:rPr>
              <a:t>As Double</a:t>
            </a:r>
            <a:r>
              <a:rPr lang="en-US" sz="2000" b="1" dirty="0" smtClean="0">
                <a:latin typeface="Courier New" pitchFamily="49" charset="0"/>
              </a:rPr>
              <a:t>)</a:t>
            </a:r>
          </a:p>
          <a:p>
            <a:pPr eaLnBrk="1" hangingPunct="1">
              <a:buFontTx/>
              <a:buNone/>
            </a:pPr>
            <a:r>
              <a:rPr lang="en-US" sz="2800" b="1" dirty="0" smtClean="0">
                <a:latin typeface="Courier New" pitchFamily="49" charset="0"/>
              </a:rPr>
              <a:t>  </a:t>
            </a:r>
            <a:endParaRPr lang="en-US" i="1" dirty="0" smtClean="0"/>
          </a:p>
        </p:txBody>
      </p:sp>
      <p:sp>
        <p:nvSpPr>
          <p:cNvPr id="2" name="Content Placeholder 1"/>
          <p:cNvSpPr>
            <a:spLocks noGrp="1"/>
          </p:cNvSpPr>
          <p:nvPr>
            <p:ph sz="quarter" idx="10"/>
          </p:nvPr>
        </p:nvSpPr>
        <p:spPr/>
        <p:txBody>
          <a:bodyPr/>
          <a:lstStyle/>
          <a:p>
            <a:endParaRPr lang="en-US"/>
          </a:p>
        </p:txBody>
      </p:sp>
      <p:sp>
        <p:nvSpPr>
          <p:cNvPr id="10035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91AD4DD-3B6A-4520-8EA0-C308077C45BD}" type="slidenum">
              <a:rPr lang="en-US" sz="1400" smtClean="0"/>
              <a:pPr eaLnBrk="1" hangingPunct="1"/>
              <a:t>80</a:t>
            </a:fld>
            <a:endParaRPr lang="en-US" sz="1400" smtClean="0"/>
          </a:p>
        </p:txBody>
      </p:sp>
      <p:sp>
        <p:nvSpPr>
          <p:cNvPr id="100358" name="Line 6"/>
          <p:cNvSpPr>
            <a:spLocks noChangeShapeType="1"/>
          </p:cNvSpPr>
          <p:nvPr/>
        </p:nvSpPr>
        <p:spPr bwMode="auto">
          <a:xfrm flipV="1">
            <a:off x="3352800" y="2438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Line 7"/>
          <p:cNvSpPr>
            <a:spLocks noChangeShapeType="1"/>
          </p:cNvSpPr>
          <p:nvPr/>
        </p:nvSpPr>
        <p:spPr bwMode="auto">
          <a:xfrm flipV="1">
            <a:off x="3810000" y="2438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0" name="Line 8"/>
          <p:cNvSpPr>
            <a:spLocks noChangeShapeType="1"/>
          </p:cNvSpPr>
          <p:nvPr/>
        </p:nvSpPr>
        <p:spPr bwMode="auto">
          <a:xfrm>
            <a:off x="3352800" y="2743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1" name="Text Box 9"/>
          <p:cNvSpPr txBox="1">
            <a:spLocks noChangeArrowheads="1"/>
          </p:cNvSpPr>
          <p:nvPr/>
        </p:nvSpPr>
        <p:spPr bwMode="auto">
          <a:xfrm>
            <a:off x="4572000" y="25146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arguments</a:t>
            </a:r>
          </a:p>
        </p:txBody>
      </p:sp>
      <p:sp>
        <p:nvSpPr>
          <p:cNvPr id="100362" name="Text Box 10"/>
          <p:cNvSpPr txBox="1">
            <a:spLocks noChangeArrowheads="1"/>
          </p:cNvSpPr>
          <p:nvPr/>
        </p:nvSpPr>
        <p:spPr bwMode="auto">
          <a:xfrm>
            <a:off x="3733800" y="3733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parameters</a:t>
            </a:r>
          </a:p>
        </p:txBody>
      </p:sp>
      <p:sp>
        <p:nvSpPr>
          <p:cNvPr id="100363" name="Line 11"/>
          <p:cNvSpPr>
            <a:spLocks noChangeShapeType="1"/>
          </p:cNvSpPr>
          <p:nvPr/>
        </p:nvSpPr>
        <p:spPr bwMode="auto">
          <a:xfrm>
            <a:off x="2895600" y="39624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12"/>
          <p:cNvSpPr>
            <a:spLocks noChangeShapeType="1"/>
          </p:cNvSpPr>
          <p:nvPr/>
        </p:nvSpPr>
        <p:spPr bwMode="auto">
          <a:xfrm>
            <a:off x="2895600" y="3962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5" name="Line 13"/>
          <p:cNvSpPr>
            <a:spLocks noChangeShapeType="1"/>
          </p:cNvSpPr>
          <p:nvPr/>
        </p:nvSpPr>
        <p:spPr bwMode="auto">
          <a:xfrm>
            <a:off x="6172200" y="3962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6" name="Line 14"/>
          <p:cNvSpPr>
            <a:spLocks noChangeShapeType="1"/>
          </p:cNvSpPr>
          <p:nvPr/>
        </p:nvSpPr>
        <p:spPr bwMode="auto">
          <a:xfrm>
            <a:off x="2895600" y="39624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7" name="Line 15"/>
          <p:cNvSpPr>
            <a:spLocks noChangeShapeType="1"/>
          </p:cNvSpPr>
          <p:nvPr/>
        </p:nvSpPr>
        <p:spPr bwMode="auto">
          <a:xfrm>
            <a:off x="5181600" y="39624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8" name="Text Box 16"/>
          <p:cNvSpPr txBox="1">
            <a:spLocks noChangeArrowheads="1"/>
          </p:cNvSpPr>
          <p:nvPr/>
        </p:nvSpPr>
        <p:spPr bwMode="auto">
          <a:xfrm>
            <a:off x="2819400" y="4953000"/>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displayed automatically</a:t>
            </a:r>
          </a:p>
        </p:txBody>
      </p:sp>
      <p:sp>
        <p:nvSpPr>
          <p:cNvPr id="100369" name="Line 17"/>
          <p:cNvSpPr>
            <a:spLocks noChangeShapeType="1"/>
          </p:cNvSpPr>
          <p:nvPr/>
        </p:nvSpPr>
        <p:spPr bwMode="auto">
          <a:xfrm flipV="1">
            <a:off x="1905000" y="45720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0" name="Line 18"/>
          <p:cNvSpPr>
            <a:spLocks noChangeShapeType="1"/>
          </p:cNvSpPr>
          <p:nvPr/>
        </p:nvSpPr>
        <p:spPr bwMode="auto">
          <a:xfrm flipV="1">
            <a:off x="5334000" y="4572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1" name="Line 19"/>
          <p:cNvSpPr>
            <a:spLocks noChangeShapeType="1"/>
          </p:cNvSpPr>
          <p:nvPr/>
        </p:nvSpPr>
        <p:spPr bwMode="auto">
          <a:xfrm>
            <a:off x="1905000" y="51816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72" name="Line 21"/>
          <p:cNvSpPr>
            <a:spLocks noChangeShapeType="1"/>
          </p:cNvSpPr>
          <p:nvPr/>
        </p:nvSpPr>
        <p:spPr bwMode="auto">
          <a:xfrm>
            <a:off x="4572000" y="52578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p:txBody>
          <a:bodyPr/>
          <a:lstStyle/>
          <a:p>
            <a:pPr eaLnBrk="1" hangingPunct="1"/>
            <a:r>
              <a:rPr lang="en-US" smtClean="0"/>
              <a:t>Function Procedures</a:t>
            </a:r>
          </a:p>
        </p:txBody>
      </p:sp>
      <p:sp>
        <p:nvSpPr>
          <p:cNvPr id="101381" name="Rectangle 3"/>
          <p:cNvSpPr>
            <a:spLocks noGrp="1" noChangeArrowheads="1"/>
          </p:cNvSpPr>
          <p:nvPr>
            <p:ph sz="quarter" idx="1"/>
          </p:nvPr>
        </p:nvSpPr>
        <p:spPr>
          <a:xfrm>
            <a:off x="457200" y="980728"/>
            <a:ext cx="8382000" cy="5493224"/>
          </a:xfrm>
        </p:spPr>
        <p:txBody>
          <a:bodyPr/>
          <a:lstStyle/>
          <a:p>
            <a:pPr eaLnBrk="1" hangingPunct="1">
              <a:lnSpc>
                <a:spcPct val="90000"/>
              </a:lnSpc>
            </a:pPr>
            <a:r>
              <a:rPr lang="en-US" dirty="0" smtClean="0"/>
              <a:t>Function procedures (aka user-defined functions) always return one </a:t>
            </a:r>
            <a:r>
              <a:rPr lang="en-US" dirty="0" smtClean="0"/>
              <a:t>value</a:t>
            </a:r>
          </a:p>
          <a:p>
            <a:pPr eaLnBrk="1" hangingPunct="1">
              <a:lnSpc>
                <a:spcPct val="90000"/>
              </a:lnSpc>
            </a:pPr>
            <a:endParaRPr lang="en-US" dirty="0" smtClean="0"/>
          </a:p>
          <a:p>
            <a:pPr eaLnBrk="1" hangingPunct="1">
              <a:lnSpc>
                <a:spcPct val="90000"/>
              </a:lnSpc>
            </a:pPr>
            <a:r>
              <a:rPr lang="en-US" dirty="0" smtClean="0"/>
              <a:t>Syntax:</a:t>
            </a:r>
          </a:p>
          <a:p>
            <a:pPr eaLnBrk="1" hangingPunct="1">
              <a:lnSpc>
                <a:spcPct val="90000"/>
              </a:lnSpc>
              <a:buFontTx/>
              <a:buNone/>
            </a:pPr>
            <a:r>
              <a:rPr lang="en-US" sz="2400" b="1" dirty="0" smtClean="0">
                <a:solidFill>
                  <a:schemeClr val="folHlink"/>
                </a:solidFill>
                <a:latin typeface="Courier New" pitchFamily="49" charset="0"/>
              </a:rPr>
              <a:t>Function</a:t>
            </a:r>
            <a:r>
              <a:rPr lang="en-US" sz="2400" b="1" dirty="0" smtClean="0">
                <a:latin typeface="Courier New" pitchFamily="49" charset="0"/>
              </a:rPr>
              <a:t> </a:t>
            </a:r>
            <a:r>
              <a:rPr lang="en-US" sz="2400" b="1" i="1" dirty="0" err="1" smtClean="0">
                <a:latin typeface="Courier New" pitchFamily="49" charset="0"/>
              </a:rPr>
              <a:t>FunctionNam</a:t>
            </a:r>
            <a:r>
              <a:rPr lang="en-US" sz="2400" b="1" dirty="0" err="1" smtClean="0">
                <a:latin typeface="Courier New" pitchFamily="49" charset="0"/>
              </a:rPr>
              <a:t>e</a:t>
            </a:r>
            <a:r>
              <a:rPr lang="en-US" sz="2400" b="1" dirty="0" smtClean="0">
                <a:latin typeface="Courier New" pitchFamily="49" charset="0"/>
              </a:rPr>
              <a:t>(</a:t>
            </a:r>
            <a:r>
              <a:rPr lang="en-US" sz="2400" b="1" dirty="0" err="1" smtClean="0">
                <a:solidFill>
                  <a:schemeClr val="folHlink"/>
                </a:solidFill>
                <a:latin typeface="Courier New" pitchFamily="49" charset="0"/>
              </a:rPr>
              <a:t>ByVal</a:t>
            </a:r>
            <a:r>
              <a:rPr lang="en-US" sz="2400" b="1" dirty="0" smtClean="0">
                <a:solidFill>
                  <a:schemeClr val="folHlink"/>
                </a:solidFill>
                <a:latin typeface="Courier New" pitchFamily="49" charset="0"/>
              </a:rPr>
              <a:t> </a:t>
            </a:r>
            <a:r>
              <a:rPr lang="en-US" sz="2400" b="1" i="1" dirty="0" smtClean="0">
                <a:latin typeface="Courier New" pitchFamily="49" charset="0"/>
              </a:rPr>
              <a:t>var1 </a:t>
            </a:r>
            <a:r>
              <a:rPr lang="en-US" sz="2400" b="1" dirty="0" smtClean="0">
                <a:solidFill>
                  <a:schemeClr val="folHlink"/>
                </a:solidFill>
                <a:latin typeface="Courier New" pitchFamily="49" charset="0"/>
              </a:rPr>
              <a:t>As</a:t>
            </a:r>
            <a:r>
              <a:rPr lang="en-US" sz="2400" b="1" dirty="0" smtClean="0">
                <a:latin typeface="Courier New" pitchFamily="49" charset="0"/>
              </a:rPr>
              <a:t> </a:t>
            </a:r>
            <a:r>
              <a:rPr lang="en-US" sz="2400" b="1" i="1" dirty="0" smtClean="0">
                <a:solidFill>
                  <a:schemeClr val="folHlink"/>
                </a:solidFill>
                <a:latin typeface="Courier New" pitchFamily="49" charset="0"/>
              </a:rPr>
              <a:t>Type</a:t>
            </a:r>
            <a:r>
              <a:rPr lang="en-US" sz="2400" b="1" dirty="0" smtClean="0">
                <a:solidFill>
                  <a:schemeClr val="folHlink"/>
                </a:solidFill>
                <a:latin typeface="Courier New" pitchFamily="49" charset="0"/>
              </a:rPr>
              <a:t>1</a:t>
            </a:r>
            <a:r>
              <a:rPr lang="en-US" sz="2400" b="1" dirty="0" smtClean="0">
                <a:latin typeface="Courier New" pitchFamily="49" charset="0"/>
              </a:rPr>
              <a:t>, _</a:t>
            </a:r>
          </a:p>
          <a:p>
            <a:pPr eaLnBrk="1" hangingPunct="1">
              <a:lnSpc>
                <a:spcPct val="90000"/>
              </a:lnSpc>
              <a:buFontTx/>
              <a:buNone/>
            </a:pPr>
            <a:r>
              <a:rPr lang="en-US" sz="2400" b="1" dirty="0" smtClean="0">
                <a:latin typeface="Courier New" pitchFamily="49" charset="0"/>
              </a:rPr>
              <a:t>                      </a:t>
            </a:r>
            <a:r>
              <a:rPr lang="en-US" sz="2400" b="1" dirty="0" err="1" smtClean="0">
                <a:solidFill>
                  <a:schemeClr val="folHlink"/>
                </a:solidFill>
                <a:latin typeface="Courier New" pitchFamily="49" charset="0"/>
              </a:rPr>
              <a:t>ByVal</a:t>
            </a:r>
            <a:r>
              <a:rPr lang="en-US" sz="2400" b="1" dirty="0" smtClean="0">
                <a:latin typeface="Courier New" pitchFamily="49" charset="0"/>
              </a:rPr>
              <a:t> </a:t>
            </a:r>
            <a:r>
              <a:rPr lang="en-US" sz="2400" b="1" i="1" dirty="0" smtClean="0">
                <a:latin typeface="Courier New" pitchFamily="49" charset="0"/>
              </a:rPr>
              <a:t>var2 </a:t>
            </a:r>
            <a:r>
              <a:rPr lang="en-US" sz="2400" b="1" dirty="0" smtClean="0">
                <a:solidFill>
                  <a:schemeClr val="folHlink"/>
                </a:solidFill>
                <a:latin typeface="Courier New" pitchFamily="49" charset="0"/>
              </a:rPr>
              <a:t>As </a:t>
            </a:r>
            <a:r>
              <a:rPr lang="en-US" sz="2400" b="1" i="1" dirty="0" smtClean="0">
                <a:solidFill>
                  <a:schemeClr val="folHlink"/>
                </a:solidFill>
                <a:latin typeface="Courier New" pitchFamily="49" charset="0"/>
              </a:rPr>
              <a:t>Type</a:t>
            </a:r>
            <a:r>
              <a:rPr lang="en-US" sz="2400" b="1" dirty="0" smtClean="0">
                <a:solidFill>
                  <a:schemeClr val="folHlink"/>
                </a:solidFill>
                <a:latin typeface="Courier New" pitchFamily="49" charset="0"/>
              </a:rPr>
              <a:t>2</a:t>
            </a:r>
            <a:r>
              <a:rPr lang="en-US" sz="2400" b="1" dirty="0" smtClean="0">
                <a:latin typeface="Courier New" pitchFamily="49" charset="0"/>
              </a:rPr>
              <a:t>, _</a:t>
            </a:r>
          </a:p>
          <a:p>
            <a:pPr eaLnBrk="1" hangingPunct="1">
              <a:lnSpc>
                <a:spcPct val="90000"/>
              </a:lnSpc>
              <a:buFontTx/>
              <a:buNone/>
            </a:pPr>
            <a:r>
              <a:rPr lang="en-US" sz="2400" b="1" dirty="0" smtClean="0">
                <a:latin typeface="Courier New" pitchFamily="49" charset="0"/>
              </a:rPr>
              <a:t>                        </a:t>
            </a:r>
            <a:r>
              <a:rPr lang="en-US" sz="2400" b="1" dirty="0" smtClean="0">
                <a:solidFill>
                  <a:schemeClr val="folHlink"/>
                </a:solidFill>
                <a:latin typeface="Courier New" pitchFamily="49" charset="0"/>
              </a:rPr>
              <a:t>…</a:t>
            </a:r>
            <a:r>
              <a:rPr lang="en-US" sz="2400" b="1" dirty="0" smtClean="0">
                <a:latin typeface="Courier New" pitchFamily="49" charset="0"/>
              </a:rPr>
              <a:t>) </a:t>
            </a:r>
            <a:r>
              <a:rPr lang="en-US" sz="2400" b="1" dirty="0" smtClean="0">
                <a:solidFill>
                  <a:schemeClr val="folHlink"/>
                </a:solidFill>
                <a:latin typeface="Courier New" pitchFamily="49" charset="0"/>
              </a:rPr>
              <a:t>As </a:t>
            </a:r>
            <a:r>
              <a:rPr lang="en-US" sz="2400" b="1" i="1" dirty="0" err="1" smtClean="0">
                <a:solidFill>
                  <a:schemeClr val="folHlink"/>
                </a:solidFill>
                <a:latin typeface="Courier New" pitchFamily="49" charset="0"/>
              </a:rPr>
              <a:t>dataType</a:t>
            </a:r>
            <a:endParaRPr lang="en-US" sz="2400" b="1" i="1" dirty="0" smtClean="0">
              <a:solidFill>
                <a:schemeClr val="folHlink"/>
              </a:solidFill>
              <a:latin typeface="Courier New" pitchFamily="49" charset="0"/>
            </a:endParaRPr>
          </a:p>
          <a:p>
            <a:pPr eaLnBrk="1" hangingPunct="1">
              <a:lnSpc>
                <a:spcPct val="90000"/>
              </a:lnSpc>
              <a:buFontTx/>
              <a:buNone/>
            </a:pPr>
            <a:r>
              <a:rPr lang="en-US" sz="2400" b="1" i="1" dirty="0" smtClean="0">
                <a:latin typeface="Courier New" pitchFamily="49" charset="0"/>
              </a:rPr>
              <a:t>  statement(s)</a:t>
            </a:r>
          </a:p>
          <a:p>
            <a:pPr eaLnBrk="1" hangingPunct="1">
              <a:lnSpc>
                <a:spcPct val="90000"/>
              </a:lnSpc>
              <a:buFontTx/>
              <a:buNone/>
            </a:pPr>
            <a:r>
              <a:rPr lang="en-US" sz="2400" b="1" dirty="0" smtClean="0">
                <a:latin typeface="Courier New" pitchFamily="49" charset="0"/>
              </a:rPr>
              <a:t>  </a:t>
            </a:r>
            <a:r>
              <a:rPr lang="en-US" sz="2400" b="1" dirty="0" smtClean="0">
                <a:solidFill>
                  <a:schemeClr val="folHlink"/>
                </a:solidFill>
                <a:latin typeface="Courier New" pitchFamily="49" charset="0"/>
              </a:rPr>
              <a:t>Return</a:t>
            </a:r>
            <a:r>
              <a:rPr lang="en-US" sz="2400" b="1" dirty="0" smtClean="0">
                <a:latin typeface="Courier New" pitchFamily="49" charset="0"/>
              </a:rPr>
              <a:t> </a:t>
            </a:r>
            <a:r>
              <a:rPr lang="en-US" sz="2400" b="1" i="1" dirty="0" smtClean="0">
                <a:latin typeface="Courier New" pitchFamily="49" charset="0"/>
              </a:rPr>
              <a:t>expression</a:t>
            </a:r>
          </a:p>
          <a:p>
            <a:pPr eaLnBrk="1" hangingPunct="1">
              <a:lnSpc>
                <a:spcPct val="90000"/>
              </a:lnSpc>
              <a:buFontTx/>
              <a:buNone/>
            </a:pPr>
            <a:r>
              <a:rPr lang="en-US" sz="2400" b="1" dirty="0" smtClean="0">
                <a:solidFill>
                  <a:schemeClr val="folHlink"/>
                </a:solidFill>
                <a:latin typeface="Courier New" pitchFamily="49" charset="0"/>
              </a:rPr>
              <a:t>End Function</a:t>
            </a:r>
          </a:p>
        </p:txBody>
      </p:sp>
      <p:sp>
        <p:nvSpPr>
          <p:cNvPr id="2" name="Content Placeholder 1"/>
          <p:cNvSpPr>
            <a:spLocks noGrp="1"/>
          </p:cNvSpPr>
          <p:nvPr>
            <p:ph sz="quarter" idx="10"/>
          </p:nvPr>
        </p:nvSpPr>
        <p:spPr/>
        <p:txBody>
          <a:bodyPr/>
          <a:lstStyle/>
          <a:p>
            <a:endParaRPr lang="en-US"/>
          </a:p>
        </p:txBody>
      </p:sp>
      <p:sp>
        <p:nvSpPr>
          <p:cNvPr id="10137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C53B6A8-2B24-41F9-93C1-BE56CEAE74A0}" type="slidenum">
              <a:rPr lang="en-US" sz="1400" smtClean="0"/>
              <a:pPr eaLnBrk="1" hangingPunct="1"/>
              <a:t>81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p:txBody>
          <a:bodyPr/>
          <a:lstStyle/>
          <a:p>
            <a:pPr eaLnBrk="1" hangingPunct="1"/>
            <a:r>
              <a:rPr lang="en-US" smtClean="0"/>
              <a:t>Functions vs. Procedures</a:t>
            </a:r>
          </a:p>
        </p:txBody>
      </p:sp>
      <p:sp>
        <p:nvSpPr>
          <p:cNvPr id="102405" name="Rectangle 3"/>
          <p:cNvSpPr>
            <a:spLocks noGrp="1" noChangeArrowheads="1"/>
          </p:cNvSpPr>
          <p:nvPr>
            <p:ph sz="quarter" idx="1"/>
          </p:nvPr>
        </p:nvSpPr>
        <p:spPr/>
        <p:txBody>
          <a:bodyPr/>
          <a:lstStyle/>
          <a:p>
            <a:pPr eaLnBrk="1" hangingPunct="1"/>
            <a:r>
              <a:rPr lang="en-US" smtClean="0"/>
              <a:t>Both can perform similar tasks</a:t>
            </a:r>
          </a:p>
          <a:p>
            <a:pPr eaLnBrk="1" hangingPunct="1"/>
            <a:r>
              <a:rPr lang="en-US" smtClean="0"/>
              <a:t>Both can call other subs and functions</a:t>
            </a:r>
          </a:p>
          <a:p>
            <a:pPr eaLnBrk="1" hangingPunct="1"/>
            <a:r>
              <a:rPr lang="en-US" smtClean="0"/>
              <a:t>Use a function when you want to return one and only one value</a:t>
            </a:r>
          </a:p>
        </p:txBody>
      </p:sp>
      <p:sp>
        <p:nvSpPr>
          <p:cNvPr id="3" name="Content Placeholder 2"/>
          <p:cNvSpPr>
            <a:spLocks noGrp="1"/>
          </p:cNvSpPr>
          <p:nvPr>
            <p:ph sz="quarter" idx="10"/>
          </p:nvPr>
        </p:nvSpPr>
        <p:spPr/>
        <p:txBody>
          <a:bodyPr/>
          <a:lstStyle/>
          <a:p>
            <a:endParaRPr lang="en-US"/>
          </a:p>
        </p:txBody>
      </p:sp>
      <p:sp>
        <p:nvSpPr>
          <p:cNvPr id="1024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0E101A3-D54E-4699-8590-AC545E698E1D}" type="slidenum">
              <a:rPr lang="en-US" sz="1400" smtClean="0"/>
              <a:pPr eaLnBrk="1" hangingPunct="1"/>
              <a:t>82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p:txBody>
          <a:bodyPr/>
          <a:lstStyle/>
          <a:p>
            <a:pPr eaLnBrk="1" hangingPunct="1"/>
            <a:r>
              <a:rPr lang="en-US" smtClean="0"/>
              <a:t>Example: num </a:t>
            </a:r>
          </a:p>
        </p:txBody>
      </p:sp>
      <p:sp>
        <p:nvSpPr>
          <p:cNvPr id="3" name="Content Placeholder 2"/>
          <p:cNvSpPr>
            <a:spLocks noGrp="1"/>
          </p:cNvSpPr>
          <p:nvPr>
            <p:ph sz="quarter" idx="10"/>
          </p:nvPr>
        </p:nvSpPr>
        <p:spPr/>
        <p:txBody>
          <a:bodyPr/>
          <a:lstStyle/>
          <a:p>
            <a:endParaRPr lang="en-US"/>
          </a:p>
        </p:txBody>
      </p:sp>
      <p:sp>
        <p:nvSpPr>
          <p:cNvPr id="1034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98B3930-ED12-496E-8E4D-E0558F1FFCFA}" type="slidenum">
              <a:rPr lang="en-US" sz="1400" smtClean="0"/>
              <a:pPr eaLnBrk="1" hangingPunct="1"/>
              <a:t>83</a:t>
            </a:fld>
            <a:endParaRPr lang="en-US" sz="1400" smtClean="0"/>
          </a:p>
        </p:txBody>
      </p:sp>
      <p:sp>
        <p:nvSpPr>
          <p:cNvPr id="103429" name="Text Box 3"/>
          <p:cNvSpPr txBox="1">
            <a:spLocks noChangeArrowheads="1"/>
          </p:cNvSpPr>
          <p:nvPr/>
        </p:nvSpPr>
        <p:spPr bwMode="auto">
          <a:xfrm>
            <a:off x="457200" y="990600"/>
            <a:ext cx="75438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b="1" dirty="0">
                <a:solidFill>
                  <a:schemeClr val="folHlink"/>
                </a:solidFill>
                <a:latin typeface="Courier New" pitchFamily="49" charset="0"/>
              </a:rPr>
              <a:t>Public Sub </a:t>
            </a:r>
            <a:r>
              <a:rPr lang="en-US" b="1" dirty="0" err="1">
                <a:latin typeface="Courier New" pitchFamily="49" charset="0"/>
              </a:rPr>
              <a:t>btnOne_Click</a:t>
            </a:r>
            <a:r>
              <a:rPr lang="en-US" b="1" dirty="0">
                <a:latin typeface="Courier New" pitchFamily="49" charset="0"/>
              </a:rPr>
              <a:t> (</a:t>
            </a:r>
            <a:r>
              <a:rPr lang="en-US" b="1" dirty="0">
                <a:solidFill>
                  <a:schemeClr val="folHlink"/>
                </a:solidFill>
                <a:latin typeface="Courier New" pitchFamily="49" charset="0"/>
              </a:rPr>
              <a:t>...</a:t>
            </a:r>
            <a:r>
              <a:rPr lang="en-US" b="1" dirty="0">
                <a:latin typeface="Courier New" pitchFamily="49" charset="0"/>
              </a:rPr>
              <a:t>)</a:t>
            </a:r>
            <a:r>
              <a:rPr lang="en-US" b="1" dirty="0">
                <a:solidFill>
                  <a:schemeClr val="folHlink"/>
                </a:solidFill>
                <a:latin typeface="Courier New" pitchFamily="49" charset="0"/>
              </a:rPr>
              <a:t> Handles </a:t>
            </a:r>
            <a:r>
              <a:rPr lang="en-US" b="1" dirty="0">
                <a:latin typeface="Courier New" pitchFamily="49" charset="0"/>
              </a:rPr>
              <a:t>_</a:t>
            </a:r>
          </a:p>
          <a:p>
            <a:pPr algn="l" eaLnBrk="1" hangingPunct="1">
              <a:spcBef>
                <a:spcPct val="20000"/>
              </a:spcBef>
            </a:pPr>
            <a:r>
              <a:rPr lang="en-US" b="1" dirty="0">
                <a:solidFill>
                  <a:schemeClr val="folHlink"/>
                </a:solidFill>
                <a:latin typeface="Courier New" pitchFamily="49" charset="0"/>
              </a:rPr>
              <a:t>                            </a:t>
            </a:r>
            <a:r>
              <a:rPr lang="en-US" b="1" dirty="0" err="1">
                <a:latin typeface="Courier New" pitchFamily="49" charset="0"/>
              </a:rPr>
              <a:t>btnOne.Click</a:t>
            </a:r>
            <a:endParaRPr lang="en-US" b="1" dirty="0">
              <a:latin typeface="Courier New" pitchFamily="49" charset="0"/>
            </a:endParaRPr>
          </a:p>
          <a:p>
            <a:pPr algn="l" eaLnBrk="1" hangingPunct="1">
              <a:spcBef>
                <a:spcPts val="600"/>
              </a:spcBef>
            </a:pPr>
            <a:r>
              <a:rPr lang="en-US" b="1" dirty="0">
                <a:solidFill>
                  <a:schemeClr val="folHlink"/>
                </a:solidFill>
                <a:latin typeface="Courier New" pitchFamily="49" charset="0"/>
              </a:rPr>
              <a:t>  Dim</a:t>
            </a:r>
            <a:r>
              <a:rPr lang="en-US" b="1" dirty="0">
                <a:latin typeface="Courier New" pitchFamily="49" charset="0"/>
              </a:rPr>
              <a:t> </a:t>
            </a:r>
            <a:r>
              <a:rPr lang="en-US" b="1" dirty="0" err="1">
                <a:latin typeface="Courier New" pitchFamily="49" charset="0"/>
              </a:rPr>
              <a:t>num</a:t>
            </a:r>
            <a:r>
              <a:rPr lang="en-US" b="1" dirty="0">
                <a:latin typeface="Courier New" pitchFamily="49" charset="0"/>
              </a:rPr>
              <a:t> </a:t>
            </a:r>
            <a:r>
              <a:rPr lang="en-US" b="1" dirty="0">
                <a:solidFill>
                  <a:schemeClr val="folHlink"/>
                </a:solidFill>
                <a:latin typeface="Courier New" pitchFamily="49" charset="0"/>
              </a:rPr>
              <a:t>As Double</a:t>
            </a:r>
            <a:r>
              <a:rPr lang="en-US" b="1" dirty="0">
                <a:latin typeface="Courier New" pitchFamily="49" charset="0"/>
              </a:rPr>
              <a:t> = 4</a:t>
            </a:r>
          </a:p>
          <a:p>
            <a:pPr algn="l" eaLnBrk="1" hangingPunct="1">
              <a:spcBef>
                <a:spcPct val="20000"/>
              </a:spcBef>
            </a:pPr>
            <a:r>
              <a:rPr lang="en-US" b="1" dirty="0">
                <a:latin typeface="Courier New" pitchFamily="49" charset="0"/>
              </a:rPr>
              <a:t>  Triple(</a:t>
            </a:r>
            <a:r>
              <a:rPr lang="en-US" b="1" dirty="0" err="1">
                <a:latin typeface="Courier New" pitchFamily="49" charset="0"/>
              </a:rPr>
              <a:t>num</a:t>
            </a:r>
            <a:r>
              <a:rPr lang="en-US" b="1" dirty="0">
                <a:latin typeface="Courier New" pitchFamily="49" charset="0"/>
              </a:rPr>
              <a:t>)</a:t>
            </a:r>
          </a:p>
          <a:p>
            <a:pPr algn="l" eaLnBrk="1" hangingPunct="1">
              <a:spcBef>
                <a:spcPct val="20000"/>
              </a:spcBef>
            </a:pPr>
            <a:r>
              <a:rPr lang="en-US" sz="2000" dirty="0"/>
              <a:t>     </a:t>
            </a:r>
            <a:r>
              <a:rPr lang="en-US" b="1" dirty="0" err="1">
                <a:latin typeface="Courier New" pitchFamily="49" charset="0"/>
              </a:rPr>
              <a:t>txtBox.Text</a:t>
            </a:r>
            <a:r>
              <a:rPr lang="en-US" b="1" dirty="0">
                <a:latin typeface="Courier New" pitchFamily="49" charset="0"/>
              </a:rPr>
              <a:t> = </a:t>
            </a:r>
            <a:r>
              <a:rPr lang="en-US" b="1" dirty="0" err="1">
                <a:solidFill>
                  <a:schemeClr val="folHlink"/>
                </a:solidFill>
                <a:latin typeface="Courier New" pitchFamily="49" charset="0"/>
              </a:rPr>
              <a:t>CStr</a:t>
            </a:r>
            <a:r>
              <a:rPr lang="en-US" b="1" dirty="0">
                <a:latin typeface="Courier New" pitchFamily="49" charset="0"/>
              </a:rPr>
              <a:t>(</a:t>
            </a:r>
            <a:r>
              <a:rPr lang="en-US" b="1" dirty="0" err="1">
                <a:latin typeface="Courier New" pitchFamily="49" charset="0"/>
              </a:rPr>
              <a:t>num</a:t>
            </a:r>
            <a:r>
              <a:rPr lang="en-US" b="1" dirty="0">
                <a:latin typeface="Courier New" pitchFamily="49" charset="0"/>
              </a:rPr>
              <a:t>)</a:t>
            </a:r>
          </a:p>
          <a:p>
            <a:pPr algn="l" eaLnBrk="1" hangingPunct="1">
              <a:spcBef>
                <a:spcPct val="20000"/>
              </a:spcBef>
            </a:pPr>
            <a:r>
              <a:rPr lang="en-US" b="1" dirty="0">
                <a:solidFill>
                  <a:schemeClr val="folHlink"/>
                </a:solidFill>
                <a:latin typeface="Courier New" pitchFamily="49" charset="0"/>
              </a:rPr>
              <a:t>End Sub</a:t>
            </a:r>
          </a:p>
          <a:p>
            <a:pPr algn="l" eaLnBrk="1" hangingPunct="1">
              <a:spcBef>
                <a:spcPts val="1800"/>
              </a:spcBef>
            </a:pPr>
            <a:r>
              <a:rPr lang="en-US" b="1" dirty="0">
                <a:solidFill>
                  <a:schemeClr val="folHlink"/>
                </a:solidFill>
                <a:latin typeface="Courier New" pitchFamily="49" charset="0"/>
              </a:rPr>
              <a:t>Sub</a:t>
            </a:r>
            <a:r>
              <a:rPr lang="en-US" b="1" dirty="0">
                <a:latin typeface="Courier New" pitchFamily="49" charset="0"/>
              </a:rPr>
              <a:t> Triple(</a:t>
            </a:r>
            <a:r>
              <a:rPr lang="en-US" b="1" dirty="0" err="1">
                <a:solidFill>
                  <a:schemeClr val="folHlink"/>
                </a:solidFill>
                <a:latin typeface="Courier New" pitchFamily="49" charset="0"/>
              </a:rPr>
              <a:t>ByVal</a:t>
            </a:r>
            <a:r>
              <a:rPr lang="en-US" b="1" dirty="0">
                <a:latin typeface="Courier New" pitchFamily="49" charset="0"/>
              </a:rPr>
              <a:t> </a:t>
            </a:r>
            <a:r>
              <a:rPr lang="en-US" b="1" dirty="0" err="1">
                <a:latin typeface="Courier New" pitchFamily="49" charset="0"/>
              </a:rPr>
              <a:t>num</a:t>
            </a:r>
            <a:r>
              <a:rPr lang="en-US" b="1" dirty="0">
                <a:latin typeface="Courier New" pitchFamily="49" charset="0"/>
              </a:rPr>
              <a:t> </a:t>
            </a:r>
            <a:r>
              <a:rPr lang="en-US" b="1" dirty="0">
                <a:solidFill>
                  <a:schemeClr val="folHlink"/>
                </a:solidFill>
                <a:latin typeface="Courier New" pitchFamily="49" charset="0"/>
              </a:rPr>
              <a:t>As Double</a:t>
            </a:r>
            <a:r>
              <a:rPr lang="en-US" b="1" dirty="0">
                <a:latin typeface="Courier New" pitchFamily="49" charset="0"/>
              </a:rPr>
              <a:t>)</a:t>
            </a:r>
          </a:p>
          <a:p>
            <a:pPr algn="l" eaLnBrk="1" hangingPunct="1">
              <a:spcBef>
                <a:spcPct val="20000"/>
              </a:spcBef>
            </a:pPr>
            <a:r>
              <a:rPr lang="en-US" b="1" dirty="0">
                <a:latin typeface="Courier New" pitchFamily="49" charset="0"/>
              </a:rPr>
              <a:t>  </a:t>
            </a:r>
            <a:r>
              <a:rPr lang="en-US" b="1" dirty="0" err="1">
                <a:latin typeface="Courier New" pitchFamily="49" charset="0"/>
              </a:rPr>
              <a:t>num</a:t>
            </a:r>
            <a:r>
              <a:rPr lang="en-US" b="1" dirty="0">
                <a:latin typeface="Courier New" pitchFamily="49" charset="0"/>
              </a:rPr>
              <a:t> = 3 * </a:t>
            </a:r>
            <a:r>
              <a:rPr lang="en-US" b="1" dirty="0" err="1">
                <a:latin typeface="Courier New" pitchFamily="49" charset="0"/>
              </a:rPr>
              <a:t>num</a:t>
            </a:r>
            <a:endParaRPr lang="en-US" b="1" dirty="0">
              <a:latin typeface="Courier New" pitchFamily="49" charset="0"/>
            </a:endParaRPr>
          </a:p>
          <a:p>
            <a:pPr algn="l" eaLnBrk="1" hangingPunct="1">
              <a:spcBef>
                <a:spcPct val="20000"/>
              </a:spcBef>
            </a:pPr>
            <a:r>
              <a:rPr lang="en-US" b="1" dirty="0">
                <a:solidFill>
                  <a:schemeClr val="folHlink"/>
                </a:solidFill>
                <a:latin typeface="Courier New" pitchFamily="49" charset="0"/>
              </a:rPr>
              <a:t>End Sub</a:t>
            </a:r>
          </a:p>
          <a:p>
            <a:pPr algn="l" eaLnBrk="1" hangingPunct="1">
              <a:spcBef>
                <a:spcPct val="50000"/>
              </a:spcBef>
            </a:pPr>
            <a:r>
              <a:rPr lang="en-US" i="1" dirty="0"/>
              <a:t>Output:  </a:t>
            </a:r>
            <a:r>
              <a:rPr lang="en-US" b="1" dirty="0">
                <a:latin typeface="Courier New" pitchFamily="49" charset="0"/>
              </a:rPr>
              <a:t>4</a:t>
            </a:r>
          </a:p>
          <a:p>
            <a:pPr algn="l" eaLnBrk="1" hangingPunct="1">
              <a:spcBef>
                <a:spcPct val="50000"/>
              </a:spcBef>
            </a:pPr>
            <a:endParaRPr lang="en-US" dirty="0">
              <a:latin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ChangeArrowheads="1"/>
          </p:cNvSpPr>
          <p:nvPr>
            <p:ph type="title"/>
          </p:nvPr>
        </p:nvSpPr>
        <p:spPr/>
        <p:txBody>
          <a:bodyPr/>
          <a:lstStyle/>
          <a:p>
            <a:pPr eaLnBrk="1" hangingPunct="1"/>
            <a:r>
              <a:rPr lang="en-US" smtClean="0"/>
              <a:t>Example</a:t>
            </a:r>
          </a:p>
        </p:txBody>
      </p:sp>
      <p:sp>
        <p:nvSpPr>
          <p:cNvPr id="3" name="Content Placeholder 2"/>
          <p:cNvSpPr>
            <a:spLocks noGrp="1"/>
          </p:cNvSpPr>
          <p:nvPr>
            <p:ph sz="quarter" idx="10"/>
          </p:nvPr>
        </p:nvSpPr>
        <p:spPr/>
        <p:txBody>
          <a:bodyPr/>
          <a:lstStyle/>
          <a:p>
            <a:endParaRPr lang="en-US"/>
          </a:p>
        </p:txBody>
      </p:sp>
      <p:sp>
        <p:nvSpPr>
          <p:cNvPr id="10445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9922EDA-B0D8-4C11-A34B-EA890895CE07}" type="slidenum">
              <a:rPr lang="en-US" sz="1400" smtClean="0"/>
              <a:pPr eaLnBrk="1" hangingPunct="1"/>
              <a:t>84</a:t>
            </a:fld>
            <a:endParaRPr lang="en-US" sz="1400" smtClean="0"/>
          </a:p>
        </p:txBody>
      </p:sp>
      <p:sp>
        <p:nvSpPr>
          <p:cNvPr id="104453" name="Text Box 3"/>
          <p:cNvSpPr txBox="1">
            <a:spLocks noChangeArrowheads="1"/>
          </p:cNvSpPr>
          <p:nvPr/>
        </p:nvSpPr>
        <p:spPr bwMode="auto">
          <a:xfrm>
            <a:off x="533400" y="914400"/>
            <a:ext cx="79248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b="1" dirty="0">
                <a:solidFill>
                  <a:schemeClr val="folHlink"/>
                </a:solidFill>
                <a:latin typeface="Courier New" pitchFamily="49" charset="0"/>
              </a:rPr>
              <a:t>Public Sub </a:t>
            </a:r>
            <a:r>
              <a:rPr lang="en-US" b="1" dirty="0" err="1">
                <a:latin typeface="Courier New" pitchFamily="49" charset="0"/>
              </a:rPr>
              <a:t>btnOne_Click</a:t>
            </a:r>
            <a:r>
              <a:rPr lang="en-US" b="1" dirty="0">
                <a:latin typeface="Courier New" pitchFamily="49" charset="0"/>
              </a:rPr>
              <a:t> (</a:t>
            </a:r>
            <a:r>
              <a:rPr lang="en-US" b="1" dirty="0">
                <a:solidFill>
                  <a:schemeClr val="folHlink"/>
                </a:solidFill>
                <a:latin typeface="Courier New" pitchFamily="49" charset="0"/>
              </a:rPr>
              <a:t>...</a:t>
            </a:r>
            <a:r>
              <a:rPr lang="en-US" b="1" dirty="0">
                <a:latin typeface="Courier New" pitchFamily="49" charset="0"/>
              </a:rPr>
              <a:t>)</a:t>
            </a:r>
            <a:r>
              <a:rPr lang="en-US" b="1" dirty="0">
                <a:solidFill>
                  <a:schemeClr val="folHlink"/>
                </a:solidFill>
                <a:latin typeface="Courier New" pitchFamily="49" charset="0"/>
              </a:rPr>
              <a:t> Handles </a:t>
            </a:r>
            <a:r>
              <a:rPr lang="en-US" b="1" dirty="0">
                <a:latin typeface="Courier New" pitchFamily="49" charset="0"/>
              </a:rPr>
              <a:t>_</a:t>
            </a:r>
          </a:p>
          <a:p>
            <a:pPr algn="l" eaLnBrk="1" hangingPunct="1">
              <a:spcBef>
                <a:spcPct val="20000"/>
              </a:spcBef>
            </a:pPr>
            <a:r>
              <a:rPr lang="en-US" b="1" dirty="0">
                <a:solidFill>
                  <a:schemeClr val="folHlink"/>
                </a:solidFill>
                <a:latin typeface="Courier New" pitchFamily="49" charset="0"/>
              </a:rPr>
              <a:t>                            </a:t>
            </a:r>
            <a:r>
              <a:rPr lang="en-US" b="1" dirty="0" err="1">
                <a:latin typeface="Courier New" pitchFamily="49" charset="0"/>
              </a:rPr>
              <a:t>btnOne.Click</a:t>
            </a:r>
            <a:endParaRPr lang="en-US" b="1" dirty="0">
              <a:latin typeface="Courier New" pitchFamily="49" charset="0"/>
            </a:endParaRPr>
          </a:p>
          <a:p>
            <a:pPr algn="l" eaLnBrk="1" hangingPunct="1">
              <a:spcBef>
                <a:spcPct val="20000"/>
              </a:spcBef>
            </a:pPr>
            <a:r>
              <a:rPr lang="en-US" b="1" dirty="0">
                <a:solidFill>
                  <a:schemeClr val="folHlink"/>
                </a:solidFill>
                <a:latin typeface="Courier New" pitchFamily="49" charset="0"/>
              </a:rPr>
              <a:t>  Dim</a:t>
            </a:r>
            <a:r>
              <a:rPr lang="en-US" b="1" dirty="0">
                <a:latin typeface="Courier New" pitchFamily="49" charset="0"/>
              </a:rPr>
              <a:t> </a:t>
            </a:r>
            <a:r>
              <a:rPr lang="en-US" b="1" dirty="0" err="1">
                <a:latin typeface="Courier New" pitchFamily="49" charset="0"/>
              </a:rPr>
              <a:t>num</a:t>
            </a:r>
            <a:r>
              <a:rPr lang="en-US" b="1" dirty="0">
                <a:latin typeface="Courier New" pitchFamily="49" charset="0"/>
              </a:rPr>
              <a:t> </a:t>
            </a:r>
            <a:r>
              <a:rPr lang="en-US" b="1" dirty="0">
                <a:solidFill>
                  <a:schemeClr val="folHlink"/>
                </a:solidFill>
                <a:latin typeface="Courier New" pitchFamily="49" charset="0"/>
              </a:rPr>
              <a:t>As Double</a:t>
            </a:r>
            <a:r>
              <a:rPr lang="en-US" b="1" dirty="0">
                <a:latin typeface="Courier New" pitchFamily="49" charset="0"/>
              </a:rPr>
              <a:t> = 4</a:t>
            </a:r>
          </a:p>
          <a:p>
            <a:pPr algn="l" eaLnBrk="1" hangingPunct="1">
              <a:spcBef>
                <a:spcPct val="20000"/>
              </a:spcBef>
            </a:pPr>
            <a:r>
              <a:rPr lang="en-US" b="1" dirty="0">
                <a:latin typeface="Courier New" pitchFamily="49" charset="0"/>
              </a:rPr>
              <a:t>  Triple(</a:t>
            </a:r>
            <a:r>
              <a:rPr lang="en-US" b="1" dirty="0" err="1">
                <a:latin typeface="Courier New" pitchFamily="49" charset="0"/>
              </a:rPr>
              <a:t>num</a:t>
            </a:r>
            <a:r>
              <a:rPr lang="en-US" b="1" dirty="0">
                <a:latin typeface="Courier New" pitchFamily="49" charset="0"/>
              </a:rPr>
              <a:t>)</a:t>
            </a:r>
          </a:p>
          <a:p>
            <a:pPr algn="l" eaLnBrk="1" hangingPunct="1">
              <a:spcBef>
                <a:spcPct val="20000"/>
              </a:spcBef>
            </a:pPr>
            <a:r>
              <a:rPr lang="en-US" sz="2000" dirty="0"/>
              <a:t>     </a:t>
            </a:r>
            <a:r>
              <a:rPr lang="en-US" b="1" dirty="0" err="1">
                <a:latin typeface="Courier New" pitchFamily="49" charset="0"/>
              </a:rPr>
              <a:t>txtBox.Text</a:t>
            </a:r>
            <a:r>
              <a:rPr lang="en-US" b="1" dirty="0">
                <a:latin typeface="Courier New" pitchFamily="49" charset="0"/>
              </a:rPr>
              <a:t> = </a:t>
            </a:r>
            <a:r>
              <a:rPr lang="en-US" b="1" dirty="0" err="1">
                <a:solidFill>
                  <a:schemeClr val="folHlink"/>
                </a:solidFill>
                <a:latin typeface="Courier New" pitchFamily="49" charset="0"/>
              </a:rPr>
              <a:t>CStr</a:t>
            </a:r>
            <a:r>
              <a:rPr lang="en-US" b="1" dirty="0">
                <a:latin typeface="Courier New" pitchFamily="49" charset="0"/>
              </a:rPr>
              <a:t>(</a:t>
            </a:r>
            <a:r>
              <a:rPr lang="en-US" b="1" dirty="0" err="1">
                <a:latin typeface="Courier New" pitchFamily="49" charset="0"/>
              </a:rPr>
              <a:t>num</a:t>
            </a:r>
            <a:r>
              <a:rPr lang="en-US" b="1" dirty="0">
                <a:latin typeface="Courier New" pitchFamily="49" charset="0"/>
              </a:rPr>
              <a:t>)</a:t>
            </a:r>
          </a:p>
          <a:p>
            <a:pPr algn="l" eaLnBrk="1" hangingPunct="1">
              <a:spcBef>
                <a:spcPct val="20000"/>
              </a:spcBef>
            </a:pPr>
            <a:r>
              <a:rPr lang="en-US" b="1" dirty="0">
                <a:solidFill>
                  <a:schemeClr val="folHlink"/>
                </a:solidFill>
                <a:latin typeface="Courier New" pitchFamily="49" charset="0"/>
              </a:rPr>
              <a:t>End Sub</a:t>
            </a:r>
          </a:p>
          <a:p>
            <a:pPr algn="l" eaLnBrk="1" hangingPunct="1">
              <a:spcBef>
                <a:spcPct val="50000"/>
              </a:spcBef>
            </a:pPr>
            <a:r>
              <a:rPr lang="en-US" b="1" dirty="0">
                <a:solidFill>
                  <a:schemeClr val="folHlink"/>
                </a:solidFill>
                <a:latin typeface="Courier New" pitchFamily="49" charset="0"/>
              </a:rPr>
              <a:t>Sub</a:t>
            </a:r>
            <a:r>
              <a:rPr lang="en-US" b="1" dirty="0">
                <a:latin typeface="Courier New" pitchFamily="49" charset="0"/>
              </a:rPr>
              <a:t> Triple(</a:t>
            </a:r>
            <a:r>
              <a:rPr lang="en-US" b="1" dirty="0" err="1">
                <a:solidFill>
                  <a:schemeClr val="folHlink"/>
                </a:solidFill>
                <a:latin typeface="Courier New" pitchFamily="49" charset="0"/>
              </a:rPr>
              <a:t>ByRef</a:t>
            </a:r>
            <a:r>
              <a:rPr lang="en-US" b="1" dirty="0">
                <a:latin typeface="Courier New" pitchFamily="49" charset="0"/>
              </a:rPr>
              <a:t> </a:t>
            </a:r>
            <a:r>
              <a:rPr lang="en-US" b="1" dirty="0" err="1">
                <a:latin typeface="Courier New" pitchFamily="49" charset="0"/>
              </a:rPr>
              <a:t>num</a:t>
            </a:r>
            <a:r>
              <a:rPr lang="en-US" b="1" dirty="0">
                <a:latin typeface="Courier New" pitchFamily="49" charset="0"/>
              </a:rPr>
              <a:t> </a:t>
            </a:r>
            <a:r>
              <a:rPr lang="en-US" b="1" dirty="0">
                <a:solidFill>
                  <a:schemeClr val="folHlink"/>
                </a:solidFill>
                <a:latin typeface="Courier New" pitchFamily="49" charset="0"/>
              </a:rPr>
              <a:t>As Double</a:t>
            </a:r>
            <a:r>
              <a:rPr lang="en-US" b="1" dirty="0">
                <a:latin typeface="Courier New" pitchFamily="49" charset="0"/>
              </a:rPr>
              <a:t>)</a:t>
            </a:r>
          </a:p>
          <a:p>
            <a:pPr algn="l" eaLnBrk="1" hangingPunct="1">
              <a:spcBef>
                <a:spcPct val="20000"/>
              </a:spcBef>
            </a:pPr>
            <a:r>
              <a:rPr lang="en-US" b="1" dirty="0">
                <a:latin typeface="Courier New" pitchFamily="49" charset="0"/>
              </a:rPr>
              <a:t>  </a:t>
            </a:r>
            <a:r>
              <a:rPr lang="en-US" b="1" dirty="0" err="1">
                <a:latin typeface="Courier New" pitchFamily="49" charset="0"/>
              </a:rPr>
              <a:t>num</a:t>
            </a:r>
            <a:r>
              <a:rPr lang="en-US" b="1" dirty="0">
                <a:latin typeface="Courier New" pitchFamily="49" charset="0"/>
              </a:rPr>
              <a:t> = 3 * </a:t>
            </a:r>
            <a:r>
              <a:rPr lang="en-US" b="1" dirty="0" err="1">
                <a:latin typeface="Courier New" pitchFamily="49" charset="0"/>
              </a:rPr>
              <a:t>num</a:t>
            </a:r>
            <a:endParaRPr lang="en-US" b="1" dirty="0">
              <a:latin typeface="Courier New" pitchFamily="49" charset="0"/>
            </a:endParaRPr>
          </a:p>
          <a:p>
            <a:pPr algn="l" eaLnBrk="1" hangingPunct="1">
              <a:spcBef>
                <a:spcPct val="20000"/>
              </a:spcBef>
            </a:pPr>
            <a:r>
              <a:rPr lang="en-US" b="1" dirty="0">
                <a:solidFill>
                  <a:schemeClr val="folHlink"/>
                </a:solidFill>
                <a:latin typeface="Courier New" pitchFamily="49" charset="0"/>
              </a:rPr>
              <a:t>End Sub</a:t>
            </a:r>
          </a:p>
          <a:p>
            <a:pPr algn="l" eaLnBrk="1" hangingPunct="1">
              <a:spcBef>
                <a:spcPct val="50000"/>
              </a:spcBef>
            </a:pPr>
            <a:r>
              <a:rPr lang="en-US" i="1" dirty="0"/>
              <a:t>Output:  </a:t>
            </a:r>
            <a:r>
              <a:rPr lang="en-US" b="1" dirty="0">
                <a:latin typeface="Courier New" pitchFamily="49" charset="0"/>
              </a:rPr>
              <a:t>12</a:t>
            </a:r>
          </a:p>
          <a:p>
            <a:pPr algn="l" eaLnBrk="1" hangingPunct="1">
              <a:spcBef>
                <a:spcPct val="50000"/>
              </a:spcBef>
            </a:pPr>
            <a:endParaRPr lang="en-US" dirty="0">
              <a:latin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ctrTitle"/>
          </p:nvPr>
        </p:nvSpPr>
        <p:spPr/>
        <p:txBody>
          <a:bodyPr/>
          <a:lstStyle/>
          <a:p>
            <a:r>
              <a:rPr lang="en-US" smtClean="0"/>
              <a:t>Review</a:t>
            </a:r>
          </a:p>
        </p:txBody>
      </p:sp>
      <p:sp>
        <p:nvSpPr>
          <p:cNvPr id="105475" name="Subtitle 4"/>
          <p:cNvSpPr>
            <a:spLocks noGrp="1"/>
          </p:cNvSpPr>
          <p:nvPr>
            <p:ph type="subTitle" idx="1"/>
          </p:nvPr>
        </p:nvSpPr>
        <p:spPr/>
        <p:txBody>
          <a:bodyPr/>
          <a:lstStyle/>
          <a:p>
            <a:r>
              <a:rPr lang="en-US" smtClean="0"/>
              <a:t>Chapter 6</a:t>
            </a:r>
          </a:p>
        </p:txBody>
      </p:sp>
      <p:sp>
        <p:nvSpPr>
          <p:cNvPr id="10547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72EE9AB-E6C7-46FA-AD5C-1E509514BC5A}" type="slidenum">
              <a:rPr lang="en-US" sz="1400" smtClean="0">
                <a:solidFill>
                  <a:schemeClr val="bg2"/>
                </a:solidFill>
              </a:rPr>
              <a:pPr eaLnBrk="1" hangingPunct="1"/>
              <a:t>85</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pPr eaLnBrk="1" hangingPunct="1"/>
            <a:r>
              <a:rPr lang="en-US" smtClean="0"/>
              <a:t>Do Loop Syntax</a:t>
            </a:r>
          </a:p>
        </p:txBody>
      </p:sp>
      <p:sp>
        <p:nvSpPr>
          <p:cNvPr id="106501" name="Rectangle 3"/>
          <p:cNvSpPr>
            <a:spLocks noGrp="1" noChangeArrowheads="1"/>
          </p:cNvSpPr>
          <p:nvPr>
            <p:ph sz="quarter" idx="1"/>
          </p:nvPr>
        </p:nvSpPr>
        <p:spPr/>
        <p:txBody>
          <a:bodyPr/>
          <a:lstStyle/>
          <a:p>
            <a:pPr eaLnBrk="1" hangingPunct="1">
              <a:buFontTx/>
              <a:buNone/>
            </a:pPr>
            <a:endParaRPr lang="en-US" b="1" dirty="0" smtClean="0">
              <a:solidFill>
                <a:schemeClr val="folHlink"/>
              </a:solidFill>
              <a:latin typeface="Courier New" pitchFamily="49" charset="0"/>
            </a:endParaRPr>
          </a:p>
          <a:p>
            <a:pPr eaLnBrk="1" hangingPunct="1">
              <a:buFontTx/>
              <a:buNone/>
            </a:pPr>
            <a:endParaRPr lang="en-US" b="1" dirty="0" smtClean="0">
              <a:solidFill>
                <a:schemeClr val="folHlink"/>
              </a:solidFill>
              <a:latin typeface="Courier New" pitchFamily="49" charset="0"/>
            </a:endParaRPr>
          </a:p>
          <a:p>
            <a:pPr eaLnBrk="1" hangingPunct="1">
              <a:buFontTx/>
              <a:buNone/>
            </a:pPr>
            <a:r>
              <a:rPr lang="en-US" b="1" dirty="0" smtClean="0">
                <a:solidFill>
                  <a:schemeClr val="folHlink"/>
                </a:solidFill>
                <a:latin typeface="Courier New" pitchFamily="49" charset="0"/>
              </a:rPr>
              <a:t>Do </a:t>
            </a:r>
            <a:r>
              <a:rPr lang="en-US" b="1" dirty="0" smtClean="0">
                <a:solidFill>
                  <a:schemeClr val="folHlink"/>
                </a:solidFill>
                <a:latin typeface="Courier New" pitchFamily="49" charset="0"/>
              </a:rPr>
              <a:t>While</a:t>
            </a:r>
            <a:r>
              <a:rPr lang="en-US" b="1" dirty="0" smtClean="0">
                <a:latin typeface="Courier New" pitchFamily="49" charset="0"/>
              </a:rPr>
              <a:t> </a:t>
            </a:r>
            <a:r>
              <a:rPr lang="en-US" b="1" i="1" dirty="0" smtClean="0">
                <a:latin typeface="Courier New" pitchFamily="49" charset="0"/>
              </a:rPr>
              <a:t>condition</a:t>
            </a:r>
          </a:p>
          <a:p>
            <a:pPr eaLnBrk="1" hangingPunct="1">
              <a:buFontTx/>
              <a:buNone/>
            </a:pPr>
            <a:r>
              <a:rPr lang="en-US" b="1" i="1" dirty="0" smtClean="0">
                <a:latin typeface="Courier New" pitchFamily="49" charset="0"/>
              </a:rPr>
              <a:t>  statement(s)</a:t>
            </a:r>
          </a:p>
          <a:p>
            <a:pPr eaLnBrk="1" hangingPunct="1">
              <a:buFontTx/>
              <a:buNone/>
            </a:pPr>
            <a:r>
              <a:rPr lang="en-US" b="1" dirty="0" smtClean="0">
                <a:solidFill>
                  <a:schemeClr val="folHlink"/>
                </a:solidFill>
                <a:latin typeface="Courier New" pitchFamily="49" charset="0"/>
              </a:rPr>
              <a:t>Loop</a:t>
            </a:r>
          </a:p>
        </p:txBody>
      </p:sp>
      <p:sp>
        <p:nvSpPr>
          <p:cNvPr id="2" name="Content Placeholder 1"/>
          <p:cNvSpPr>
            <a:spLocks noGrp="1"/>
          </p:cNvSpPr>
          <p:nvPr>
            <p:ph sz="quarter" idx="10"/>
          </p:nvPr>
        </p:nvSpPr>
        <p:spPr/>
        <p:txBody>
          <a:bodyPr/>
          <a:lstStyle/>
          <a:p>
            <a:endParaRPr lang="en-US"/>
          </a:p>
        </p:txBody>
      </p:sp>
      <p:sp>
        <p:nvSpPr>
          <p:cNvPr id="10649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2E0FA32-6BFA-4978-A23D-79C2408A9292}" type="slidenum">
              <a:rPr lang="en-US" sz="1400" smtClean="0"/>
              <a:pPr eaLnBrk="1" hangingPunct="1"/>
              <a:t>86</a:t>
            </a:fld>
            <a:endParaRPr lang="en-US" sz="1400" smtClean="0"/>
          </a:p>
        </p:txBody>
      </p:sp>
      <p:sp>
        <p:nvSpPr>
          <p:cNvPr id="106502" name="AutoShape 4"/>
          <p:cNvSpPr>
            <a:spLocks noChangeArrowheads="1"/>
          </p:cNvSpPr>
          <p:nvPr/>
        </p:nvSpPr>
        <p:spPr bwMode="auto">
          <a:xfrm>
            <a:off x="4495800" y="957649"/>
            <a:ext cx="3200400" cy="2286000"/>
          </a:xfrm>
          <a:prstGeom prst="leftArrowCallout">
            <a:avLst>
              <a:gd name="adj1" fmla="val 25000"/>
              <a:gd name="adj2" fmla="val 25000"/>
              <a:gd name="adj3" fmla="val 23333"/>
              <a:gd name="adj4" fmla="val 66667"/>
            </a:avLst>
          </a:prstGeom>
          <a:solidFill>
            <a:schemeClr val="accent2">
              <a:alpha val="50195"/>
            </a:schemeClr>
          </a:solidFill>
          <a:ln w="9525">
            <a:solidFill>
              <a:schemeClr val="tx1"/>
            </a:solidFill>
            <a:miter lim="800000"/>
            <a:headEnd/>
            <a:tailEnd/>
          </a:ln>
        </p:spPr>
        <p:txBody>
          <a:bodyPr wrap="none" anchor="ctr"/>
          <a:lstStyle/>
          <a:p>
            <a:r>
              <a:rPr lang="en-US" sz="1800" dirty="0"/>
              <a:t>Condition is tested,</a:t>
            </a:r>
          </a:p>
          <a:p>
            <a:r>
              <a:rPr lang="en-US" sz="1800" dirty="0"/>
              <a:t>If it is true, </a:t>
            </a:r>
          </a:p>
          <a:p>
            <a:r>
              <a:rPr lang="en-US" sz="1800" dirty="0"/>
              <a:t>the loop is run.</a:t>
            </a:r>
          </a:p>
          <a:p>
            <a:r>
              <a:rPr lang="en-US" sz="1800" dirty="0"/>
              <a:t>If it is false, </a:t>
            </a:r>
          </a:p>
          <a:p>
            <a:r>
              <a:rPr lang="en-US" sz="1800" dirty="0"/>
              <a:t>the statements </a:t>
            </a:r>
          </a:p>
          <a:p>
            <a:r>
              <a:rPr lang="en-US" sz="1800" dirty="0"/>
              <a:t>following the </a:t>
            </a:r>
          </a:p>
          <a:p>
            <a:r>
              <a:rPr lang="en-US" sz="1800" dirty="0"/>
              <a:t>Loop statement</a:t>
            </a:r>
          </a:p>
          <a:p>
            <a:r>
              <a:rPr lang="en-US" sz="1800" dirty="0"/>
              <a:t>are executed.</a:t>
            </a:r>
            <a:r>
              <a:rPr lang="en-US" sz="1600" dirty="0"/>
              <a:t> </a:t>
            </a:r>
          </a:p>
        </p:txBody>
      </p:sp>
      <p:sp>
        <p:nvSpPr>
          <p:cNvPr id="106503" name="AutoShape 5"/>
          <p:cNvSpPr>
            <a:spLocks noChangeArrowheads="1"/>
          </p:cNvSpPr>
          <p:nvPr/>
        </p:nvSpPr>
        <p:spPr bwMode="auto">
          <a:xfrm>
            <a:off x="762000" y="2743200"/>
            <a:ext cx="3276600" cy="2286000"/>
          </a:xfrm>
          <a:prstGeom prst="upArrowCallout">
            <a:avLst>
              <a:gd name="adj1" fmla="val 35833"/>
              <a:gd name="adj2" fmla="val 35833"/>
              <a:gd name="adj3" fmla="val 16667"/>
              <a:gd name="adj4" fmla="val 66667"/>
            </a:avLst>
          </a:prstGeom>
          <a:solidFill>
            <a:schemeClr val="accent2">
              <a:alpha val="50195"/>
            </a:schemeClr>
          </a:solidFill>
          <a:ln w="9525">
            <a:solidFill>
              <a:schemeClr val="tx1"/>
            </a:solidFill>
            <a:miter lim="800000"/>
            <a:headEnd/>
            <a:tailEnd/>
          </a:ln>
        </p:spPr>
        <p:txBody>
          <a:bodyPr wrap="none" anchor="ctr"/>
          <a:lstStyle/>
          <a:p>
            <a:r>
              <a:rPr lang="en-US" sz="1800" dirty="0"/>
              <a:t>These statements are inside </a:t>
            </a:r>
          </a:p>
          <a:p>
            <a:r>
              <a:rPr lang="en-US" sz="1800" dirty="0"/>
              <a:t>the body of the loop and </a:t>
            </a:r>
          </a:p>
          <a:p>
            <a:r>
              <a:rPr lang="en-US" sz="1800" dirty="0"/>
              <a:t>are run if the condition </a:t>
            </a:r>
          </a:p>
          <a:p>
            <a:r>
              <a:rPr lang="en-US" sz="1800" dirty="0"/>
              <a:t>above is true.</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p:txBody>
          <a:bodyPr/>
          <a:lstStyle/>
          <a:p>
            <a:pPr eaLnBrk="1" hangingPunct="1"/>
            <a:r>
              <a:rPr lang="en-US" sz="3600" smtClean="0"/>
              <a:t>Post Test Loop</a:t>
            </a:r>
          </a:p>
        </p:txBody>
      </p:sp>
      <p:sp>
        <p:nvSpPr>
          <p:cNvPr id="107525" name="Rectangle 3"/>
          <p:cNvSpPr>
            <a:spLocks noGrp="1" noChangeArrowheads="1"/>
          </p:cNvSpPr>
          <p:nvPr>
            <p:ph sz="quarter" idx="1"/>
          </p:nvPr>
        </p:nvSpPr>
        <p:spPr/>
        <p:txBody>
          <a:bodyPr/>
          <a:lstStyle/>
          <a:p>
            <a:pPr eaLnBrk="1" hangingPunct="1">
              <a:buFontTx/>
              <a:buNone/>
            </a:pPr>
            <a:r>
              <a:rPr lang="en-US" b="1" smtClean="0">
                <a:solidFill>
                  <a:schemeClr val="folHlink"/>
                </a:solidFill>
                <a:latin typeface="Courier New" pitchFamily="49" charset="0"/>
              </a:rPr>
              <a:t>Do</a:t>
            </a:r>
          </a:p>
          <a:p>
            <a:pPr eaLnBrk="1" hangingPunct="1">
              <a:buFontTx/>
              <a:buNone/>
            </a:pPr>
            <a:r>
              <a:rPr lang="en-US" b="1" i="1" smtClean="0">
                <a:latin typeface="Courier New" pitchFamily="49" charset="0"/>
              </a:rPr>
              <a:t>  statement(s)</a:t>
            </a:r>
            <a:endParaRPr lang="en-US" b="1" smtClean="0">
              <a:latin typeface="Courier New" pitchFamily="49" charset="0"/>
            </a:endParaRPr>
          </a:p>
          <a:p>
            <a:pPr eaLnBrk="1" hangingPunct="1">
              <a:buFontTx/>
              <a:buNone/>
            </a:pPr>
            <a:r>
              <a:rPr lang="en-US" b="1" smtClean="0">
                <a:solidFill>
                  <a:schemeClr val="folHlink"/>
                </a:solidFill>
                <a:latin typeface="Courier New" pitchFamily="49" charset="0"/>
              </a:rPr>
              <a:t>Loop Until</a:t>
            </a:r>
            <a:r>
              <a:rPr lang="en-US" b="1" smtClean="0">
                <a:latin typeface="Courier New" pitchFamily="49" charset="0"/>
              </a:rPr>
              <a:t> </a:t>
            </a:r>
            <a:r>
              <a:rPr lang="en-US" b="1" i="1" smtClean="0">
                <a:latin typeface="Courier New" pitchFamily="49" charset="0"/>
              </a:rPr>
              <a:t>condition</a:t>
            </a:r>
          </a:p>
        </p:txBody>
      </p:sp>
      <p:sp>
        <p:nvSpPr>
          <p:cNvPr id="2" name="Content Placeholder 1"/>
          <p:cNvSpPr>
            <a:spLocks noGrp="1"/>
          </p:cNvSpPr>
          <p:nvPr>
            <p:ph sz="quarter" idx="10"/>
          </p:nvPr>
        </p:nvSpPr>
        <p:spPr/>
        <p:txBody>
          <a:bodyPr/>
          <a:lstStyle/>
          <a:p>
            <a:endParaRPr lang="en-US"/>
          </a:p>
        </p:txBody>
      </p:sp>
      <p:sp>
        <p:nvSpPr>
          <p:cNvPr id="10752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D937956-FEA3-4D1C-BD8F-320DBFCD5DD2}" type="slidenum">
              <a:rPr lang="en-US" sz="1400" smtClean="0"/>
              <a:pPr eaLnBrk="1" hangingPunct="1"/>
              <a:t>87</a:t>
            </a:fld>
            <a:endParaRPr lang="en-US" sz="1400" smtClean="0"/>
          </a:p>
        </p:txBody>
      </p:sp>
      <p:sp>
        <p:nvSpPr>
          <p:cNvPr id="107526" name="AutoShape 5"/>
          <p:cNvSpPr>
            <a:spLocks noChangeArrowheads="1"/>
          </p:cNvSpPr>
          <p:nvPr/>
        </p:nvSpPr>
        <p:spPr bwMode="auto">
          <a:xfrm>
            <a:off x="762000" y="2362200"/>
            <a:ext cx="4953000" cy="2057400"/>
          </a:xfrm>
          <a:prstGeom prst="upArrowCallout">
            <a:avLst>
              <a:gd name="adj1" fmla="val 56485"/>
              <a:gd name="adj2" fmla="val 56485"/>
              <a:gd name="adj3" fmla="val 16667"/>
              <a:gd name="adj4" fmla="val 66667"/>
            </a:avLst>
          </a:prstGeom>
          <a:solidFill>
            <a:schemeClr val="accent2">
              <a:alpha val="50195"/>
            </a:schemeClr>
          </a:solidFill>
          <a:ln w="9525">
            <a:solidFill>
              <a:schemeClr val="tx1"/>
            </a:solidFill>
            <a:miter lim="800000"/>
            <a:headEnd/>
            <a:tailEnd/>
          </a:ln>
        </p:spPr>
        <p:txBody>
          <a:bodyPr wrap="none" anchor="ctr"/>
          <a:lstStyle/>
          <a:p>
            <a:r>
              <a:rPr lang="en-US" sz="1800"/>
              <a:t>Loop is executed once and then the condition</a:t>
            </a:r>
          </a:p>
          <a:p>
            <a:r>
              <a:rPr lang="en-US" sz="1800"/>
              <a:t>is tested. If it is false, the loop is run again.</a:t>
            </a:r>
          </a:p>
          <a:p>
            <a:r>
              <a:rPr lang="en-US" sz="1800"/>
              <a:t>If it is frue, the statements following the</a:t>
            </a:r>
          </a:p>
          <a:p>
            <a:r>
              <a:rPr lang="en-US" sz="1800"/>
              <a:t> Loop statement are executed.</a:t>
            </a:r>
            <a:r>
              <a:rPr lang="en-US" sz="1600"/>
              <a:t> </a:t>
            </a:r>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What’s the diff?</a:t>
            </a:r>
          </a:p>
        </p:txBody>
      </p:sp>
      <p:sp>
        <p:nvSpPr>
          <p:cNvPr id="3" name="Content Placeholder 2"/>
          <p:cNvSpPr>
            <a:spLocks noGrp="1"/>
          </p:cNvSpPr>
          <p:nvPr>
            <p:ph sz="quarter" idx="10"/>
          </p:nvPr>
        </p:nvSpPr>
        <p:spPr/>
        <p:txBody>
          <a:bodyPr/>
          <a:lstStyle/>
          <a:p>
            <a:endParaRPr lang="en-US"/>
          </a:p>
        </p:txBody>
      </p:sp>
      <p:sp>
        <p:nvSpPr>
          <p:cNvPr id="108548"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12EA76E-8DBB-428F-B223-A71FAFE50A3A}" type="slidenum">
              <a:rPr lang="en-US" sz="1400" smtClean="0"/>
              <a:pPr eaLnBrk="1" hangingPunct="1"/>
              <a:t>88</a:t>
            </a:fld>
            <a:endParaRPr lang="en-US" sz="1400" smtClean="0"/>
          </a:p>
        </p:txBody>
      </p:sp>
      <p:sp>
        <p:nvSpPr>
          <p:cNvPr id="6" name="Rectangle 3"/>
          <p:cNvSpPr txBox="1">
            <a:spLocks noChangeArrowheads="1"/>
          </p:cNvSpPr>
          <p:nvPr/>
        </p:nvSpPr>
        <p:spPr bwMode="auto">
          <a:xfrm>
            <a:off x="825500" y="2133600"/>
            <a:ext cx="5270500" cy="1828800"/>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a:lstStyle>
          <a:p>
            <a:pPr eaLnBrk="1" hangingPunct="1">
              <a:buFontTx/>
              <a:buNone/>
              <a:defRPr/>
            </a:pPr>
            <a:r>
              <a:rPr lang="en-US" dirty="0" smtClean="0">
                <a:solidFill>
                  <a:schemeClr val="folHlink"/>
                </a:solidFill>
                <a:latin typeface="Courier New" pitchFamily="49" charset="0"/>
              </a:rPr>
              <a:t>Do</a:t>
            </a:r>
          </a:p>
          <a:p>
            <a:pPr eaLnBrk="1" hangingPunct="1">
              <a:buFontTx/>
              <a:buNone/>
              <a:defRPr/>
            </a:pPr>
            <a:r>
              <a:rPr lang="en-US" i="1" dirty="0" smtClean="0">
                <a:latin typeface="Courier New" pitchFamily="49" charset="0"/>
              </a:rPr>
              <a:t>  statement(s)</a:t>
            </a:r>
            <a:endParaRPr lang="en-US" dirty="0" smtClean="0">
              <a:latin typeface="Courier New" pitchFamily="49" charset="0"/>
            </a:endParaRPr>
          </a:p>
          <a:p>
            <a:pPr eaLnBrk="1" hangingPunct="1">
              <a:buFontTx/>
              <a:buNone/>
              <a:defRPr/>
            </a:pPr>
            <a:r>
              <a:rPr lang="en-US" dirty="0" smtClean="0">
                <a:solidFill>
                  <a:schemeClr val="folHlink"/>
                </a:solidFill>
                <a:latin typeface="Courier New" pitchFamily="49" charset="0"/>
              </a:rPr>
              <a:t>Loop Until</a:t>
            </a:r>
            <a:r>
              <a:rPr lang="en-US" dirty="0" smtClean="0">
                <a:latin typeface="Courier New" pitchFamily="49" charset="0"/>
              </a:rPr>
              <a:t> </a:t>
            </a:r>
            <a:r>
              <a:rPr lang="en-US" i="1" dirty="0" smtClean="0">
                <a:latin typeface="Courier New" pitchFamily="49" charset="0"/>
              </a:rPr>
              <a:t>condition</a:t>
            </a:r>
          </a:p>
        </p:txBody>
      </p:sp>
      <p:sp>
        <p:nvSpPr>
          <p:cNvPr id="7" name="Rectangle 3"/>
          <p:cNvSpPr txBox="1">
            <a:spLocks noChangeArrowheads="1"/>
          </p:cNvSpPr>
          <p:nvPr/>
        </p:nvSpPr>
        <p:spPr bwMode="auto">
          <a:xfrm>
            <a:off x="838200" y="4419600"/>
            <a:ext cx="5257800" cy="1905000"/>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a:lstStyle>
          <a:p>
            <a:pPr eaLnBrk="1" hangingPunct="1">
              <a:buFontTx/>
              <a:buNone/>
              <a:defRPr/>
            </a:pPr>
            <a:r>
              <a:rPr lang="en-US" dirty="0" smtClean="0">
                <a:solidFill>
                  <a:schemeClr val="folHlink"/>
                </a:solidFill>
                <a:latin typeface="Courier New" pitchFamily="49" charset="0"/>
              </a:rPr>
              <a:t>Do While</a:t>
            </a:r>
            <a:r>
              <a:rPr lang="en-US" dirty="0" smtClean="0">
                <a:latin typeface="Courier New" pitchFamily="49" charset="0"/>
              </a:rPr>
              <a:t> </a:t>
            </a:r>
            <a:r>
              <a:rPr lang="en-US" i="1" dirty="0" smtClean="0">
                <a:latin typeface="Courier New" pitchFamily="49" charset="0"/>
              </a:rPr>
              <a:t>condition</a:t>
            </a:r>
          </a:p>
          <a:p>
            <a:pPr eaLnBrk="1" hangingPunct="1">
              <a:buFontTx/>
              <a:buNone/>
              <a:defRPr/>
            </a:pPr>
            <a:r>
              <a:rPr lang="en-US" i="1" dirty="0" smtClean="0">
                <a:latin typeface="Courier New" pitchFamily="49" charset="0"/>
              </a:rPr>
              <a:t>  statement(s)</a:t>
            </a:r>
          </a:p>
          <a:p>
            <a:pPr eaLnBrk="1" hangingPunct="1">
              <a:buFontTx/>
              <a:buNone/>
              <a:defRPr/>
            </a:pPr>
            <a:r>
              <a:rPr lang="en-US" dirty="0" smtClean="0">
                <a:solidFill>
                  <a:schemeClr val="folHlink"/>
                </a:solidFill>
                <a:latin typeface="Courier New" pitchFamily="49" charset="0"/>
              </a:rPr>
              <a:t>Loop</a:t>
            </a:r>
          </a:p>
        </p:txBody>
      </p:sp>
      <p:sp>
        <p:nvSpPr>
          <p:cNvPr id="108551" name="TextBox 7"/>
          <p:cNvSpPr txBox="1">
            <a:spLocks noChangeArrowheads="1"/>
          </p:cNvSpPr>
          <p:nvPr/>
        </p:nvSpPr>
        <p:spPr bwMode="auto">
          <a:xfrm>
            <a:off x="6629400" y="2590800"/>
            <a:ext cx="1981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b="1" dirty="0"/>
              <a:t>What’s the difference between a </a:t>
            </a:r>
          </a:p>
          <a:p>
            <a:pPr eaLnBrk="1" hangingPunct="1"/>
            <a:endParaRPr lang="en-US" b="1" dirty="0"/>
          </a:p>
          <a:p>
            <a:pPr eaLnBrk="1" hangingPunct="1"/>
            <a:r>
              <a:rPr lang="en-US" b="1" dirty="0"/>
              <a:t>Do Until</a:t>
            </a:r>
          </a:p>
          <a:p>
            <a:pPr eaLnBrk="1" hangingPunct="1"/>
            <a:endParaRPr lang="en-US" b="1" dirty="0"/>
          </a:p>
          <a:p>
            <a:pPr eaLnBrk="1" hangingPunct="1"/>
            <a:r>
              <a:rPr lang="en-US" b="1" dirty="0"/>
              <a:t>and</a:t>
            </a:r>
          </a:p>
          <a:p>
            <a:pPr eaLnBrk="1" hangingPunct="1"/>
            <a:endParaRPr lang="en-US" b="1" dirty="0"/>
          </a:p>
          <a:p>
            <a:pPr eaLnBrk="1" hangingPunct="1"/>
            <a:r>
              <a:rPr lang="en-US" b="1" dirty="0"/>
              <a:t>Do While?</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p:txBody>
          <a:bodyPr/>
          <a:lstStyle/>
          <a:p>
            <a:pPr eaLnBrk="1" hangingPunct="1"/>
            <a:r>
              <a:rPr lang="en-US" dirty="0" err="1" smtClean="0"/>
              <a:t>Pseudocode</a:t>
            </a:r>
            <a:r>
              <a:rPr lang="en-US" dirty="0" smtClean="0"/>
              <a:t> and </a:t>
            </a:r>
            <a:r>
              <a:rPr lang="en-US" dirty="0" smtClean="0"/>
              <a:t>Flowchart</a:t>
            </a:r>
            <a:endParaRPr lang="en-US" dirty="0" smtClean="0"/>
          </a:p>
        </p:txBody>
      </p:sp>
      <p:sp>
        <p:nvSpPr>
          <p:cNvPr id="3" name="Content Placeholder 2"/>
          <p:cNvSpPr>
            <a:spLocks noGrp="1"/>
          </p:cNvSpPr>
          <p:nvPr>
            <p:ph sz="quarter" idx="10"/>
          </p:nvPr>
        </p:nvSpPr>
        <p:spPr/>
        <p:txBody>
          <a:bodyPr/>
          <a:lstStyle/>
          <a:p>
            <a:endParaRPr lang="en-US"/>
          </a:p>
        </p:txBody>
      </p:sp>
      <p:sp>
        <p:nvSpPr>
          <p:cNvPr id="10957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A503A55-3D8C-453D-BC82-714925A17A37}" type="slidenum">
              <a:rPr lang="en-US" sz="1400" smtClean="0"/>
              <a:pPr eaLnBrk="1" hangingPunct="1"/>
              <a:t>89</a:t>
            </a:fld>
            <a:endParaRPr lang="en-US" sz="1400" smtClean="0"/>
          </a:p>
        </p:txBody>
      </p:sp>
      <p:pic>
        <p:nvPicPr>
          <p:cNvPr id="109573" name="Picture 5" descr="AACQWFV0"/>
          <p:cNvPicPr>
            <a:picLocks noChangeAspect="1" noChangeArrowheads="1"/>
          </p:cNvPicPr>
          <p:nvPr/>
        </p:nvPicPr>
        <p:blipFill>
          <a:blip r:embed="rId3">
            <a:extLst>
              <a:ext uri="{28A0092B-C50C-407E-A947-70E740481C1C}">
                <a14:useLocalDpi xmlns:a14="http://schemas.microsoft.com/office/drawing/2010/main" val="0"/>
              </a:ext>
            </a:extLst>
          </a:blip>
          <a:srcRect t="37566" r="58817" b="41754"/>
          <a:stretch>
            <a:fillRect/>
          </a:stretch>
        </p:blipFill>
        <p:spPr bwMode="auto">
          <a:xfrm>
            <a:off x="6723191" y="1066800"/>
            <a:ext cx="243522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5" descr="AACQWFV0"/>
          <p:cNvPicPr>
            <a:picLocks noChangeAspect="1" noChangeArrowheads="1"/>
          </p:cNvPicPr>
          <p:nvPr/>
        </p:nvPicPr>
        <p:blipFill>
          <a:blip r:embed="rId3">
            <a:extLst>
              <a:ext uri="{28A0092B-C50C-407E-A947-70E740481C1C}">
                <a14:useLocalDpi xmlns:a14="http://schemas.microsoft.com/office/drawing/2010/main" val="0"/>
              </a:ext>
            </a:extLst>
          </a:blip>
          <a:srcRect l="54588"/>
          <a:stretch>
            <a:fillRect/>
          </a:stretch>
        </p:blipFill>
        <p:spPr bwMode="auto">
          <a:xfrm>
            <a:off x="4953000" y="2020888"/>
            <a:ext cx="2233613"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5" descr="AACQWFR0"/>
          <p:cNvPicPr>
            <a:picLocks noChangeAspect="1" noChangeArrowheads="1"/>
          </p:cNvPicPr>
          <p:nvPr/>
        </p:nvPicPr>
        <p:blipFill>
          <a:blip r:embed="rId4">
            <a:extLst>
              <a:ext uri="{28A0092B-C50C-407E-A947-70E740481C1C}">
                <a14:useLocalDpi xmlns:a14="http://schemas.microsoft.com/office/drawing/2010/main" val="0"/>
              </a:ext>
            </a:extLst>
          </a:blip>
          <a:srcRect t="37756" r="56412" b="42081"/>
          <a:stretch>
            <a:fillRect/>
          </a:stretch>
        </p:blipFill>
        <p:spPr bwMode="auto">
          <a:xfrm>
            <a:off x="2953265" y="5288434"/>
            <a:ext cx="220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5" descr="AACQWFR0"/>
          <p:cNvPicPr>
            <a:picLocks noChangeAspect="1" noChangeArrowheads="1"/>
          </p:cNvPicPr>
          <p:nvPr/>
        </p:nvPicPr>
        <p:blipFill>
          <a:blip r:embed="rId4">
            <a:extLst>
              <a:ext uri="{28A0092B-C50C-407E-A947-70E740481C1C}">
                <a14:useLocalDpi xmlns:a14="http://schemas.microsoft.com/office/drawing/2010/main" val="0"/>
              </a:ext>
            </a:extLst>
          </a:blip>
          <a:srcRect l="46468"/>
          <a:stretch>
            <a:fillRect/>
          </a:stretch>
        </p:blipFill>
        <p:spPr bwMode="auto">
          <a:xfrm>
            <a:off x="495300" y="1893888"/>
            <a:ext cx="2309813"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Sample Web Page</a:t>
            </a:r>
          </a:p>
        </p:txBody>
      </p:sp>
      <p:sp>
        <p:nvSpPr>
          <p:cNvPr id="2" name="Content Placeholder 1"/>
          <p:cNvSpPr>
            <a:spLocks noGrp="1"/>
          </p:cNvSpPr>
          <p:nvPr>
            <p:ph sz="quarter" idx="1"/>
          </p:nvPr>
        </p:nvSpPr>
        <p:spPr/>
        <p:txBody>
          <a:bodyPr/>
          <a:lstStyle/>
          <a:p>
            <a:endParaRPr lang="en-US"/>
          </a:p>
        </p:txBody>
      </p:sp>
      <p:sp>
        <p:nvSpPr>
          <p:cNvPr id="3" name="Content Placeholder 2"/>
          <p:cNvSpPr>
            <a:spLocks noGrp="1"/>
          </p:cNvSpPr>
          <p:nvPr>
            <p:ph sz="quarter" idx="10"/>
          </p:nvPr>
        </p:nvSpPr>
        <p:spPr/>
        <p:txBody>
          <a:bodyPr/>
          <a:lstStyle/>
          <a:p>
            <a:endParaRPr lang="en-US"/>
          </a:p>
        </p:txBody>
      </p:sp>
      <p:sp>
        <p:nvSpPr>
          <p:cNvPr id="2560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202DBD6-DA2A-4800-8799-A453929D9885}" type="slidenum">
              <a:rPr lang="en-US" sz="1400" smtClean="0"/>
              <a:pPr eaLnBrk="1" hangingPunct="1"/>
              <a:t>9</a:t>
            </a:fld>
            <a:endParaRPr lang="en-US" sz="1400" smtClean="0"/>
          </a:p>
        </p:txBody>
      </p:sp>
      <p:pic>
        <p:nvPicPr>
          <p:cNvPr id="25604" name="Picture 5" descr="SampleForm.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0104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2"/>
          <p:cNvSpPr>
            <a:spLocks noGrp="1" noChangeArrowheads="1"/>
          </p:cNvSpPr>
          <p:nvPr>
            <p:ph type="title"/>
          </p:nvPr>
        </p:nvSpPr>
        <p:spPr>
          <a:xfrm>
            <a:off x="152400" y="125104"/>
            <a:ext cx="8884096" cy="1246495"/>
          </a:xfrm>
        </p:spPr>
        <p:txBody>
          <a:bodyPr/>
          <a:lstStyle/>
          <a:p>
            <a:pPr eaLnBrk="1" hangingPunct="1"/>
            <a:r>
              <a:rPr lang="en-US" sz="4000" dirty="0" smtClean="0"/>
              <a:t>Example 1: Display the Total Contents of a File</a:t>
            </a:r>
          </a:p>
        </p:txBody>
      </p:sp>
      <p:sp>
        <p:nvSpPr>
          <p:cNvPr id="110597" name="Rectangle 3"/>
          <p:cNvSpPr>
            <a:spLocks noGrp="1" noChangeArrowheads="1"/>
          </p:cNvSpPr>
          <p:nvPr>
            <p:ph sz="quarter" idx="1"/>
          </p:nvPr>
        </p:nvSpPr>
        <p:spPr>
          <a:xfrm>
            <a:off x="457200" y="1752600"/>
            <a:ext cx="7571184" cy="4721352"/>
          </a:xfrm>
        </p:spPr>
        <p:txBody>
          <a:bodyPr/>
          <a:lstStyle/>
          <a:p>
            <a:pPr eaLnBrk="1" hangingPunct="1">
              <a:lnSpc>
                <a:spcPct val="90000"/>
              </a:lnSpc>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a:t>
            </a:r>
            <a:r>
              <a:rPr lang="en-US" sz="2400" b="1" dirty="0" err="1" smtClean="0">
                <a:latin typeface="Courier New" pitchFamily="49" charset="0"/>
              </a:rPr>
              <a:t>sr</a:t>
            </a:r>
            <a:r>
              <a:rPr lang="en-US" sz="2400" b="1" dirty="0" smtClean="0">
                <a:latin typeface="Courier New" pitchFamily="49" charset="0"/>
              </a:rPr>
              <a:t> </a:t>
            </a:r>
            <a:r>
              <a:rPr lang="en-US" sz="2400" b="1" dirty="0" smtClean="0">
                <a:solidFill>
                  <a:schemeClr val="folHlink"/>
                </a:solidFill>
                <a:latin typeface="Courier New" pitchFamily="49" charset="0"/>
              </a:rPr>
              <a:t>As</a:t>
            </a:r>
            <a:r>
              <a:rPr lang="en-US" sz="2400" b="1" dirty="0" smtClean="0">
                <a:latin typeface="Courier New" pitchFamily="49" charset="0"/>
              </a:rPr>
              <a:t> </a:t>
            </a:r>
            <a:r>
              <a:rPr lang="en-US" sz="2400" b="1" dirty="0" err="1" smtClean="0">
                <a:latin typeface="Courier New" pitchFamily="49" charset="0"/>
              </a:rPr>
              <a:t>IO.StreamReader</a:t>
            </a:r>
            <a:r>
              <a:rPr lang="en-US" sz="2400" b="1" dirty="0" smtClean="0">
                <a:latin typeface="Courier New" pitchFamily="49" charset="0"/>
              </a:rPr>
              <a:t> = _ </a:t>
            </a: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IO.File.OpenText</a:t>
            </a:r>
            <a:r>
              <a:rPr lang="en-US" sz="2400" b="1" dirty="0" smtClean="0">
                <a:latin typeface="Courier New" pitchFamily="49" charset="0"/>
              </a:rPr>
              <a:t>(</a:t>
            </a:r>
            <a:r>
              <a:rPr lang="en-US" sz="2400" b="1" dirty="0" smtClean="0">
                <a:solidFill>
                  <a:schemeClr val="hlink"/>
                </a:solidFill>
                <a:latin typeface="Courier New" pitchFamily="49" charset="0"/>
              </a:rPr>
              <a:t>"PHONE.TXT"</a:t>
            </a:r>
            <a:r>
              <a:rPr lang="en-US" sz="2400" b="1" dirty="0" smtClean="0">
                <a:latin typeface="Courier New" pitchFamily="49" charset="0"/>
              </a:rPr>
              <a:t>)</a:t>
            </a:r>
          </a:p>
          <a:p>
            <a:pPr eaLnBrk="1" hangingPunct="1">
              <a:lnSpc>
                <a:spcPct val="90000"/>
              </a:lnSpc>
              <a:buFontTx/>
              <a:buNone/>
            </a:pPr>
            <a:r>
              <a:rPr lang="en-US" sz="2400" b="1" dirty="0" err="1" smtClean="0">
                <a:latin typeface="Courier New" pitchFamily="49" charset="0"/>
              </a:rPr>
              <a:t>lstNumbers.Items.Clear</a:t>
            </a:r>
            <a:r>
              <a:rPr lang="en-US" sz="2400" b="1" dirty="0" smtClean="0">
                <a:latin typeface="Courier New" pitchFamily="49" charset="0"/>
              </a:rPr>
              <a:t>()</a:t>
            </a:r>
          </a:p>
          <a:p>
            <a:pPr eaLnBrk="1" hangingPunct="1">
              <a:lnSpc>
                <a:spcPct val="90000"/>
              </a:lnSpc>
              <a:buFontTx/>
              <a:buNone/>
            </a:pPr>
            <a:r>
              <a:rPr lang="en-US" sz="2400" b="1" dirty="0" smtClean="0">
                <a:solidFill>
                  <a:schemeClr val="folHlink"/>
                </a:solidFill>
                <a:latin typeface="Courier New" pitchFamily="49" charset="0"/>
              </a:rPr>
              <a:t>Do While</a:t>
            </a:r>
            <a:r>
              <a:rPr lang="en-US" sz="2400" b="1" dirty="0" smtClean="0">
                <a:latin typeface="Courier New" pitchFamily="49" charset="0"/>
              </a:rPr>
              <a:t> </a:t>
            </a:r>
            <a:r>
              <a:rPr lang="en-US" sz="2400" b="1" dirty="0" err="1" smtClean="0">
                <a:latin typeface="Courier New" pitchFamily="49" charset="0"/>
              </a:rPr>
              <a:t>sr.Peek</a:t>
            </a:r>
            <a:r>
              <a:rPr lang="en-US" sz="2400" b="1" dirty="0" smtClean="0">
                <a:latin typeface="Courier New" pitchFamily="49" charset="0"/>
              </a:rPr>
              <a:t> &lt;&gt; -1</a:t>
            </a:r>
          </a:p>
          <a:p>
            <a:pPr eaLnBrk="1" hangingPunct="1">
              <a:lnSpc>
                <a:spcPct val="90000"/>
              </a:lnSpc>
              <a:buFontTx/>
              <a:buNone/>
            </a:pPr>
            <a:r>
              <a:rPr lang="en-US" sz="2400" b="1" dirty="0" smtClean="0">
                <a:latin typeface="Courier New" pitchFamily="49" charset="0"/>
              </a:rPr>
              <a:t>  name = </a:t>
            </a:r>
            <a:r>
              <a:rPr lang="en-US" sz="2400" b="1" dirty="0" err="1" smtClean="0">
                <a:latin typeface="Courier New" pitchFamily="49" charset="0"/>
              </a:rPr>
              <a:t>sr.ReadLine</a:t>
            </a:r>
            <a:endParaRPr lang="en-US" sz="2400" b="1" dirty="0" smtClean="0">
              <a:latin typeface="Courier New" pitchFamily="49" charset="0"/>
            </a:endParaRP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phoneNum</a:t>
            </a:r>
            <a:r>
              <a:rPr lang="en-US" sz="2400" b="1" dirty="0" smtClean="0">
                <a:latin typeface="Courier New" pitchFamily="49" charset="0"/>
              </a:rPr>
              <a:t> = </a:t>
            </a:r>
            <a:r>
              <a:rPr lang="en-US" sz="2400" b="1" dirty="0" err="1" smtClean="0">
                <a:latin typeface="Courier New" pitchFamily="49" charset="0"/>
              </a:rPr>
              <a:t>sr.ReadLine</a:t>
            </a:r>
            <a:endParaRPr lang="en-US" sz="2400" b="1" dirty="0" smtClean="0">
              <a:latin typeface="Courier New" pitchFamily="49" charset="0"/>
            </a:endParaRP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lstNumbers.Items.Add</a:t>
            </a:r>
            <a:r>
              <a:rPr lang="en-US" sz="2400" b="1" dirty="0" smtClean="0">
                <a:latin typeface="Courier New" pitchFamily="49" charset="0"/>
              </a:rPr>
              <a:t>(name &amp; </a:t>
            </a:r>
            <a:r>
              <a:rPr lang="en-US" sz="2400" b="1" dirty="0" smtClean="0">
                <a:solidFill>
                  <a:schemeClr val="hlink"/>
                </a:solidFill>
                <a:latin typeface="Courier New" pitchFamily="49" charset="0"/>
              </a:rPr>
              <a:t>" "</a:t>
            </a:r>
            <a:r>
              <a:rPr lang="en-US" sz="2400" b="1" dirty="0" smtClean="0">
                <a:latin typeface="Courier New" pitchFamily="49" charset="0"/>
              </a:rPr>
              <a:t> _</a:t>
            </a:r>
          </a:p>
          <a:p>
            <a:pPr eaLnBrk="1" hangingPunct="1">
              <a:lnSpc>
                <a:spcPct val="90000"/>
              </a:lnSpc>
              <a:buFontTx/>
              <a:buNone/>
            </a:pPr>
            <a:r>
              <a:rPr lang="en-US" sz="2400" b="1" dirty="0" smtClean="0">
                <a:latin typeface="Courier New" pitchFamily="49" charset="0"/>
              </a:rPr>
              <a:t>                      &amp; </a:t>
            </a:r>
            <a:r>
              <a:rPr lang="en-US" sz="2400" b="1" dirty="0" err="1" smtClean="0">
                <a:latin typeface="Courier New" pitchFamily="49" charset="0"/>
              </a:rPr>
              <a:t>phoneNum</a:t>
            </a:r>
            <a:r>
              <a:rPr lang="en-US" sz="2400" b="1" dirty="0" smtClean="0">
                <a:latin typeface="Courier New" pitchFamily="49" charset="0"/>
              </a:rPr>
              <a:t>)</a:t>
            </a:r>
          </a:p>
          <a:p>
            <a:pPr eaLnBrk="1" hangingPunct="1">
              <a:lnSpc>
                <a:spcPct val="90000"/>
              </a:lnSpc>
              <a:buFontTx/>
              <a:buNone/>
            </a:pPr>
            <a:r>
              <a:rPr lang="en-US" sz="2400" b="1" dirty="0" smtClean="0">
                <a:solidFill>
                  <a:schemeClr val="folHlink"/>
                </a:solidFill>
                <a:latin typeface="Courier New" pitchFamily="49" charset="0"/>
              </a:rPr>
              <a:t>Loop</a:t>
            </a:r>
          </a:p>
          <a:p>
            <a:pPr eaLnBrk="1" hangingPunct="1">
              <a:lnSpc>
                <a:spcPct val="90000"/>
              </a:lnSpc>
              <a:buFontTx/>
              <a:buNone/>
            </a:pPr>
            <a:r>
              <a:rPr lang="en-US" sz="2400" b="1" dirty="0" err="1" smtClean="0">
                <a:latin typeface="Courier New" pitchFamily="49" charset="0"/>
              </a:rPr>
              <a:t>sr.Close</a:t>
            </a:r>
            <a:r>
              <a:rPr lang="en-US" sz="2400" b="1" dirty="0" smtClean="0">
                <a:latin typeface="Courier New" pitchFamily="49" charset="0"/>
              </a:rPr>
              <a:t>()</a:t>
            </a:r>
          </a:p>
        </p:txBody>
      </p:sp>
      <p:sp>
        <p:nvSpPr>
          <p:cNvPr id="2" name="Content Placeholder 1"/>
          <p:cNvSpPr>
            <a:spLocks noGrp="1"/>
          </p:cNvSpPr>
          <p:nvPr>
            <p:ph sz="quarter" idx="10"/>
          </p:nvPr>
        </p:nvSpPr>
        <p:spPr/>
        <p:txBody>
          <a:bodyPr/>
          <a:lstStyle/>
          <a:p>
            <a:endParaRPr lang="en-US"/>
          </a:p>
        </p:txBody>
      </p:sp>
      <p:sp>
        <p:nvSpPr>
          <p:cNvPr id="1105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8E76B78-C974-43E3-8BB2-BEF1B03E1F53}" type="slidenum">
              <a:rPr lang="en-US" sz="1400" smtClean="0"/>
              <a:pPr eaLnBrk="1" hangingPunct="1"/>
              <a:t>90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p:txBody>
          <a:bodyPr/>
          <a:lstStyle/>
          <a:p>
            <a:pPr eaLnBrk="1" hangingPunct="1"/>
            <a:r>
              <a:rPr lang="en-US" smtClean="0"/>
              <a:t>For…Next Loop Syntax</a:t>
            </a:r>
          </a:p>
        </p:txBody>
      </p:sp>
      <p:sp>
        <p:nvSpPr>
          <p:cNvPr id="3" name="Content Placeholder 2"/>
          <p:cNvSpPr>
            <a:spLocks noGrp="1"/>
          </p:cNvSpPr>
          <p:nvPr>
            <p:ph sz="quarter" idx="10"/>
          </p:nvPr>
        </p:nvSpPr>
        <p:spPr/>
        <p:txBody>
          <a:bodyPr/>
          <a:lstStyle/>
          <a:p>
            <a:endParaRPr lang="en-US"/>
          </a:p>
        </p:txBody>
      </p:sp>
      <p:sp>
        <p:nvSpPr>
          <p:cNvPr id="111618"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1400" smtClean="0"/>
              <a:t>Chapter 6</a:t>
            </a:r>
          </a:p>
        </p:txBody>
      </p:sp>
      <p:sp>
        <p:nvSpPr>
          <p:cNvPr id="11161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DD9D7FF-4BEA-48F9-B2F1-C392AC55587A}" type="slidenum">
              <a:rPr lang="en-US" sz="1400" smtClean="0"/>
              <a:pPr eaLnBrk="1" hangingPunct="1"/>
              <a:t>91</a:t>
            </a:fld>
            <a:endParaRPr lang="en-US" sz="1400" smtClean="0"/>
          </a:p>
        </p:txBody>
      </p:sp>
      <p:pic>
        <p:nvPicPr>
          <p:cNvPr id="111621" name="Picture 4" descr="AACQWG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92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4" name="Rectangle 2"/>
          <p:cNvSpPr>
            <a:spLocks noGrp="1" noChangeArrowheads="1"/>
          </p:cNvSpPr>
          <p:nvPr>
            <p:ph type="title"/>
          </p:nvPr>
        </p:nvSpPr>
        <p:spPr/>
        <p:txBody>
          <a:bodyPr/>
          <a:lstStyle/>
          <a:p>
            <a:pPr eaLnBrk="1" hangingPunct="1"/>
            <a:r>
              <a:rPr lang="en-US" smtClean="0"/>
              <a:t>Example 2</a:t>
            </a:r>
          </a:p>
        </p:txBody>
      </p:sp>
      <p:sp>
        <p:nvSpPr>
          <p:cNvPr id="112645" name="Rectangle 3"/>
          <p:cNvSpPr>
            <a:spLocks noGrp="1" noChangeArrowheads="1"/>
          </p:cNvSpPr>
          <p:nvPr>
            <p:ph sz="quarter" idx="1"/>
          </p:nvPr>
        </p:nvSpPr>
        <p:spPr>
          <a:xfrm>
            <a:off x="762000" y="3962400"/>
            <a:ext cx="7266384" cy="2511552"/>
          </a:xfrm>
        </p:spPr>
        <p:txBody>
          <a:bodyPr/>
          <a:lstStyle/>
          <a:p>
            <a:pPr eaLnBrk="1" hangingPunct="1">
              <a:buFontTx/>
              <a:buNone/>
            </a:pPr>
            <a:r>
              <a:rPr lang="en-US" b="1" dirty="0" smtClean="0">
                <a:solidFill>
                  <a:schemeClr val="folHlink"/>
                </a:solidFill>
                <a:latin typeface="Courier New" pitchFamily="49" charset="0"/>
              </a:rPr>
              <a:t>For</a:t>
            </a:r>
            <a:r>
              <a:rPr lang="en-US" b="1" dirty="0" smtClean="0">
                <a:latin typeface="Courier New" pitchFamily="49" charset="0"/>
              </a:rPr>
              <a:t> </a:t>
            </a:r>
            <a:r>
              <a:rPr lang="en-US" b="1" dirty="0" err="1" smtClean="0">
                <a:latin typeface="Courier New" pitchFamily="49" charset="0"/>
              </a:rPr>
              <a:t>i</a:t>
            </a:r>
            <a:r>
              <a:rPr lang="en-US" b="1" dirty="0" smtClean="0">
                <a:latin typeface="Courier New" pitchFamily="49" charset="0"/>
              </a:rPr>
              <a:t> As Integer = 0 </a:t>
            </a:r>
            <a:r>
              <a:rPr lang="en-US" b="1" dirty="0" smtClean="0">
                <a:solidFill>
                  <a:schemeClr val="folHlink"/>
                </a:solidFill>
                <a:latin typeface="Courier New" pitchFamily="49" charset="0"/>
              </a:rPr>
              <a:t>To</a:t>
            </a:r>
            <a:r>
              <a:rPr lang="en-US" b="1" dirty="0" smtClean="0">
                <a:latin typeface="Courier New" pitchFamily="49" charset="0"/>
              </a:rPr>
              <a:t> n </a:t>
            </a:r>
            <a:r>
              <a:rPr lang="en-US" b="1" dirty="0" smtClean="0">
                <a:solidFill>
                  <a:schemeClr val="folHlink"/>
                </a:solidFill>
                <a:latin typeface="Courier New" pitchFamily="49" charset="0"/>
              </a:rPr>
              <a:t>Step</a:t>
            </a:r>
            <a:r>
              <a:rPr lang="en-US" b="1" dirty="0" smtClean="0">
                <a:latin typeface="Courier New" pitchFamily="49" charset="0"/>
              </a:rPr>
              <a:t> s</a:t>
            </a:r>
          </a:p>
          <a:p>
            <a:pPr eaLnBrk="1" hangingPunct="1">
              <a:buFontTx/>
              <a:buNone/>
            </a:pPr>
            <a:r>
              <a:rPr lang="en-US" b="1" dirty="0" smtClean="0">
                <a:latin typeface="Courier New" pitchFamily="49" charset="0"/>
              </a:rPr>
              <a:t>  </a:t>
            </a:r>
            <a:r>
              <a:rPr lang="en-US" b="1" dirty="0" err="1" smtClean="0">
                <a:latin typeface="Courier New" pitchFamily="49" charset="0"/>
              </a:rPr>
              <a:t>lstValues.Items.Add</a:t>
            </a:r>
            <a:r>
              <a:rPr lang="en-US" b="1" dirty="0" smtClean="0">
                <a:latin typeface="Courier New" pitchFamily="49" charset="0"/>
              </a:rPr>
              <a:t>(</a:t>
            </a:r>
            <a:r>
              <a:rPr lang="en-US" b="1" dirty="0" err="1" smtClean="0">
                <a:latin typeface="Courier New" pitchFamily="49" charset="0"/>
              </a:rPr>
              <a:t>i</a:t>
            </a:r>
            <a:r>
              <a:rPr lang="en-US" b="1" dirty="0" smtClean="0">
                <a:latin typeface="Courier New" pitchFamily="49" charset="0"/>
              </a:rPr>
              <a:t>)</a:t>
            </a:r>
          </a:p>
          <a:p>
            <a:pPr eaLnBrk="1" hangingPunct="1">
              <a:buFontTx/>
              <a:buNone/>
            </a:pPr>
            <a:r>
              <a:rPr lang="en-US" b="1" dirty="0" smtClean="0">
                <a:solidFill>
                  <a:schemeClr val="folHlink"/>
                </a:solidFill>
                <a:latin typeface="Courier New" pitchFamily="49" charset="0"/>
              </a:rPr>
              <a:t>Next</a:t>
            </a:r>
            <a:endParaRPr lang="en-US" dirty="0"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1264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02BED29-3C72-4FE0-A566-770C4A49A088}" type="slidenum">
              <a:rPr lang="en-US" sz="1400" smtClean="0"/>
              <a:pPr eaLnBrk="1" hangingPunct="1"/>
              <a:t>92</a:t>
            </a:fld>
            <a:endParaRPr lang="en-US" sz="1400" smtClean="0"/>
          </a:p>
        </p:txBody>
      </p:sp>
      <p:sp>
        <p:nvSpPr>
          <p:cNvPr id="112646" name="AutoShape 4"/>
          <p:cNvSpPr>
            <a:spLocks noChangeArrowheads="1"/>
          </p:cNvSpPr>
          <p:nvPr/>
        </p:nvSpPr>
        <p:spPr bwMode="auto">
          <a:xfrm>
            <a:off x="990600" y="2590800"/>
            <a:ext cx="1295400" cy="1371600"/>
          </a:xfrm>
          <a:prstGeom prst="downArrowCallout">
            <a:avLst>
              <a:gd name="adj1" fmla="val 25000"/>
              <a:gd name="adj2" fmla="val 25000"/>
              <a:gd name="adj3" fmla="val 17647"/>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Control</a:t>
            </a:r>
          </a:p>
          <a:p>
            <a:r>
              <a:rPr lang="en-US" sz="2000"/>
              <a:t>variable</a:t>
            </a:r>
          </a:p>
        </p:txBody>
      </p:sp>
      <p:sp>
        <p:nvSpPr>
          <p:cNvPr id="112647" name="AutoShape 5"/>
          <p:cNvSpPr>
            <a:spLocks noChangeArrowheads="1"/>
          </p:cNvSpPr>
          <p:nvPr/>
        </p:nvSpPr>
        <p:spPr bwMode="auto">
          <a:xfrm>
            <a:off x="3886200" y="2543432"/>
            <a:ext cx="990600" cy="1524000"/>
          </a:xfrm>
          <a:prstGeom prst="downArrowCallout">
            <a:avLst>
              <a:gd name="adj1" fmla="val 25000"/>
              <a:gd name="adj2" fmla="val 25000"/>
              <a:gd name="adj3" fmla="val 25556"/>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Start</a:t>
            </a:r>
          </a:p>
          <a:p>
            <a:r>
              <a:rPr lang="en-US" sz="2000"/>
              <a:t>value</a:t>
            </a:r>
          </a:p>
        </p:txBody>
      </p:sp>
      <p:sp>
        <p:nvSpPr>
          <p:cNvPr id="112648" name="AutoShape 6"/>
          <p:cNvSpPr>
            <a:spLocks noChangeArrowheads="1"/>
          </p:cNvSpPr>
          <p:nvPr/>
        </p:nvSpPr>
        <p:spPr bwMode="auto">
          <a:xfrm>
            <a:off x="4901514" y="2564027"/>
            <a:ext cx="838200" cy="1524000"/>
          </a:xfrm>
          <a:prstGeom prst="downArrowCallout">
            <a:avLst>
              <a:gd name="adj1" fmla="val 25000"/>
              <a:gd name="adj2" fmla="val 25000"/>
              <a:gd name="adj3" fmla="val 30303"/>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Stop</a:t>
            </a:r>
          </a:p>
          <a:p>
            <a:r>
              <a:rPr lang="en-US" sz="2000"/>
              <a:t>value</a:t>
            </a:r>
          </a:p>
        </p:txBody>
      </p:sp>
      <p:sp>
        <p:nvSpPr>
          <p:cNvPr id="112649" name="AutoShape 7"/>
          <p:cNvSpPr>
            <a:spLocks noChangeArrowheads="1"/>
          </p:cNvSpPr>
          <p:nvPr/>
        </p:nvSpPr>
        <p:spPr bwMode="auto">
          <a:xfrm>
            <a:off x="5943600" y="2640227"/>
            <a:ext cx="1295400" cy="1371600"/>
          </a:xfrm>
          <a:prstGeom prst="downArrowCallout">
            <a:avLst>
              <a:gd name="adj1" fmla="val 25000"/>
              <a:gd name="adj2" fmla="val 25000"/>
              <a:gd name="adj3" fmla="val 17647"/>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Amount</a:t>
            </a:r>
          </a:p>
          <a:p>
            <a:r>
              <a:rPr lang="en-US" sz="2000"/>
              <a:t>to add to</a:t>
            </a:r>
          </a:p>
          <a:p>
            <a:r>
              <a:rPr lang="en-US" sz="2000"/>
              <a:t>i</a:t>
            </a:r>
          </a:p>
        </p:txBody>
      </p:sp>
      <p:sp>
        <p:nvSpPr>
          <p:cNvPr id="112650" name="AutoShape 6"/>
          <p:cNvSpPr>
            <a:spLocks noChangeArrowheads="1"/>
          </p:cNvSpPr>
          <p:nvPr/>
        </p:nvSpPr>
        <p:spPr bwMode="auto">
          <a:xfrm>
            <a:off x="2628900" y="2566086"/>
            <a:ext cx="838200" cy="1524000"/>
          </a:xfrm>
          <a:prstGeom prst="downArrowCallout">
            <a:avLst>
              <a:gd name="adj1" fmla="val 25000"/>
              <a:gd name="adj2" fmla="val 25000"/>
              <a:gd name="adj3" fmla="val 30303"/>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Data</a:t>
            </a:r>
          </a:p>
          <a:p>
            <a:r>
              <a:rPr lang="en-US" sz="2000"/>
              <a:t>type</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CA" smtClean="0"/>
              <a:t>Comments</a:t>
            </a:r>
          </a:p>
        </p:txBody>
      </p:sp>
      <p:sp>
        <p:nvSpPr>
          <p:cNvPr id="113667" name="Content Placeholder 2"/>
          <p:cNvSpPr>
            <a:spLocks noGrp="1"/>
          </p:cNvSpPr>
          <p:nvPr>
            <p:ph sz="quarter" idx="1"/>
          </p:nvPr>
        </p:nvSpPr>
        <p:spPr/>
        <p:txBody>
          <a:bodyPr/>
          <a:lstStyle/>
          <a:p>
            <a:r>
              <a:rPr lang="en-CA" dirty="0" smtClean="0"/>
              <a:t>The value of the control variable should not be altered within the body of the loop (</a:t>
            </a:r>
            <a:r>
              <a:rPr lang="en-CA" dirty="0" smtClean="0">
                <a:solidFill>
                  <a:schemeClr val="tx2"/>
                </a:solidFill>
              </a:rPr>
              <a:t>For ... Next</a:t>
            </a:r>
            <a:r>
              <a:rPr lang="en-CA" dirty="0" smtClean="0"/>
              <a:t>).</a:t>
            </a:r>
          </a:p>
          <a:p>
            <a:endParaRPr lang="en-CA" dirty="0" smtClean="0"/>
          </a:p>
          <a:p>
            <a:r>
              <a:rPr lang="en-CA" dirty="0" smtClean="0"/>
              <a:t>To </a:t>
            </a:r>
            <a:r>
              <a:rPr lang="en-CA" dirty="0" smtClean="0"/>
              <a:t>skip an iteration in a </a:t>
            </a:r>
            <a:r>
              <a:rPr lang="en-CA" dirty="0" smtClean="0">
                <a:solidFill>
                  <a:schemeClr val="tx2"/>
                </a:solidFill>
              </a:rPr>
              <a:t>For .. Next </a:t>
            </a:r>
            <a:r>
              <a:rPr lang="en-CA" dirty="0" smtClean="0"/>
              <a:t>loop:</a:t>
            </a:r>
            <a:br>
              <a:rPr lang="en-CA" dirty="0" smtClean="0"/>
            </a:br>
            <a:r>
              <a:rPr lang="en-CA" dirty="0" smtClean="0">
                <a:solidFill>
                  <a:srgbClr val="FF0000"/>
                </a:solidFill>
              </a:rPr>
              <a:t>Continue For</a:t>
            </a:r>
          </a:p>
          <a:p>
            <a:endParaRPr lang="en-CA" dirty="0" smtClean="0"/>
          </a:p>
          <a:p>
            <a:r>
              <a:rPr lang="en-CA" dirty="0" smtClean="0"/>
              <a:t>To </a:t>
            </a:r>
            <a:r>
              <a:rPr lang="en-CA" dirty="0" smtClean="0"/>
              <a:t>skip an iteration in a </a:t>
            </a:r>
            <a:r>
              <a:rPr lang="en-CA" dirty="0" smtClean="0">
                <a:solidFill>
                  <a:schemeClr val="tx2"/>
                </a:solidFill>
              </a:rPr>
              <a:t>Do .. While </a:t>
            </a:r>
            <a:r>
              <a:rPr lang="en-CA" dirty="0" smtClean="0"/>
              <a:t>loop:</a:t>
            </a:r>
          </a:p>
          <a:p>
            <a:pPr>
              <a:buFontTx/>
              <a:buNone/>
            </a:pPr>
            <a:r>
              <a:rPr lang="en-CA" dirty="0" smtClean="0">
                <a:solidFill>
                  <a:srgbClr val="FF0000"/>
                </a:solidFill>
              </a:rPr>
              <a:t>   Continue Do</a:t>
            </a:r>
          </a:p>
        </p:txBody>
      </p:sp>
      <p:sp>
        <p:nvSpPr>
          <p:cNvPr id="2" name="Content Placeholder 1"/>
          <p:cNvSpPr>
            <a:spLocks noGrp="1"/>
          </p:cNvSpPr>
          <p:nvPr>
            <p:ph sz="quarter" idx="10"/>
          </p:nvPr>
        </p:nvSpPr>
        <p:spPr/>
        <p:txBody>
          <a:bodyPr/>
          <a:lstStyle/>
          <a:p>
            <a:endParaRPr lang="en-US"/>
          </a:p>
        </p:txBody>
      </p:sp>
      <p:sp>
        <p:nvSpPr>
          <p:cNvPr id="113669"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DEC7E4B-2DD5-4A4C-88FE-7A57A31D2694}" type="slidenum">
              <a:rPr lang="en-US" sz="1400" smtClean="0"/>
              <a:pPr eaLnBrk="1" hangingPunct="1"/>
              <a:t>93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CA" smtClean="0"/>
              <a:t>Comments</a:t>
            </a:r>
            <a:endParaRPr lang="en-US" smtClean="0"/>
          </a:p>
        </p:txBody>
      </p:sp>
      <p:sp>
        <p:nvSpPr>
          <p:cNvPr id="114691" name="Content Placeholder 2"/>
          <p:cNvSpPr>
            <a:spLocks noGrp="1"/>
          </p:cNvSpPr>
          <p:nvPr>
            <p:ph sz="quarter" idx="1"/>
          </p:nvPr>
        </p:nvSpPr>
        <p:spPr/>
        <p:txBody>
          <a:bodyPr/>
          <a:lstStyle/>
          <a:p>
            <a:pPr lvl="1">
              <a:buFontTx/>
              <a:buNone/>
            </a:pPr>
            <a:r>
              <a:rPr lang="en-US" b="1" smtClean="0">
                <a:solidFill>
                  <a:schemeClr val="folHlink"/>
                </a:solidFill>
                <a:latin typeface="Courier New" pitchFamily="49" charset="0"/>
              </a:rPr>
              <a:t>For</a:t>
            </a:r>
            <a:r>
              <a:rPr lang="en-US" b="1" smtClean="0">
                <a:latin typeface="Courier New" pitchFamily="49" charset="0"/>
              </a:rPr>
              <a:t> </a:t>
            </a:r>
            <a:r>
              <a:rPr lang="en-US" b="1" i="1" smtClean="0">
                <a:latin typeface="Courier New" pitchFamily="49" charset="0"/>
              </a:rPr>
              <a:t>i </a:t>
            </a:r>
            <a:r>
              <a:rPr lang="en-US" b="1" smtClean="0">
                <a:solidFill>
                  <a:schemeClr val="folHlink"/>
                </a:solidFill>
                <a:latin typeface="Courier New" pitchFamily="49" charset="0"/>
              </a:rPr>
              <a:t>As Integer</a:t>
            </a:r>
            <a:r>
              <a:rPr lang="en-US" b="1" smtClean="0">
                <a:latin typeface="Courier New" pitchFamily="49" charset="0"/>
              </a:rPr>
              <a:t> = </a:t>
            </a:r>
            <a:r>
              <a:rPr lang="en-US" b="1" i="1" smtClean="0">
                <a:latin typeface="Courier New" pitchFamily="49" charset="0"/>
              </a:rPr>
              <a:t>1</a:t>
            </a:r>
            <a:r>
              <a:rPr lang="en-US" b="1" smtClean="0">
                <a:latin typeface="Courier New" pitchFamily="49" charset="0"/>
              </a:rPr>
              <a:t> </a:t>
            </a:r>
            <a:r>
              <a:rPr lang="en-US" b="1" smtClean="0">
                <a:solidFill>
                  <a:schemeClr val="folHlink"/>
                </a:solidFill>
                <a:latin typeface="Courier New" pitchFamily="49" charset="0"/>
              </a:rPr>
              <a:t>To</a:t>
            </a:r>
            <a:r>
              <a:rPr lang="en-US" b="1" smtClean="0">
                <a:latin typeface="Courier New" pitchFamily="49" charset="0"/>
              </a:rPr>
              <a:t> </a:t>
            </a:r>
            <a:r>
              <a:rPr lang="en-US" b="1" i="1" smtClean="0">
                <a:latin typeface="Courier New" pitchFamily="49" charset="0"/>
              </a:rPr>
              <a:t>5</a:t>
            </a:r>
          </a:p>
          <a:p>
            <a:pPr lvl="1">
              <a:buFontTx/>
              <a:buNone/>
            </a:pPr>
            <a:r>
              <a:rPr lang="en-US" b="1" smtClean="0">
                <a:latin typeface="Courier New" pitchFamily="49" charset="0"/>
              </a:rPr>
              <a:t>	 (some statements)</a:t>
            </a:r>
          </a:p>
          <a:p>
            <a:pPr lvl="1">
              <a:buFontTx/>
              <a:buNone/>
            </a:pPr>
            <a:r>
              <a:rPr lang="en-US" b="1" smtClean="0">
                <a:latin typeface="Courier New" pitchFamily="49" charset="0"/>
              </a:rPr>
              <a:t>		 </a:t>
            </a:r>
            <a:r>
              <a:rPr lang="en-US" b="1" smtClean="0">
                <a:solidFill>
                  <a:schemeClr val="folHlink"/>
                </a:solidFill>
                <a:latin typeface="Courier New" pitchFamily="49" charset="0"/>
              </a:rPr>
              <a:t>Continue For</a:t>
            </a:r>
          </a:p>
          <a:p>
            <a:pPr lvl="1">
              <a:buFontTx/>
              <a:buNone/>
            </a:pPr>
            <a:r>
              <a:rPr lang="en-US" b="1" smtClean="0">
                <a:latin typeface="Courier New" pitchFamily="49" charset="0"/>
              </a:rPr>
              <a:t>	 (some statements)</a:t>
            </a:r>
          </a:p>
          <a:p>
            <a:pPr lvl="1">
              <a:buFontTx/>
              <a:buNone/>
            </a:pPr>
            <a:r>
              <a:rPr lang="en-US" b="1" smtClean="0">
                <a:solidFill>
                  <a:schemeClr val="folHlink"/>
                </a:solidFill>
                <a:latin typeface="Courier New" pitchFamily="49" charset="0"/>
              </a:rPr>
              <a:t>Next</a:t>
            </a:r>
          </a:p>
          <a:p>
            <a:endParaRPr lang="en-US" smtClean="0"/>
          </a:p>
        </p:txBody>
      </p:sp>
      <p:sp>
        <p:nvSpPr>
          <p:cNvPr id="2" name="Content Placeholder 1"/>
          <p:cNvSpPr>
            <a:spLocks noGrp="1"/>
          </p:cNvSpPr>
          <p:nvPr>
            <p:ph sz="quarter" idx="10"/>
          </p:nvPr>
        </p:nvSpPr>
        <p:spPr/>
        <p:txBody>
          <a:bodyPr/>
          <a:lstStyle/>
          <a:p>
            <a:endParaRPr lang="en-US"/>
          </a:p>
        </p:txBody>
      </p:sp>
      <p:sp>
        <p:nvSpPr>
          <p:cNvPr id="11469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EC1F22F-BAFB-46DA-8AF1-D63C650AC849}" type="slidenum">
              <a:rPr lang="en-US" sz="1400" smtClean="0"/>
              <a:pPr eaLnBrk="1" hangingPunct="1"/>
              <a:t>94</a:t>
            </a:fld>
            <a:endParaRPr lang="en-US" sz="1400" smtClean="0"/>
          </a:p>
        </p:txBody>
      </p:sp>
      <p:sp>
        <p:nvSpPr>
          <p:cNvPr id="114694" name="TextBox 5"/>
          <p:cNvSpPr txBox="1">
            <a:spLocks noChangeArrowheads="1"/>
          </p:cNvSpPr>
          <p:nvPr/>
        </p:nvSpPr>
        <p:spPr bwMode="auto">
          <a:xfrm>
            <a:off x="2233613" y="5181600"/>
            <a:ext cx="333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FF0000"/>
                </a:solidFill>
              </a:rPr>
              <a:t>What will happen?</a:t>
            </a: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CA" smtClean="0"/>
              <a:t>Comments</a:t>
            </a:r>
          </a:p>
        </p:txBody>
      </p:sp>
      <p:sp>
        <p:nvSpPr>
          <p:cNvPr id="115715" name="Content Placeholder 2"/>
          <p:cNvSpPr>
            <a:spLocks noGrp="1"/>
          </p:cNvSpPr>
          <p:nvPr>
            <p:ph sz="quarter" idx="1"/>
          </p:nvPr>
        </p:nvSpPr>
        <p:spPr/>
        <p:txBody>
          <a:bodyPr/>
          <a:lstStyle/>
          <a:p>
            <a:r>
              <a:rPr lang="en-CA" smtClean="0"/>
              <a:t>To break out of a </a:t>
            </a:r>
            <a:r>
              <a:rPr lang="en-CA" smtClean="0">
                <a:solidFill>
                  <a:schemeClr val="tx2"/>
                </a:solidFill>
              </a:rPr>
              <a:t>For .. Next </a:t>
            </a:r>
            <a:r>
              <a:rPr lang="en-CA" smtClean="0"/>
              <a:t>loop:</a:t>
            </a:r>
            <a:br>
              <a:rPr lang="en-CA" smtClean="0"/>
            </a:br>
            <a:r>
              <a:rPr lang="en-CA" smtClean="0">
                <a:solidFill>
                  <a:srgbClr val="FF0000"/>
                </a:solidFill>
              </a:rPr>
              <a:t>Exit For</a:t>
            </a:r>
          </a:p>
          <a:p>
            <a:r>
              <a:rPr lang="en-CA" smtClean="0"/>
              <a:t>To break out of a </a:t>
            </a:r>
            <a:r>
              <a:rPr lang="en-CA" smtClean="0">
                <a:solidFill>
                  <a:schemeClr val="tx2"/>
                </a:solidFill>
              </a:rPr>
              <a:t>Do .. While </a:t>
            </a:r>
            <a:r>
              <a:rPr lang="en-CA" smtClean="0"/>
              <a:t>loop:</a:t>
            </a:r>
          </a:p>
          <a:p>
            <a:pPr>
              <a:buFontTx/>
              <a:buNone/>
            </a:pPr>
            <a:r>
              <a:rPr lang="en-CA" smtClean="0">
                <a:solidFill>
                  <a:srgbClr val="FF0000"/>
                </a:solidFill>
              </a:rPr>
              <a:t>   Exit Do</a:t>
            </a:r>
          </a:p>
          <a:p>
            <a:endParaRPr lang="en-CA" smtClean="0"/>
          </a:p>
        </p:txBody>
      </p:sp>
      <p:sp>
        <p:nvSpPr>
          <p:cNvPr id="2" name="Content Placeholder 1"/>
          <p:cNvSpPr>
            <a:spLocks noGrp="1"/>
          </p:cNvSpPr>
          <p:nvPr>
            <p:ph sz="quarter" idx="10"/>
          </p:nvPr>
        </p:nvSpPr>
        <p:spPr/>
        <p:txBody>
          <a:bodyPr/>
          <a:lstStyle/>
          <a:p>
            <a:endParaRPr lang="en-US"/>
          </a:p>
        </p:txBody>
      </p:sp>
      <p:sp>
        <p:nvSpPr>
          <p:cNvPr id="115717"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5663ABD-6173-4AB9-8731-6AAD13DC0BC6}" type="slidenum">
              <a:rPr lang="en-US" sz="1400" smtClean="0"/>
              <a:pPr eaLnBrk="1" hangingPunct="1"/>
              <a:t>95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ctrTitle"/>
          </p:nvPr>
        </p:nvSpPr>
        <p:spPr/>
        <p:txBody>
          <a:bodyPr/>
          <a:lstStyle/>
          <a:p>
            <a:r>
              <a:rPr lang="en-US" smtClean="0"/>
              <a:t>Review</a:t>
            </a:r>
          </a:p>
        </p:txBody>
      </p:sp>
      <p:sp>
        <p:nvSpPr>
          <p:cNvPr id="116739" name="Subtitle 4"/>
          <p:cNvSpPr>
            <a:spLocks noGrp="1"/>
          </p:cNvSpPr>
          <p:nvPr>
            <p:ph type="subTitle" idx="1"/>
          </p:nvPr>
        </p:nvSpPr>
        <p:spPr/>
        <p:txBody>
          <a:bodyPr/>
          <a:lstStyle/>
          <a:p>
            <a:r>
              <a:rPr lang="en-US" smtClean="0"/>
              <a:t>Chapter 7</a:t>
            </a:r>
          </a:p>
        </p:txBody>
      </p:sp>
      <p:sp>
        <p:nvSpPr>
          <p:cNvPr id="11674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C7B5DF6-5DC2-4F1D-9DC4-3EDFDC550B81}" type="slidenum">
              <a:rPr lang="en-US" sz="1400" smtClean="0">
                <a:solidFill>
                  <a:schemeClr val="bg2"/>
                </a:solidFill>
              </a:rPr>
              <a:pPr eaLnBrk="1" hangingPunct="1"/>
              <a:t>96</a:t>
            </a:fld>
            <a:endParaRPr lang="en-US" sz="1400" smtClean="0">
              <a:solidFill>
                <a:schemeClr val="bg2"/>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4" name="Rectangle 2"/>
          <p:cNvSpPr>
            <a:spLocks noGrp="1" noChangeArrowheads="1"/>
          </p:cNvSpPr>
          <p:nvPr>
            <p:ph type="title"/>
          </p:nvPr>
        </p:nvSpPr>
        <p:spPr/>
        <p:txBody>
          <a:bodyPr/>
          <a:lstStyle/>
          <a:p>
            <a:pPr eaLnBrk="1" hangingPunct="1"/>
            <a:r>
              <a:rPr lang="en-US" smtClean="0"/>
              <a:t>Simple and Array Variables</a:t>
            </a:r>
          </a:p>
        </p:txBody>
      </p:sp>
      <p:sp>
        <p:nvSpPr>
          <p:cNvPr id="80899" name="Rectangle 3"/>
          <p:cNvSpPr>
            <a:spLocks noGrp="1" noChangeArrowheads="1"/>
          </p:cNvSpPr>
          <p:nvPr>
            <p:ph sz="quarter" idx="1"/>
          </p:nvPr>
        </p:nvSpPr>
        <p:spPr/>
        <p:txBody>
          <a:bodyPr/>
          <a:lstStyle/>
          <a:p>
            <a:pPr eaLnBrk="1" hangingPunct="1"/>
            <a:r>
              <a:rPr lang="en-US" dirty="0" smtClean="0"/>
              <a:t>A </a:t>
            </a:r>
            <a:r>
              <a:rPr lang="en-US" b="1" dirty="0" smtClean="0"/>
              <a:t>variable </a:t>
            </a:r>
            <a:r>
              <a:rPr lang="en-US" dirty="0" smtClean="0"/>
              <a:t>(or simple variable) is a name to which Visual Basic can assign a single </a:t>
            </a:r>
            <a:r>
              <a:rPr lang="en-US" dirty="0" smtClean="0"/>
              <a:t>value</a:t>
            </a:r>
            <a:endParaRPr lang="en-US" dirty="0" smtClean="0"/>
          </a:p>
          <a:p>
            <a:pPr eaLnBrk="1" hangingPunct="1"/>
            <a:endParaRPr lang="en-US" dirty="0" smtClean="0"/>
          </a:p>
          <a:p>
            <a:pPr eaLnBrk="1" hangingPunct="1"/>
            <a:r>
              <a:rPr lang="en-US" dirty="0" smtClean="0"/>
              <a:t>An </a:t>
            </a:r>
            <a:r>
              <a:rPr lang="en-US" b="1" dirty="0" smtClean="0"/>
              <a:t>array variable </a:t>
            </a:r>
            <a:r>
              <a:rPr lang="en-US" dirty="0" smtClean="0"/>
              <a:t>is a </a:t>
            </a:r>
            <a:r>
              <a:rPr lang="en-US" i="1" dirty="0" smtClean="0"/>
              <a:t>collection </a:t>
            </a:r>
            <a:r>
              <a:rPr lang="en-US" dirty="0" smtClean="0"/>
              <a:t>of simple variables of the </a:t>
            </a:r>
            <a:r>
              <a:rPr lang="en-US" i="1" dirty="0" smtClean="0"/>
              <a:t>same type </a:t>
            </a:r>
            <a:r>
              <a:rPr lang="en-US" dirty="0" smtClean="0"/>
              <a:t>to which Visual Basic can efficiently assign a list of </a:t>
            </a:r>
            <a:r>
              <a:rPr lang="en-US" dirty="0" smtClean="0"/>
              <a:t>values</a:t>
            </a:r>
            <a:r>
              <a:rPr lang="en-US" dirty="0" smtClean="0"/>
              <a:t/>
            </a:r>
            <a:br>
              <a:rPr lang="en-US" dirty="0" smtClean="0"/>
            </a:br>
            <a:endParaRPr lang="en-US" dirty="0" smtClean="0"/>
          </a:p>
        </p:txBody>
      </p:sp>
      <p:sp>
        <p:nvSpPr>
          <p:cNvPr id="2" name="Content Placeholder 1"/>
          <p:cNvSpPr>
            <a:spLocks noGrp="1"/>
          </p:cNvSpPr>
          <p:nvPr>
            <p:ph sz="quarter" idx="10"/>
          </p:nvPr>
        </p:nvSpPr>
        <p:spPr/>
        <p:txBody>
          <a:bodyPr/>
          <a:lstStyle/>
          <a:p>
            <a:endParaRPr lang="en-US"/>
          </a:p>
        </p:txBody>
      </p:sp>
      <p:sp>
        <p:nvSpPr>
          <p:cNvPr id="1177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9BB2E67-6DC1-440E-B23E-65D1AA14BF5B}" type="slidenum">
              <a:rPr lang="en-US" sz="1400" smtClean="0"/>
              <a:pPr eaLnBrk="1" hangingPunct="1"/>
              <a:t>97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2" name="Rectangle 2"/>
          <p:cNvSpPr>
            <a:spLocks noGrp="1" noChangeArrowheads="1"/>
          </p:cNvSpPr>
          <p:nvPr>
            <p:ph type="title"/>
          </p:nvPr>
        </p:nvSpPr>
        <p:spPr/>
        <p:txBody>
          <a:bodyPr/>
          <a:lstStyle/>
          <a:p>
            <a:pPr eaLnBrk="1" hangingPunct="1"/>
            <a:r>
              <a:rPr lang="en-US" smtClean="0"/>
              <a:t>Initializing Arrays</a:t>
            </a:r>
          </a:p>
        </p:txBody>
      </p:sp>
      <p:sp>
        <p:nvSpPr>
          <p:cNvPr id="15365" name="Rectangle 3"/>
          <p:cNvSpPr>
            <a:spLocks noGrp="1" noChangeArrowheads="1"/>
          </p:cNvSpPr>
          <p:nvPr>
            <p:ph sz="quarter" idx="1"/>
          </p:nvPr>
        </p:nvSpPr>
        <p:spPr>
          <a:xfrm>
            <a:off x="457200" y="980728"/>
            <a:ext cx="8686800" cy="5493224"/>
          </a:xfrm>
        </p:spPr>
        <p:txBody>
          <a:bodyPr/>
          <a:lstStyle/>
          <a:p>
            <a:pPr eaLnBrk="1" hangingPunct="1">
              <a:defRPr/>
            </a:pPr>
            <a:r>
              <a:rPr lang="en-US" sz="2800" dirty="0" smtClean="0"/>
              <a:t>Arrays may be initialized when they are created:</a:t>
            </a:r>
          </a:p>
          <a:p>
            <a:pPr eaLnBrk="1" hangingPunct="1">
              <a:spcBef>
                <a:spcPct val="50000"/>
              </a:spcBef>
              <a:buFontTx/>
              <a:buNone/>
              <a:defRPr/>
            </a:pPr>
            <a:r>
              <a:rPr lang="en-US" sz="2800" b="1" dirty="0" smtClean="0">
                <a:solidFill>
                  <a:schemeClr val="folHlink"/>
                </a:solidFill>
                <a:latin typeface="Courier New" pitchFamily="49" charset="0"/>
              </a:rPr>
              <a:t>Dim</a:t>
            </a:r>
            <a:r>
              <a:rPr lang="en-US" sz="2800" b="1" dirty="0" smtClean="0">
                <a:latin typeface="Courier New" pitchFamily="49" charset="0"/>
              </a:rPr>
              <a:t> </a:t>
            </a:r>
            <a:r>
              <a:rPr lang="en-US" sz="2800" b="1" i="1" dirty="0" err="1" smtClean="0">
                <a:latin typeface="Courier New" pitchFamily="49" charset="0"/>
              </a:rPr>
              <a:t>arrayName</a:t>
            </a:r>
            <a:r>
              <a:rPr lang="en-US" sz="2800" b="1" dirty="0" smtClean="0">
                <a:latin typeface="Courier New" pitchFamily="49" charset="0"/>
              </a:rPr>
              <a:t>() </a:t>
            </a:r>
            <a:r>
              <a:rPr lang="en-US" sz="2800" b="1" dirty="0" smtClean="0">
                <a:solidFill>
                  <a:schemeClr val="folHlink"/>
                </a:solidFill>
                <a:latin typeface="Courier New" pitchFamily="49" charset="0"/>
              </a:rPr>
              <a:t>As </a:t>
            </a:r>
            <a:r>
              <a:rPr lang="en-US" sz="2800" b="1" i="1" dirty="0" err="1" smtClean="0">
                <a:solidFill>
                  <a:schemeClr val="folHlink"/>
                </a:solidFill>
                <a:latin typeface="Courier New" pitchFamily="49" charset="0"/>
              </a:rPr>
              <a:t>varType</a:t>
            </a:r>
            <a:r>
              <a:rPr lang="en-US" sz="2800" b="1" i="1" dirty="0" smtClean="0">
                <a:latin typeface="Courier New" pitchFamily="49" charset="0"/>
              </a:rPr>
              <a:t> </a:t>
            </a:r>
            <a:r>
              <a:rPr lang="en-US" sz="2800" b="1" dirty="0" smtClean="0">
                <a:latin typeface="Courier New" pitchFamily="49" charset="0"/>
              </a:rPr>
              <a:t>= {</a:t>
            </a:r>
            <a:r>
              <a:rPr lang="en-US" sz="2800" b="1" i="1" dirty="0" smtClean="0">
                <a:latin typeface="Courier New" pitchFamily="49" charset="0"/>
              </a:rPr>
              <a:t>value0</a:t>
            </a:r>
            <a:r>
              <a:rPr lang="en-US" sz="2800" b="1" dirty="0" smtClean="0">
                <a:latin typeface="Courier New" pitchFamily="49" charset="0"/>
              </a:rPr>
              <a:t>, _</a:t>
            </a:r>
          </a:p>
          <a:p>
            <a:pPr eaLnBrk="1" hangingPunct="1">
              <a:buFontTx/>
              <a:buNone/>
              <a:defRPr/>
            </a:pPr>
            <a:r>
              <a:rPr lang="en-US" sz="2800" b="1" i="1" dirty="0" smtClean="0">
                <a:latin typeface="Courier New" pitchFamily="49" charset="0"/>
              </a:rPr>
              <a:t>      value1</a:t>
            </a:r>
            <a:r>
              <a:rPr lang="en-US" sz="2800" b="1" dirty="0" smtClean="0">
                <a:latin typeface="Courier New" pitchFamily="49" charset="0"/>
              </a:rPr>
              <a:t>, </a:t>
            </a:r>
            <a:r>
              <a:rPr lang="en-US" sz="2800" b="1" i="1" dirty="0" smtClean="0">
                <a:latin typeface="Courier New" pitchFamily="49" charset="0"/>
              </a:rPr>
              <a:t>value2</a:t>
            </a:r>
            <a:r>
              <a:rPr lang="en-US" sz="2800" b="1" dirty="0" smtClean="0">
                <a:latin typeface="Courier New" pitchFamily="49" charset="0"/>
              </a:rPr>
              <a:t>, ..., </a:t>
            </a:r>
            <a:r>
              <a:rPr lang="en-US" sz="2800" b="1" i="1" dirty="0" err="1" smtClean="0">
                <a:latin typeface="Courier New" pitchFamily="49" charset="0"/>
              </a:rPr>
              <a:t>valueN</a:t>
            </a:r>
            <a:r>
              <a:rPr lang="en-US" sz="2800" b="1" dirty="0" smtClean="0">
                <a:latin typeface="Courier New" pitchFamily="49" charset="0"/>
              </a:rPr>
              <a:t>}</a:t>
            </a:r>
          </a:p>
          <a:p>
            <a:pPr eaLnBrk="1" hangingPunct="1">
              <a:spcBef>
                <a:spcPct val="50000"/>
              </a:spcBef>
              <a:defRPr/>
            </a:pPr>
            <a:endParaRPr lang="en-US" sz="2800" dirty="0"/>
          </a:p>
          <a:p>
            <a:pPr eaLnBrk="1" hangingPunct="1">
              <a:spcBef>
                <a:spcPct val="50000"/>
              </a:spcBef>
              <a:defRPr/>
            </a:pPr>
            <a:r>
              <a:rPr lang="en-US" sz="2800" dirty="0" smtClean="0"/>
              <a:t>For Ex: </a:t>
            </a:r>
          </a:p>
          <a:p>
            <a:pPr marL="0" indent="0">
              <a:buFontTx/>
              <a:buNone/>
              <a:defRPr/>
            </a:pPr>
            <a:r>
              <a:rPr lang="en-CA" sz="2800" dirty="0" smtClean="0">
                <a:solidFill>
                  <a:srgbClr val="0000FF"/>
                </a:solidFill>
                <a:latin typeface="Consolas"/>
              </a:rPr>
              <a:t>Dim</a:t>
            </a:r>
            <a:r>
              <a:rPr lang="en-CA" sz="2800" dirty="0" smtClean="0">
                <a:solidFill>
                  <a:prstClr val="black"/>
                </a:solidFill>
                <a:latin typeface="Consolas"/>
              </a:rPr>
              <a:t> Students() </a:t>
            </a:r>
            <a:r>
              <a:rPr lang="en-CA" sz="2800" dirty="0" smtClean="0">
                <a:solidFill>
                  <a:srgbClr val="0000FF"/>
                </a:solidFill>
                <a:latin typeface="Consolas"/>
              </a:rPr>
              <a:t>As</a:t>
            </a:r>
            <a:r>
              <a:rPr lang="en-CA" sz="2800" dirty="0" smtClean="0">
                <a:solidFill>
                  <a:prstClr val="black"/>
                </a:solidFill>
                <a:latin typeface="Consolas"/>
              </a:rPr>
              <a:t> </a:t>
            </a:r>
            <a:r>
              <a:rPr lang="en-CA" sz="2800" dirty="0" smtClean="0">
                <a:solidFill>
                  <a:srgbClr val="0000FF"/>
                </a:solidFill>
                <a:latin typeface="Consolas"/>
              </a:rPr>
              <a:t>String</a:t>
            </a:r>
            <a:r>
              <a:rPr lang="en-CA" sz="2800" dirty="0" smtClean="0">
                <a:solidFill>
                  <a:prstClr val="black"/>
                </a:solidFill>
                <a:latin typeface="Consolas"/>
              </a:rPr>
              <a:t> = {</a:t>
            </a:r>
            <a:r>
              <a:rPr lang="en-CA" sz="2800" dirty="0" smtClean="0">
                <a:solidFill>
                  <a:srgbClr val="A31515"/>
                </a:solidFill>
                <a:latin typeface="Consolas"/>
              </a:rPr>
              <a:t>"Jack"</a:t>
            </a:r>
            <a:r>
              <a:rPr lang="en-CA" sz="2800" dirty="0" smtClean="0">
                <a:solidFill>
                  <a:prstClr val="black"/>
                </a:solidFill>
                <a:latin typeface="Consolas"/>
              </a:rPr>
              <a:t>, 	</a:t>
            </a:r>
            <a:r>
              <a:rPr lang="en-CA" sz="2800" dirty="0" smtClean="0">
                <a:solidFill>
                  <a:srgbClr val="A31515"/>
                </a:solidFill>
                <a:latin typeface="Consolas"/>
              </a:rPr>
              <a:t>"John"</a:t>
            </a:r>
            <a:r>
              <a:rPr lang="en-CA" sz="2800" dirty="0" smtClean="0">
                <a:solidFill>
                  <a:prstClr val="black"/>
                </a:solidFill>
                <a:latin typeface="Consolas"/>
              </a:rPr>
              <a:t>, </a:t>
            </a:r>
            <a:r>
              <a:rPr lang="en-CA" sz="2800" dirty="0" smtClean="0">
                <a:solidFill>
                  <a:srgbClr val="A31515"/>
                </a:solidFill>
                <a:latin typeface="Consolas"/>
              </a:rPr>
              <a:t>"Julie"</a:t>
            </a:r>
            <a:r>
              <a:rPr lang="en-CA" sz="2800" dirty="0" smtClean="0">
                <a:solidFill>
                  <a:prstClr val="black"/>
                </a:solidFill>
                <a:latin typeface="Consolas"/>
              </a:rPr>
              <a:t>, </a:t>
            </a:r>
            <a:r>
              <a:rPr lang="en-CA" sz="2800" dirty="0" smtClean="0">
                <a:solidFill>
                  <a:srgbClr val="A31515"/>
                </a:solidFill>
                <a:latin typeface="Consolas"/>
              </a:rPr>
              <a:t>"Jimmy"</a:t>
            </a:r>
            <a:r>
              <a:rPr lang="en-CA" sz="2800" dirty="0" smtClean="0">
                <a:solidFill>
                  <a:prstClr val="black"/>
                </a:solidFill>
                <a:latin typeface="Consolas"/>
              </a:rPr>
              <a:t>, </a:t>
            </a:r>
            <a:r>
              <a:rPr lang="en-CA" sz="2800" dirty="0" smtClean="0">
                <a:solidFill>
                  <a:srgbClr val="A31515"/>
                </a:solidFill>
                <a:latin typeface="Consolas"/>
              </a:rPr>
              <a:t>"Janet"</a:t>
            </a:r>
            <a:r>
              <a:rPr lang="en-CA" sz="2800" dirty="0" smtClean="0">
                <a:solidFill>
                  <a:prstClr val="black"/>
                </a:solidFill>
                <a:latin typeface="Consolas"/>
              </a:rPr>
              <a:t>}</a:t>
            </a:r>
          </a:p>
          <a:p>
            <a:pPr>
              <a:defRPr/>
            </a:pPr>
            <a:endParaRPr lang="en-CA" sz="2800" dirty="0" smtClean="0">
              <a:solidFill>
                <a:prstClr val="black"/>
              </a:solidFill>
              <a:latin typeface="Consolas"/>
            </a:endParaRPr>
          </a:p>
          <a:p>
            <a:pPr eaLnBrk="1" hangingPunct="1">
              <a:spcBef>
                <a:spcPct val="50000"/>
              </a:spcBef>
              <a:defRPr/>
            </a:pPr>
            <a:endParaRPr lang="en-US" sz="2800" dirty="0" smtClean="0"/>
          </a:p>
        </p:txBody>
      </p:sp>
      <p:sp>
        <p:nvSpPr>
          <p:cNvPr id="2" name="Content Placeholder 1"/>
          <p:cNvSpPr>
            <a:spLocks noGrp="1"/>
          </p:cNvSpPr>
          <p:nvPr>
            <p:ph sz="quarter" idx="10"/>
          </p:nvPr>
        </p:nvSpPr>
        <p:spPr/>
        <p:txBody>
          <a:bodyPr/>
          <a:lstStyle/>
          <a:p>
            <a:endParaRPr lang="en-US"/>
          </a:p>
        </p:txBody>
      </p:sp>
      <p:sp>
        <p:nvSpPr>
          <p:cNvPr id="1198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EA39E04-CB8E-461F-88D0-725F5835A20F}" type="slidenum">
              <a:rPr lang="en-US" sz="1400" smtClean="0"/>
              <a:pPr eaLnBrk="1" hangingPunct="1"/>
              <a:t>98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6" name="Rectangle 2"/>
          <p:cNvSpPr>
            <a:spLocks noGrp="1" noChangeArrowheads="1"/>
          </p:cNvSpPr>
          <p:nvPr>
            <p:ph type="title"/>
          </p:nvPr>
        </p:nvSpPr>
        <p:spPr/>
        <p:txBody>
          <a:bodyPr/>
          <a:lstStyle/>
          <a:p>
            <a:pPr eaLnBrk="1" hangingPunct="1"/>
            <a:r>
              <a:rPr lang="en-US" smtClean="0"/>
              <a:t>Initializing Arrays</a:t>
            </a:r>
          </a:p>
        </p:txBody>
      </p:sp>
      <p:sp>
        <p:nvSpPr>
          <p:cNvPr id="120837" name="Rectangle 3"/>
          <p:cNvSpPr>
            <a:spLocks noGrp="1" noChangeArrowheads="1"/>
          </p:cNvSpPr>
          <p:nvPr>
            <p:ph sz="quarter" idx="1"/>
          </p:nvPr>
        </p:nvSpPr>
        <p:spPr/>
        <p:txBody>
          <a:bodyPr/>
          <a:lstStyle/>
          <a:p>
            <a:pPr eaLnBrk="1" hangingPunct="1"/>
            <a:r>
              <a:rPr lang="en-US" sz="2800" dirty="0" smtClean="0"/>
              <a:t>Arrays may be initialized when they are created:</a:t>
            </a:r>
          </a:p>
          <a:p>
            <a:pPr eaLnBrk="1" hangingPunct="1">
              <a:spcBef>
                <a:spcPct val="50000"/>
              </a:spcBef>
              <a:buFontTx/>
              <a:buNone/>
            </a:pPr>
            <a:r>
              <a:rPr lang="en-US" sz="2800" b="1" dirty="0" smtClean="0">
                <a:solidFill>
                  <a:schemeClr val="folHlink"/>
                </a:solidFill>
                <a:latin typeface="Courier New" pitchFamily="49" charset="0"/>
              </a:rPr>
              <a:t>Dim</a:t>
            </a:r>
            <a:r>
              <a:rPr lang="en-US" sz="2800" b="1" dirty="0" smtClean="0">
                <a:latin typeface="Courier New" pitchFamily="49" charset="0"/>
              </a:rPr>
              <a:t> </a:t>
            </a:r>
            <a:r>
              <a:rPr lang="en-US" sz="2800" b="1" i="1" dirty="0" err="1" smtClean="0">
                <a:latin typeface="Courier New" pitchFamily="49" charset="0"/>
              </a:rPr>
              <a:t>arrayName</a:t>
            </a:r>
            <a:r>
              <a:rPr lang="en-US" sz="2800" b="1" dirty="0" smtClean="0">
                <a:latin typeface="Courier New" pitchFamily="49" charset="0"/>
              </a:rPr>
              <a:t>() </a:t>
            </a:r>
            <a:r>
              <a:rPr lang="en-US" sz="2800" b="1" dirty="0" smtClean="0">
                <a:solidFill>
                  <a:schemeClr val="folHlink"/>
                </a:solidFill>
                <a:latin typeface="Courier New" pitchFamily="49" charset="0"/>
              </a:rPr>
              <a:t>As </a:t>
            </a:r>
            <a:r>
              <a:rPr lang="en-US" sz="2800" b="1" i="1" dirty="0" err="1" smtClean="0">
                <a:solidFill>
                  <a:schemeClr val="folHlink"/>
                </a:solidFill>
                <a:latin typeface="Courier New" pitchFamily="49" charset="0"/>
              </a:rPr>
              <a:t>varType</a:t>
            </a:r>
            <a:r>
              <a:rPr lang="en-US" sz="2800" b="1" i="1" dirty="0" smtClean="0">
                <a:latin typeface="Courier New" pitchFamily="49" charset="0"/>
              </a:rPr>
              <a:t> </a:t>
            </a:r>
            <a:r>
              <a:rPr lang="en-US" sz="2800" b="1" dirty="0" smtClean="0">
                <a:latin typeface="Courier New" pitchFamily="49" charset="0"/>
              </a:rPr>
              <a:t>= </a:t>
            </a:r>
            <a:r>
              <a:rPr lang="en-US" sz="2800" b="1" dirty="0" err="1" smtClean="0">
                <a:latin typeface="Courier New" pitchFamily="49" charset="0"/>
              </a:rPr>
              <a:t>IO.File.ReadAllLines</a:t>
            </a:r>
            <a:r>
              <a:rPr lang="en-US" sz="2800" b="1" dirty="0" smtClean="0">
                <a:latin typeface="Courier New" pitchFamily="49" charset="0"/>
              </a:rPr>
              <a:t>(</a:t>
            </a:r>
            <a:r>
              <a:rPr lang="en-US" sz="2800" b="1" i="1" dirty="0" err="1" smtClean="0">
                <a:latin typeface="Courier New" pitchFamily="49" charset="0"/>
              </a:rPr>
              <a:t>filespec</a:t>
            </a:r>
            <a:r>
              <a:rPr lang="en-US" sz="2800" b="1" dirty="0" smtClean="0">
                <a:latin typeface="Courier New" pitchFamily="49" charset="0"/>
              </a:rPr>
              <a:t>)</a:t>
            </a:r>
          </a:p>
          <a:p>
            <a:pPr eaLnBrk="1" hangingPunct="1">
              <a:spcBef>
                <a:spcPct val="50000"/>
              </a:spcBef>
            </a:pPr>
            <a:endParaRPr lang="en-US" sz="2800" dirty="0" smtClean="0"/>
          </a:p>
          <a:p>
            <a:r>
              <a:rPr lang="en-CA" sz="2800" dirty="0" smtClean="0">
                <a:solidFill>
                  <a:srgbClr val="000000"/>
                </a:solidFill>
              </a:rPr>
              <a:t>Opens </a:t>
            </a:r>
            <a:r>
              <a:rPr lang="en-CA" sz="2800" i="1" dirty="0" err="1" smtClean="0">
                <a:solidFill>
                  <a:srgbClr val="000000"/>
                </a:solidFill>
              </a:rPr>
              <a:t>filespec</a:t>
            </a:r>
            <a:r>
              <a:rPr lang="en-CA" sz="2800" dirty="0" smtClean="0">
                <a:solidFill>
                  <a:srgbClr val="000000"/>
                </a:solidFill>
              </a:rPr>
              <a:t>, reads all lines from it, and stores it in </a:t>
            </a:r>
            <a:r>
              <a:rPr lang="en-CA" sz="2800" i="1" dirty="0" err="1" smtClean="0">
                <a:solidFill>
                  <a:srgbClr val="000000"/>
                </a:solidFill>
              </a:rPr>
              <a:t>arrayName</a:t>
            </a:r>
            <a:endParaRPr lang="en-CA" sz="2800" i="1" dirty="0" smtClean="0">
              <a:solidFill>
                <a:srgbClr val="000000"/>
              </a:solidFill>
            </a:endParaRPr>
          </a:p>
          <a:p>
            <a:r>
              <a:rPr lang="en-CA" sz="2800" dirty="0" smtClean="0">
                <a:solidFill>
                  <a:srgbClr val="000000"/>
                </a:solidFill>
              </a:rPr>
              <a:t>Each line in </a:t>
            </a:r>
            <a:r>
              <a:rPr lang="en-CA" sz="2800" i="1" dirty="0" err="1" smtClean="0">
                <a:solidFill>
                  <a:srgbClr val="000000"/>
                </a:solidFill>
              </a:rPr>
              <a:t>filespec</a:t>
            </a:r>
            <a:r>
              <a:rPr lang="en-CA" sz="2800" dirty="0" smtClean="0">
                <a:solidFill>
                  <a:srgbClr val="000000"/>
                </a:solidFill>
              </a:rPr>
              <a:t> is stored in one location of </a:t>
            </a:r>
            <a:r>
              <a:rPr lang="en-CA" sz="2800" i="1" dirty="0" err="1" smtClean="0">
                <a:solidFill>
                  <a:srgbClr val="000000"/>
                </a:solidFill>
              </a:rPr>
              <a:t>arrayName</a:t>
            </a:r>
            <a:endParaRPr lang="en-CA" sz="2800" i="1" dirty="0" smtClean="0">
              <a:solidFill>
                <a:srgbClr val="000000"/>
              </a:solidFill>
            </a:endParaRPr>
          </a:p>
          <a:p>
            <a:pPr eaLnBrk="1" hangingPunct="1">
              <a:spcBef>
                <a:spcPct val="50000"/>
              </a:spcBef>
            </a:pPr>
            <a:endParaRPr lang="en-US" sz="2800" dirty="0" smtClean="0"/>
          </a:p>
        </p:txBody>
      </p:sp>
      <p:sp>
        <p:nvSpPr>
          <p:cNvPr id="2" name="Content Placeholder 1"/>
          <p:cNvSpPr>
            <a:spLocks noGrp="1"/>
          </p:cNvSpPr>
          <p:nvPr>
            <p:ph sz="quarter" idx="10"/>
          </p:nvPr>
        </p:nvSpPr>
        <p:spPr/>
        <p:txBody>
          <a:bodyPr/>
          <a:lstStyle/>
          <a:p>
            <a:endParaRPr lang="en-US"/>
          </a:p>
        </p:txBody>
      </p:sp>
      <p:sp>
        <p:nvSpPr>
          <p:cNvPr id="12083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ED00E39-18F1-475B-B014-2F6E9AB96EB9}" type="slidenum">
              <a:rPr lang="en-US" sz="1400" smtClean="0"/>
              <a:pPr eaLnBrk="1" hangingPunct="1"/>
              <a:t>99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10913</TotalTime>
  <Words>6321</Words>
  <Application>Microsoft Office PowerPoint</Application>
  <PresentationFormat>On-screen Show (4:3)</PresentationFormat>
  <Paragraphs>1364</Paragraphs>
  <Slides>164</Slides>
  <Notes>96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164</vt:i4>
      </vt:variant>
    </vt:vector>
  </HeadingPairs>
  <TitlesOfParts>
    <vt:vector size="173" baseType="lpstr">
      <vt:lpstr>Arial</vt:lpstr>
      <vt:lpstr>Tahoma</vt:lpstr>
      <vt:lpstr>Monotype Sorts</vt:lpstr>
      <vt:lpstr>Century Schoolbook</vt:lpstr>
      <vt:lpstr>Consolas</vt:lpstr>
      <vt:lpstr>Courier New</vt:lpstr>
      <vt:lpstr>Wingdings</vt:lpstr>
      <vt:lpstr>Wingdings 2</vt:lpstr>
      <vt:lpstr>Theme1</vt:lpstr>
      <vt:lpstr>Final Chapter</vt:lpstr>
      <vt:lpstr>Web Programs</vt:lpstr>
      <vt:lpstr>Creating a Web Program</vt:lpstr>
      <vt:lpstr>Creating a Web Program (continued)</vt:lpstr>
      <vt:lpstr>Web Page (VWD Equivalent of the Form Designer)</vt:lpstr>
      <vt:lpstr>Web Page Tab</vt:lpstr>
      <vt:lpstr>Toolbox</vt:lpstr>
      <vt:lpstr>Designing the Web Page</vt:lpstr>
      <vt:lpstr>Sample Web Page</vt:lpstr>
      <vt:lpstr>Properties Window</vt:lpstr>
      <vt:lpstr>Code Editor</vt:lpstr>
      <vt:lpstr>Summary Thus Far</vt:lpstr>
      <vt:lpstr>Sample Code</vt:lpstr>
      <vt:lpstr>Running a Program</vt:lpstr>
      <vt:lpstr>A Run of the Sample Program</vt:lpstr>
      <vt:lpstr>Tables</vt:lpstr>
      <vt:lpstr>Sample Table</vt:lpstr>
      <vt:lpstr>Cells</vt:lpstr>
      <vt:lpstr>Managing Tables</vt:lpstr>
      <vt:lpstr>Text Files</vt:lpstr>
      <vt:lpstr>How to Open an Existing Web Program</vt:lpstr>
      <vt:lpstr>How to Add an Additional Web Page to a Program</vt:lpstr>
      <vt:lpstr>How to Add an Additional Web Page to a Program (cont.)</vt:lpstr>
      <vt:lpstr>Hyperlink Control</vt:lpstr>
      <vt:lpstr>Sample Web Page</vt:lpstr>
      <vt:lpstr>Validation Controls</vt:lpstr>
      <vt:lpstr>Sample Web Page</vt:lpstr>
      <vt:lpstr>RequiredFieldValidator Control</vt:lpstr>
      <vt:lpstr>RangeValidator Control</vt:lpstr>
      <vt:lpstr>Postback</vt:lpstr>
      <vt:lpstr>Programming Model</vt:lpstr>
      <vt:lpstr>The Page Load Event</vt:lpstr>
      <vt:lpstr>Class-Level Variables</vt:lpstr>
      <vt:lpstr>RadioButtonList Control</vt:lpstr>
      <vt:lpstr>RadioButtonList Control (continued)</vt:lpstr>
      <vt:lpstr>Check Box Control</vt:lpstr>
      <vt:lpstr>PowerPoint Presentation</vt:lpstr>
      <vt:lpstr>Review</vt:lpstr>
      <vt:lpstr>Communicating with the Computer</vt:lpstr>
      <vt:lpstr>Computers and Complicated Tasks</vt:lpstr>
      <vt:lpstr>Performing a Task on the Computer</vt:lpstr>
      <vt:lpstr>Problem-solving: approach like algebra class</vt:lpstr>
      <vt:lpstr>Program development cycle</vt:lpstr>
      <vt:lpstr>Programming Tools</vt:lpstr>
      <vt:lpstr>Flowchart example</vt:lpstr>
      <vt:lpstr>Pseudocode example</vt:lpstr>
      <vt:lpstr>Hierarchy charts example</vt:lpstr>
      <vt:lpstr>Decision flow chart</vt:lpstr>
      <vt:lpstr>Looping flow chart</vt:lpstr>
      <vt:lpstr>Review</vt:lpstr>
      <vt:lpstr>Control Name Prefixes</vt:lpstr>
      <vt:lpstr>Event </vt:lpstr>
      <vt:lpstr>Three Types of Errors</vt:lpstr>
      <vt:lpstr>Some Types of Syntax Errors </vt:lpstr>
      <vt:lpstr>Syntax Error</vt:lpstr>
      <vt:lpstr>A Type of Run-time Error</vt:lpstr>
      <vt:lpstr>A Logical Error</vt:lpstr>
      <vt:lpstr>Common Error in Boolean Expressions</vt:lpstr>
      <vt:lpstr>Data Conversion</vt:lpstr>
      <vt:lpstr>String Properties and Methods </vt:lpstr>
      <vt:lpstr>String Properties and Methods </vt:lpstr>
      <vt:lpstr>Substring Method </vt:lpstr>
      <vt:lpstr>Chr Function</vt:lpstr>
      <vt:lpstr>Asc Function</vt:lpstr>
      <vt:lpstr>Scope</vt:lpstr>
      <vt:lpstr>Scope</vt:lpstr>
      <vt:lpstr>Review</vt:lpstr>
      <vt:lpstr>Logical Operators</vt:lpstr>
      <vt:lpstr>Example 4.3</vt:lpstr>
      <vt:lpstr>If Block</vt:lpstr>
      <vt:lpstr>Another example If block</vt:lpstr>
      <vt:lpstr>Pseudocode and Flowchart</vt:lpstr>
      <vt:lpstr>ElseIf clause</vt:lpstr>
      <vt:lpstr>Select Case Syntax</vt:lpstr>
      <vt:lpstr>Flowchart for Select Case</vt:lpstr>
      <vt:lpstr>Flowchart for Select Case</vt:lpstr>
      <vt:lpstr>Review</vt:lpstr>
      <vt:lpstr>Devices for Modularity</vt:lpstr>
      <vt:lpstr>Sub Procedures</vt:lpstr>
      <vt:lpstr>Arguments and Parameters</vt:lpstr>
      <vt:lpstr>Function Procedures</vt:lpstr>
      <vt:lpstr>Functions vs. Procedures</vt:lpstr>
      <vt:lpstr>Example: num </vt:lpstr>
      <vt:lpstr>Example</vt:lpstr>
      <vt:lpstr>Review</vt:lpstr>
      <vt:lpstr>Do Loop Syntax</vt:lpstr>
      <vt:lpstr>Post Test Loop</vt:lpstr>
      <vt:lpstr>What’s the diff?</vt:lpstr>
      <vt:lpstr>Pseudocode and Flowchart</vt:lpstr>
      <vt:lpstr>Example 1: Display the Total Contents of a File</vt:lpstr>
      <vt:lpstr>For…Next Loop Syntax</vt:lpstr>
      <vt:lpstr>Example 2</vt:lpstr>
      <vt:lpstr>Comments</vt:lpstr>
      <vt:lpstr>Comments</vt:lpstr>
      <vt:lpstr>Comments</vt:lpstr>
      <vt:lpstr>Review</vt:lpstr>
      <vt:lpstr>Simple and Array Variables</vt:lpstr>
      <vt:lpstr>Initializing Arrays</vt:lpstr>
      <vt:lpstr>Initializing Arrays</vt:lpstr>
      <vt:lpstr>Example</vt:lpstr>
      <vt:lpstr>Preserve Keyword</vt:lpstr>
      <vt:lpstr>Set Operations</vt:lpstr>
      <vt:lpstr>Set Operations</vt:lpstr>
      <vt:lpstr>Set Operations</vt:lpstr>
      <vt:lpstr>Set Operations</vt:lpstr>
      <vt:lpstr>Structures</vt:lpstr>
      <vt:lpstr>Example 4</vt:lpstr>
      <vt:lpstr>Sorting</vt:lpstr>
      <vt:lpstr>Bubble Sort Algorithm: n Items</vt:lpstr>
      <vt:lpstr>Shell Sort Algorithm</vt:lpstr>
      <vt:lpstr>Review</vt:lpstr>
      <vt:lpstr>Review</vt:lpstr>
      <vt:lpstr>Review</vt:lpstr>
      <vt:lpstr>Review</vt:lpstr>
      <vt:lpstr>WriteAllLines</vt:lpstr>
      <vt:lpstr>RealAllLines</vt:lpstr>
      <vt:lpstr>Deleting Information from a Sequential File</vt:lpstr>
      <vt:lpstr>Delete and Move Methods</vt:lpstr>
      <vt:lpstr>Structured Exception Handling</vt:lpstr>
      <vt:lpstr>Try Catch Block Syntax</vt:lpstr>
      <vt:lpstr>Catch Blocks</vt:lpstr>
      <vt:lpstr>Working with HashTable</vt:lpstr>
      <vt:lpstr>Working with HashTable</vt:lpstr>
      <vt:lpstr>Working with HashTable</vt:lpstr>
      <vt:lpstr>Working with HashTable</vt:lpstr>
      <vt:lpstr>Working with HashTable</vt:lpstr>
      <vt:lpstr>Review</vt:lpstr>
      <vt:lpstr>List Box Events</vt:lpstr>
      <vt:lpstr>Using an Array to Fill a List Box</vt:lpstr>
      <vt:lpstr>The Group Box Control</vt:lpstr>
      <vt:lpstr>The Check Box Control</vt:lpstr>
      <vt:lpstr>The Radio Button Control</vt:lpstr>
      <vt:lpstr>The Timer Control</vt:lpstr>
      <vt:lpstr>Scroll Bar Properties</vt:lpstr>
      <vt:lpstr>The Clipboard Object</vt:lpstr>
      <vt:lpstr>The Random Class</vt:lpstr>
      <vt:lpstr>The MenuStrip Control</vt:lpstr>
      <vt:lpstr>Menu Events</vt:lpstr>
      <vt:lpstr>Multiple Forms</vt:lpstr>
      <vt:lpstr>Variables and Multiple Forms</vt:lpstr>
      <vt:lpstr>Review</vt:lpstr>
      <vt:lpstr>What is a database?</vt:lpstr>
      <vt:lpstr>Database Terminology</vt:lpstr>
      <vt:lpstr>Connecting with a DataTable</vt:lpstr>
      <vt:lpstr>Primary Keys</vt:lpstr>
      <vt:lpstr>Two or More Tables</vt:lpstr>
      <vt:lpstr>SQL</vt:lpstr>
      <vt:lpstr>Virtual Tables</vt:lpstr>
      <vt:lpstr>Review</vt:lpstr>
      <vt:lpstr>What is Object Oriented Programming?</vt:lpstr>
      <vt:lpstr>OOP Analogy</vt:lpstr>
      <vt:lpstr>Get and Set</vt:lpstr>
      <vt:lpstr>Student Class: WriteOnly Property Blocks</vt:lpstr>
      <vt:lpstr>Student Class: Method</vt:lpstr>
      <vt:lpstr>Steps Used to Create a Class</vt:lpstr>
      <vt:lpstr>Steps continued</vt:lpstr>
      <vt:lpstr>Events</vt:lpstr>
      <vt:lpstr>User Defined Event</vt:lpstr>
      <vt:lpstr>Responding to Events</vt:lpstr>
      <vt:lpstr>Containment</vt:lpstr>
      <vt:lpstr>Inheritance Hierarchy</vt:lpstr>
      <vt:lpstr>Overridable</vt:lpstr>
      <vt:lpstr>MustOverride</vt:lpstr>
      <vt:lpstr>PowerPoint Presentation</vt:lpstr>
    </vt:vector>
  </TitlesOfParts>
  <Company>DeVry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Relational and Logical Operators 192 Relational Operators Logical Operators 5.2 If Blocks 196 5.3 Select Case Blocks 213 5.4 A Case Study: Weekly Payroll 231 Designing the Weekly Payroll Program Pseudocode for the Display Payroll Event Writing the Weekly Payroll Program The User Interface Summary 239 Programming Projects 240 Decisions 5 191 ch5_1page.qxd 2/12/02 7:58 AM Page 191</dc:title>
  <dc:creator>cwyman</dc:creator>
  <cp:lastModifiedBy>Richard</cp:lastModifiedBy>
  <cp:revision>268</cp:revision>
  <dcterms:created xsi:type="dcterms:W3CDTF">2002-04-04T04:28:29Z</dcterms:created>
  <dcterms:modified xsi:type="dcterms:W3CDTF">2012-11-25T18:45:49Z</dcterms:modified>
</cp:coreProperties>
</file>