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3" r:id="rId1"/>
  </p:sldMasterIdLst>
  <p:notesMasterIdLst>
    <p:notesMasterId r:id="rId92"/>
  </p:notesMasterIdLst>
  <p:sldIdLst>
    <p:sldId id="357" r:id="rId2"/>
    <p:sldId id="359" r:id="rId3"/>
    <p:sldId id="360" r:id="rId4"/>
    <p:sldId id="361" r:id="rId5"/>
    <p:sldId id="362" r:id="rId6"/>
    <p:sldId id="363" r:id="rId7"/>
    <p:sldId id="364" r:id="rId8"/>
    <p:sldId id="256" r:id="rId9"/>
    <p:sldId id="365" r:id="rId10"/>
    <p:sldId id="366" r:id="rId11"/>
    <p:sldId id="368" r:id="rId12"/>
    <p:sldId id="352" r:id="rId13"/>
    <p:sldId id="258" r:id="rId14"/>
    <p:sldId id="259" r:id="rId15"/>
    <p:sldId id="261" r:id="rId16"/>
    <p:sldId id="260" r:id="rId17"/>
    <p:sldId id="264" r:id="rId18"/>
    <p:sldId id="297" r:id="rId19"/>
    <p:sldId id="265" r:id="rId20"/>
    <p:sldId id="266" r:id="rId21"/>
    <p:sldId id="267" r:id="rId22"/>
    <p:sldId id="268" r:id="rId23"/>
    <p:sldId id="298" r:id="rId24"/>
    <p:sldId id="299" r:id="rId25"/>
    <p:sldId id="300" r:id="rId26"/>
    <p:sldId id="302" r:id="rId27"/>
    <p:sldId id="269" r:id="rId28"/>
    <p:sldId id="271" r:id="rId29"/>
    <p:sldId id="303" r:id="rId30"/>
    <p:sldId id="304" r:id="rId31"/>
    <p:sldId id="305" r:id="rId32"/>
    <p:sldId id="306" r:id="rId33"/>
    <p:sldId id="308" r:id="rId34"/>
    <p:sldId id="307" r:id="rId35"/>
    <p:sldId id="263" r:id="rId36"/>
    <p:sldId id="273" r:id="rId37"/>
    <p:sldId id="309" r:id="rId38"/>
    <p:sldId id="310" r:id="rId39"/>
    <p:sldId id="274" r:id="rId40"/>
    <p:sldId id="311" r:id="rId41"/>
    <p:sldId id="312" r:id="rId42"/>
    <p:sldId id="313" r:id="rId43"/>
    <p:sldId id="315" r:id="rId44"/>
    <p:sldId id="314" r:id="rId45"/>
    <p:sldId id="275" r:id="rId46"/>
    <p:sldId id="316" r:id="rId47"/>
    <p:sldId id="317" r:id="rId48"/>
    <p:sldId id="318" r:id="rId49"/>
    <p:sldId id="351" r:id="rId50"/>
    <p:sldId id="277" r:id="rId51"/>
    <p:sldId id="278" r:id="rId52"/>
    <p:sldId id="279" r:id="rId53"/>
    <p:sldId id="280" r:id="rId54"/>
    <p:sldId id="281" r:id="rId55"/>
    <p:sldId id="320" r:id="rId56"/>
    <p:sldId id="321" r:id="rId57"/>
    <p:sldId id="353" r:id="rId58"/>
    <p:sldId id="322" r:id="rId59"/>
    <p:sldId id="283" r:id="rId60"/>
    <p:sldId id="323" r:id="rId61"/>
    <p:sldId id="282" r:id="rId62"/>
    <p:sldId id="284" r:id="rId63"/>
    <p:sldId id="285" r:id="rId64"/>
    <p:sldId id="286" r:id="rId65"/>
    <p:sldId id="287" r:id="rId66"/>
    <p:sldId id="288" r:id="rId67"/>
    <p:sldId id="289" r:id="rId68"/>
    <p:sldId id="331" r:id="rId69"/>
    <p:sldId id="326" r:id="rId70"/>
    <p:sldId id="325" r:id="rId71"/>
    <p:sldId id="330" r:id="rId72"/>
    <p:sldId id="290" r:id="rId73"/>
    <p:sldId id="291" r:id="rId74"/>
    <p:sldId id="292" r:id="rId75"/>
    <p:sldId id="294" r:id="rId76"/>
    <p:sldId id="295" r:id="rId77"/>
    <p:sldId id="338" r:id="rId78"/>
    <p:sldId id="337" r:id="rId79"/>
    <p:sldId id="340" r:id="rId80"/>
    <p:sldId id="339" r:id="rId81"/>
    <p:sldId id="296" r:id="rId82"/>
    <p:sldId id="341" r:id="rId83"/>
    <p:sldId id="342" r:id="rId84"/>
    <p:sldId id="345" r:id="rId85"/>
    <p:sldId id="344" r:id="rId86"/>
    <p:sldId id="346" r:id="rId87"/>
    <p:sldId id="347" r:id="rId88"/>
    <p:sldId id="348" r:id="rId89"/>
    <p:sldId id="349" r:id="rId90"/>
    <p:sldId id="350" r:id="rId91"/>
  </p:sldIdLst>
  <p:sldSz cx="9144000" cy="6858000" type="screen4x3"/>
  <p:notesSz cx="6858000" cy="9144000"/>
  <p:embeddedFontLst>
    <p:embeddedFont>
      <p:font typeface="Century Schoolbook" pitchFamily="18" charset="0"/>
      <p:regular r:id="rId93"/>
      <p:bold r:id="rId94"/>
      <p:italic r:id="rId95"/>
      <p:boldItalic r:id="rId96"/>
    </p:embeddedFont>
    <p:embeddedFont>
      <p:font typeface="Consolas" pitchFamily="49" charset="0"/>
      <p:regular r:id="rId97"/>
      <p:bold r:id="rId98"/>
      <p:italic r:id="rId99"/>
      <p:boldItalic r:id="rId100"/>
    </p:embeddedFont>
    <p:embeddedFont>
      <p:font typeface="Wingdings 2" pitchFamily="18" charset="2"/>
      <p:regular r:id="rId101"/>
    </p:embeddedFont>
    <p:embeddedFont>
      <p:font typeface="Monotype Sorts" pitchFamily="2" charset="2"/>
      <p:regular r:id="rId10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0" autoAdjust="0"/>
    <p:restoredTop sz="88403" autoAdjust="0"/>
  </p:normalViewPr>
  <p:slideViewPr>
    <p:cSldViewPr>
      <p:cViewPr varScale="1">
        <p:scale>
          <a:sx n="108" d="100"/>
          <a:sy n="108" d="100"/>
        </p:scale>
        <p:origin x="-9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8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1.fntdata"/><Relationship Id="rId98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2.fntdata"/><Relationship Id="rId99" Type="http://schemas.openxmlformats.org/officeDocument/2006/relationships/font" Target="fonts/font7.fntdata"/><Relationship Id="rId10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5.fntdata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3F02B0-1C38-4247-A434-E26DFBF64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53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62AFE4-8FD4-42BE-B4B3-270ED7975FB2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10787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90E986-58CF-4A33-8651-8EE5338978F4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880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3CB108-0C88-4AE0-AC39-11E4EE24C84F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Must be inside the class to allow access to private data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Additional code can be added to perform data validation before storing data in the member variable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The word "public" allows for this to be accessed from outside the class</a:t>
            </a:r>
          </a:p>
        </p:txBody>
      </p:sp>
    </p:spTree>
    <p:extLst>
      <p:ext uri="{BB962C8B-B14F-4D97-AF65-F5344CB8AC3E}">
        <p14:creationId xmlns:p14="http://schemas.microsoft.com/office/powerpoint/2010/main" val="1100592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0300BF-DE6D-4A1F-8533-6C4D3A833F40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542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E5F1C6-C1E5-46D3-BF9B-E149A6A45DF7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4977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29FAC3-ADD7-4087-8F69-3426868B805D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Must be inside the class to allow access to private data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Additional code can be added to perform data validation before storing data in the member variable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The word "public" allows for this to be accessed from outside the class</a:t>
            </a:r>
          </a:p>
        </p:txBody>
      </p:sp>
    </p:spTree>
    <p:extLst>
      <p:ext uri="{BB962C8B-B14F-4D97-AF65-F5344CB8AC3E}">
        <p14:creationId xmlns:p14="http://schemas.microsoft.com/office/powerpoint/2010/main" val="2822771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DF187C-2E05-4918-8107-FD83B9785BBB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Must be inside the class to allow access to private data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Additional code can be added to perform data validation before storing data in the member variable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The word "public" allows for this to be accessed from outside the class</a:t>
            </a:r>
          </a:p>
        </p:txBody>
      </p:sp>
    </p:spTree>
    <p:extLst>
      <p:ext uri="{BB962C8B-B14F-4D97-AF65-F5344CB8AC3E}">
        <p14:creationId xmlns:p14="http://schemas.microsoft.com/office/powerpoint/2010/main" val="351825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3B3EF9-CCA9-483D-BEE7-75F6BBEBB771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Must be inside the class to allow access to private data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Additional code can be added to perform data validation before storing data in the member variable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The word "public" allows for this to be accessed from outside the class</a:t>
            </a:r>
          </a:p>
        </p:txBody>
      </p:sp>
    </p:spTree>
    <p:extLst>
      <p:ext uri="{BB962C8B-B14F-4D97-AF65-F5344CB8AC3E}">
        <p14:creationId xmlns:p14="http://schemas.microsoft.com/office/powerpoint/2010/main" val="3434216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1B249-FC1B-4C01-B73F-DD7323C3FB3A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3276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7AED5C-958D-40FA-98E7-E44AFB970D27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51385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28348A-ECF4-46AA-8110-0A3B909F529B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9527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AFC6E0-B19D-46DE-A2FD-91B984869CE7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75201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4DECB2-2924-4DEE-82CC-9CF12A274491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05210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26E0A0-B402-4F10-A403-CA286641AD96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95199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547465-1D37-40BC-9A60-BA0673EE8EF0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6215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A30CDC-C0C7-4DD0-9D55-18FEFD7B481B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25448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82BBD2-C11D-4122-98EE-A437AF934E3C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5127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B15F8F-E17B-41C7-B37E-06B179DE05FA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93551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4CA3C2-60B5-42C2-9CEA-FB8C596DD0F3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0608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FF9A40-0ED7-4119-B37B-C8A699F445C3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6596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233F8F-B81F-4622-A73A-955B81363E8D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83406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E65615-A509-4A55-8429-2D23302DA35E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3189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619338-3107-451A-96D0-2FCC35334DCB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53236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F0CACA-1429-4B1A-B338-534886411059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03575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76D850-2CE9-4D0C-87FA-F5064763335D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14075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6C6782-B26B-47CF-9B5D-ADE21CCCDB16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9171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9B0CAD-AA8B-4636-920C-96EF2776C670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2465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357D21-E8C4-4C5E-B0D5-82F07D4A6458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03324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73C547-EE3B-4795-B3A8-0783DE770C0B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13788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A64B96-BE18-4970-A149-BE3F282B86FD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024296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4668DC-C19A-488A-AFC7-A7FA79CE3D5A}" type="slidenum">
              <a:rPr lang="en-US" sz="1200"/>
              <a:pPr eaLnBrk="1" hangingPunct="1"/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978958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6DB21A-FC2F-4575-90FB-9F662B08036C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643788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57B8AA-4AF7-41A3-9480-742E310C18D8}" type="slidenum">
              <a:rPr lang="en-US" sz="1200"/>
              <a:pPr eaLnBrk="1" hangingPunct="1"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1206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EF73BC-FE37-42A9-B53C-EDB1BD68BD34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817584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A64B7D-D9A5-4068-AD3D-B131D7FEAC6F}" type="slidenum">
              <a:rPr lang="en-US" sz="1200"/>
              <a:pPr eaLnBrk="1" hangingPunct="1"/>
              <a:t>50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721283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0642F9-B903-4384-961F-62D75724EC3C}" type="slidenum">
              <a:rPr lang="en-US" sz="1200"/>
              <a:pPr eaLnBrk="1" hangingPunct="1"/>
              <a:t>51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614055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78AB5C-58C7-42C9-BCAB-C6BB2E60DE52}" type="slidenum">
              <a:rPr lang="en-US" sz="1200"/>
              <a:pPr eaLnBrk="1" hangingPunct="1"/>
              <a:t>52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647258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7AD1B7-AF05-4D00-BFEA-52B91582722E}" type="slidenum">
              <a:rPr lang="en-US" sz="1200"/>
              <a:pPr eaLnBrk="1" hangingPunct="1"/>
              <a:t>53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06248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6EF5A0-8D54-421D-90A9-2F5004968DE7}" type="slidenum">
              <a:rPr lang="en-US" sz="1200"/>
              <a:pPr eaLnBrk="1" hangingPunct="1"/>
              <a:t>54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08255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E4A55-B4DE-4E68-89D2-8AF7CA4F4411}" type="slidenum">
              <a:rPr lang="en-US" sz="1200"/>
              <a:pPr eaLnBrk="1" hangingPunct="1"/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631079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240EFB-60F6-46D0-B563-6E35254088A1}" type="slidenum">
              <a:rPr lang="en-US" sz="1200"/>
              <a:pPr eaLnBrk="1" hangingPunct="1"/>
              <a:t>56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55826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4FB440-AE88-44B0-B4DF-C68F4617001F}" type="slidenum">
              <a:rPr lang="en-US" sz="1200"/>
              <a:pPr eaLnBrk="1" hangingPunct="1"/>
              <a:t>57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681105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43BBD0-0E1E-4BE2-9488-653AE8550200}" type="slidenum">
              <a:rPr lang="en-US" sz="1200"/>
              <a:pPr eaLnBrk="1" hangingPunct="1"/>
              <a:t>58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905279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806885-82FC-4489-9F66-D66C27B45CE7}" type="slidenum">
              <a:rPr lang="en-US" sz="1200"/>
              <a:pPr eaLnBrk="1" hangingPunct="1"/>
              <a:t>59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1867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560C39-687D-41B0-96A0-09892C51D510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055219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91D616-0A78-4DD3-A1CD-9E6399E254F9}" type="slidenum">
              <a:rPr lang="en-US" sz="1200"/>
              <a:pPr eaLnBrk="1" hangingPunct="1"/>
              <a:t>60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320236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20D448-55BD-4BDF-AE5A-9DF7EAAB85AC}" type="slidenum">
              <a:rPr lang="en-US" sz="1200"/>
              <a:pPr eaLnBrk="1" hangingPunct="1"/>
              <a:t>61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518817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CB4B37-29B0-4F68-98BD-03B0D7F4826D}" type="slidenum">
              <a:rPr lang="en-US" sz="1200"/>
              <a:pPr eaLnBrk="1" hangingPunct="1"/>
              <a:t>62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793532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5F7603-72E0-4C63-BE1C-8FA597DB54A4}" type="slidenum">
              <a:rPr lang="en-US" sz="1200"/>
              <a:pPr eaLnBrk="1" hangingPunct="1"/>
              <a:t>63</a:t>
            </a:fld>
            <a:endParaRPr 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Consider the classes shown in Figure 11.6. All three children inherit Property A and Sub B from their parent. Child2 and Child3 also have an event and a property, respectively. GrandChild1 has access to Property A, Sub B, and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Event C from its parent and adds Function E and Sub F. The collection of a parent class along with its descendants is called a </a:t>
            </a:r>
            <a:r>
              <a:rPr lang="en-US" b="1" dirty="0" smtClean="0">
                <a:latin typeface="Arial" panose="020B0604020202020204" pitchFamily="34" charset="0"/>
              </a:rPr>
              <a:t>hierarchy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379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3769D0-26AA-420F-A605-74A64051ADAC}" type="slidenum">
              <a:rPr lang="en-US" sz="1200"/>
              <a:pPr eaLnBrk="1" hangingPunct="1"/>
              <a:t>64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410785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03CC09-3C7D-4E0A-A9EC-59AB14B4B174}" type="slidenum">
              <a:rPr lang="en-US" sz="1200"/>
              <a:pPr eaLnBrk="1" hangingPunct="1"/>
              <a:t>65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20604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E6D8AA-6C11-4D18-BD6E-766547710BBF}" type="slidenum">
              <a:rPr lang="en-US" sz="1200"/>
              <a:pPr eaLnBrk="1" hangingPunct="1"/>
              <a:t>66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869955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88683D-3F50-445D-B907-A656FCA08004}" type="slidenum">
              <a:rPr lang="en-US" sz="1200"/>
              <a:pPr eaLnBrk="1" hangingPunct="1"/>
              <a:t>67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19509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10529E-9CB0-4280-BFA2-FB935F8453CA}" type="slidenum">
              <a:rPr lang="en-US" sz="1200"/>
              <a:pPr eaLnBrk="1" hangingPunct="1"/>
              <a:t>68</a:t>
            </a:fld>
            <a:endParaRPr 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Must be inside the class to allow access to private data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Additional code can be added to perform data validation before storing data in the member variable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The word "public" allows for this to be accessed from outside the class</a:t>
            </a:r>
          </a:p>
        </p:txBody>
      </p:sp>
    </p:spTree>
    <p:extLst>
      <p:ext uri="{BB962C8B-B14F-4D97-AF65-F5344CB8AC3E}">
        <p14:creationId xmlns:p14="http://schemas.microsoft.com/office/powerpoint/2010/main" val="23810485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FD991E-AF52-44DB-9608-7D2E48B3003D}" type="slidenum">
              <a:rPr lang="en-US" sz="1200"/>
              <a:pPr eaLnBrk="1" hangingPunct="1"/>
              <a:t>69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95760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D181A4-7186-43D4-B6C3-E9D79F40E457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046374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2AC3CC-AA51-4AC4-AC8C-073A3EEDFF64}" type="slidenum">
              <a:rPr lang="en-US" sz="1200"/>
              <a:pPr eaLnBrk="1" hangingPunct="1"/>
              <a:t>70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459610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85B370-D162-43F5-8499-20A43DC4FDAD}" type="slidenum">
              <a:rPr lang="en-US" sz="1200"/>
              <a:pPr eaLnBrk="1" hangingPunct="1"/>
              <a:t>71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Must be inside the class to allow access to private data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Additional code can be added to perform data validation before storing data in the member variable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The word "public" allows for this to be accessed from outside the class</a:t>
            </a:r>
          </a:p>
        </p:txBody>
      </p:sp>
    </p:spTree>
    <p:extLst>
      <p:ext uri="{BB962C8B-B14F-4D97-AF65-F5344CB8AC3E}">
        <p14:creationId xmlns:p14="http://schemas.microsoft.com/office/powerpoint/2010/main" val="28733163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635567-260E-4ED7-803E-3878B7E1CEDB}" type="slidenum">
              <a:rPr lang="en-US" sz="1200"/>
              <a:pPr eaLnBrk="1" hangingPunct="1"/>
              <a:t>72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118395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CF7C8C-D22B-44E4-A578-5BE43D658BD5}" type="slidenum">
              <a:rPr lang="en-US" sz="1200"/>
              <a:pPr eaLnBrk="1" hangingPunct="1"/>
              <a:t>73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079586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462A4C-B4D0-4B6C-BBAE-4F9240DD564F}" type="slidenum">
              <a:rPr lang="en-US" sz="1200"/>
              <a:pPr eaLnBrk="1" hangingPunct="1"/>
              <a:t>74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64883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84A74-B797-4816-B643-E902AE9E0E61}" type="slidenum">
              <a:rPr lang="en-US" sz="1200"/>
              <a:pPr eaLnBrk="1" hangingPunct="1"/>
              <a:t>75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156585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64B17C-B960-47E7-B2B7-0C7A77C8E243}" type="slidenum">
              <a:rPr lang="en-US" sz="1200"/>
              <a:pPr eaLnBrk="1" hangingPunct="1"/>
              <a:t>76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38601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717970-04DE-4153-B466-FA9AC4E92C84}" type="slidenum">
              <a:rPr lang="en-US" sz="1200"/>
              <a:pPr eaLnBrk="1" hangingPunct="1"/>
              <a:t>77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04209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8A4287-D7CC-4D1A-A9AE-57CE2C30601C}" type="slidenum">
              <a:rPr lang="en-US" sz="1200"/>
              <a:pPr eaLnBrk="1" hangingPunct="1"/>
              <a:t>78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899661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90D9EC-CBD5-4E00-B425-0D02B84F6CE4}" type="slidenum">
              <a:rPr lang="en-US" sz="1200"/>
              <a:pPr eaLnBrk="1" hangingPunct="1"/>
              <a:t>79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4324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319221-224A-459C-B456-8411ACE49F9C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461009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65F28B-6BCB-4C39-ABAB-4A1349181EFC}" type="slidenum">
              <a:rPr lang="en-US" sz="1200"/>
              <a:pPr eaLnBrk="1" hangingPunct="1"/>
              <a:t>80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7018547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D52343-0266-4FFD-BB91-7CD7B6607393}" type="slidenum">
              <a:rPr lang="en-US" sz="1200"/>
              <a:pPr eaLnBrk="1" hangingPunct="1"/>
              <a:t>81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27012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09915A-4BE7-4E49-B5DA-76347CF37175}" type="slidenum">
              <a:rPr lang="en-US" sz="1200"/>
              <a:pPr eaLnBrk="1" hangingPunct="1"/>
              <a:t>82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027041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A7F03F-7828-418F-A589-E7E1377395DA}" type="slidenum">
              <a:rPr lang="en-US" sz="1200"/>
              <a:pPr eaLnBrk="1" hangingPunct="1"/>
              <a:t>83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654111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04742E-6CBD-4FBD-AACE-0E4798C8DE8E}" type="slidenum">
              <a:rPr lang="en-US" sz="1200"/>
              <a:pPr eaLnBrk="1" hangingPunct="1"/>
              <a:t>84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658004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04A17B-809E-4A84-A31A-9794997515F4}" type="slidenum">
              <a:rPr lang="en-US" sz="1200"/>
              <a:pPr eaLnBrk="1" hangingPunct="1"/>
              <a:t>85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4388370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0788C6-5C33-4C53-BB40-1FF15AE32469}" type="slidenum">
              <a:rPr lang="en-US" sz="1200"/>
              <a:pPr eaLnBrk="1" hangingPunct="1"/>
              <a:t>86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58309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C1F992-D1DA-456F-983C-860F0A3369B3}" type="slidenum">
              <a:rPr lang="en-US" sz="1200"/>
              <a:pPr eaLnBrk="1" hangingPunct="1"/>
              <a:t>87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662532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E255CB-5215-470E-B803-14C9CA8D247D}" type="slidenum">
              <a:rPr lang="en-US" sz="1200"/>
              <a:pPr eaLnBrk="1" hangingPunct="1"/>
              <a:t>88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9995755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79B32C-8D04-4D9B-BF44-AA66979636D8}" type="slidenum">
              <a:rPr lang="en-US" sz="1200"/>
              <a:pPr eaLnBrk="1" hangingPunct="1"/>
              <a:t>89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6173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2AEDDB-081C-4841-BE55-DAB95F662BD0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388831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08C18D-EC9E-4874-BCCB-381B84BFFF7D}" type="slidenum">
              <a:rPr lang="en-US" sz="1200"/>
              <a:pPr eaLnBrk="1" hangingPunct="1"/>
              <a:t>90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818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BF3685-55F8-49BB-A73B-0F6E730C49E9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8428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075" indent="0" algn="ctr">
              <a:buNone/>
            </a:lvl2pPr>
            <a:lvl3pPr marL="914151" indent="0" algn="ctr">
              <a:buNone/>
            </a:lvl3pPr>
            <a:lvl4pPr marL="1371227" indent="0" algn="ctr">
              <a:buNone/>
            </a:lvl4pPr>
            <a:lvl5pPr marL="1828303" indent="0" algn="ctr">
              <a:buNone/>
            </a:lvl5pPr>
            <a:lvl6pPr marL="2285378" indent="0" algn="ctr">
              <a:buNone/>
            </a:lvl6pPr>
            <a:lvl7pPr marL="2742453" indent="0" algn="ctr">
              <a:buNone/>
            </a:lvl7pPr>
            <a:lvl8pPr marL="3199529" indent="0" algn="ctr">
              <a:buNone/>
            </a:lvl8pPr>
            <a:lvl9pPr marL="365660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3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6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6"/>
            <a:ext cx="609600" cy="517524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ACD6CFD0-E204-4950-A561-42A15EECC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9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2088843F-9F41-482A-8F7D-4A5CA5E86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014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355C12F5-1FF8-4F9F-9E6C-B88366C71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88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4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4"/>
            <a:ext cx="2895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4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fld id="{522E5532-BE6C-4BE4-99A6-526D8E345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641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2E5532-BE6C-4BE4-99A6-526D8E345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397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5105"/>
            <a:ext cx="8960296" cy="562074"/>
          </a:xfrm>
        </p:spPr>
        <p:txBody>
          <a:bodyPr>
            <a:noAutofit/>
          </a:bodyPr>
          <a:lstStyle>
            <a:lvl1pPr algn="r">
              <a:defRPr sz="3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571184" cy="5493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8059383" y="5661248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97" y="6564187"/>
            <a:ext cx="601812" cy="30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0" y="6564186"/>
            <a:ext cx="7723584" cy="29381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0974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105"/>
            <a:ext cx="8856984" cy="562074"/>
          </a:xfrm>
        </p:spPr>
        <p:txBody>
          <a:bodyPr>
            <a:noAutofit/>
          </a:bodyPr>
          <a:lstStyle>
            <a:lvl1pPr algn="r">
              <a:defRPr sz="3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199" y="980728"/>
            <a:ext cx="8250255" cy="5493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8059383" y="5661248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97" y="6564187"/>
            <a:ext cx="601812" cy="30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0" y="6564186"/>
            <a:ext cx="7723584" cy="29381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5658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9"/>
            <a:ext cx="365760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3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6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6"/>
            <a:ext cx="609600" cy="517524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F8B7642D-29BD-4B25-8CD3-FC958C7B3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2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D5E8C23-9ADF-4BD0-9698-6663CDC57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82391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2EEC0AAF-136F-4232-B370-C9A19B9956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4686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fld id="{FDA747C4-409A-4036-A70C-BDD892305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3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3EEFD16D-B02C-43CD-9EC8-14F6A599E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96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2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fld id="{1FFED453-8B4C-4CC2-A636-FB1B72B15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1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15" tIns="45708" rIns="91415" bIns="45708" numCol="1" spcCol="274244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fld id="{8CE83162-F6F2-4062-AA36-271FB68864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121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91415" tIns="45708" rIns="91415" bIns="45708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15" tIns="45708" rIns="91415" bIns="4570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744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44" indent="-274244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06" indent="-27424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indent="-18282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97" indent="-18282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42" indent="-182829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887" indent="-18282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132" indent="-18282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378" indent="-18282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9624" indent="-18282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SQL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SELECT</a:t>
            </a:r>
            <a:r>
              <a:rPr lang="en-CA" smtClean="0"/>
              <a:t> fields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FROM</a:t>
            </a:r>
            <a:r>
              <a:rPr lang="en-CA" smtClean="0"/>
              <a:t> table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WHERE</a:t>
            </a:r>
            <a:r>
              <a:rPr lang="en-CA" smtClean="0"/>
              <a:t> search condition</a:t>
            </a:r>
          </a:p>
          <a:p>
            <a:pPr>
              <a:buFontTx/>
              <a:buNone/>
            </a:pPr>
            <a:r>
              <a:rPr lang="en-CA" smtClean="0"/>
              <a:t>	GROUP BY grouping_columns</a:t>
            </a:r>
          </a:p>
          <a:p>
            <a:pPr>
              <a:buFontTx/>
              <a:buNone/>
            </a:pPr>
            <a:r>
              <a:rPr lang="en-CA" smtClean="0"/>
              <a:t>	HAVING search_condition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ORDER BY </a:t>
            </a:r>
            <a:r>
              <a:rPr lang="en-CA" smtClean="0"/>
              <a:t>sort_fields</a:t>
            </a:r>
            <a:endParaRPr lang="en-C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an object?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Tangible Things    	</a:t>
            </a:r>
            <a:r>
              <a:rPr lang="en-GB" dirty="0" smtClean="0">
                <a:solidFill>
                  <a:srgbClr val="0033CC"/>
                </a:solidFill>
              </a:rPr>
              <a:t>as a car, printer, ...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Roles                   		</a:t>
            </a:r>
            <a:r>
              <a:rPr lang="en-GB" dirty="0" smtClean="0">
                <a:solidFill>
                  <a:srgbClr val="0033CC"/>
                </a:solidFill>
              </a:rPr>
              <a:t>as employee, boss, ...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Incidents              	</a:t>
            </a:r>
            <a:r>
              <a:rPr lang="en-GB" dirty="0" smtClean="0">
                <a:solidFill>
                  <a:srgbClr val="0033CC"/>
                </a:solidFill>
              </a:rPr>
              <a:t>as flight, overflow, ...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Interactions          	</a:t>
            </a:r>
            <a:r>
              <a:rPr lang="en-GB" dirty="0" smtClean="0">
                <a:solidFill>
                  <a:srgbClr val="0033CC"/>
                </a:solidFill>
              </a:rPr>
              <a:t>as contract, sale, ...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Specifications        	</a:t>
            </a:r>
            <a:r>
              <a:rPr lang="en-GB" dirty="0" smtClean="0">
                <a:solidFill>
                  <a:srgbClr val="0033CC"/>
                </a:solidFill>
              </a:rPr>
              <a:t>as colour, shape, …</a:t>
            </a:r>
            <a:endParaRPr lang="en-GB" dirty="0" smtClean="0"/>
          </a:p>
          <a:p>
            <a:pPr>
              <a:buFont typeface="Monotype Sorts"/>
              <a:buChar char="0"/>
            </a:pP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do we care about objects?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Modularity - large software projects can be split up in smaller pieces.</a:t>
            </a:r>
          </a:p>
          <a:p>
            <a:endParaRPr lang="en-GB" dirty="0" smtClean="0"/>
          </a:p>
          <a:p>
            <a:r>
              <a:rPr lang="en-GB" dirty="0" err="1" smtClean="0"/>
              <a:t>Reuseability</a:t>
            </a:r>
            <a:r>
              <a:rPr lang="en-GB" dirty="0" smtClean="0"/>
              <a:t> - Programs can be assembled from pre-written software components.</a:t>
            </a:r>
          </a:p>
          <a:p>
            <a:endParaRPr lang="en-GB" dirty="0" smtClean="0"/>
          </a:p>
          <a:p>
            <a:r>
              <a:rPr lang="en-GB" dirty="0" smtClean="0"/>
              <a:t>Extensibility - New software components can be written or developed from existing ones.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352879-2705-4F88-A8A2-BFA06CBC0566}" type="slidenum">
              <a:rPr lang="en-US" sz="1400"/>
              <a:pPr eaLnBrk="1" hangingPunct="1"/>
              <a:t>11</a:t>
            </a:fld>
            <a:endParaRPr lang="en-US" sz="1400"/>
          </a:p>
        </p:txBody>
      </p:sp>
      <p:pic>
        <p:nvPicPr>
          <p:cNvPr id="17413" name="Picture 4" descr="U:\objori\leg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457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11.1 Classes and Objects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noun </a:t>
            </a:r>
            <a:r>
              <a:rPr lang="en-US" dirty="0" smtClean="0"/>
              <a:t>A word used to denote or name a person, place, thing, quality, or act.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verb </a:t>
            </a:r>
            <a:r>
              <a:rPr lang="en-US" dirty="0" smtClean="0"/>
              <a:t>That part of speech that expresses existence, action, or occurrence.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adjective </a:t>
            </a:r>
            <a:r>
              <a:rPr lang="en-US" dirty="0" smtClean="0"/>
              <a:t>Any of a class of words used to modify a noun or other substantive by limiting, qualifying, or specifying.</a:t>
            </a:r>
          </a:p>
          <a:p>
            <a:pPr algn="r" eaLnBrk="1" hangingPunct="1">
              <a:spcBef>
                <a:spcPts val="1800"/>
              </a:spcBef>
            </a:pPr>
            <a:r>
              <a:rPr lang="en-US" sz="2000" i="1" dirty="0" smtClean="0"/>
              <a:t>The American Heritage Dictionary of the English Language</a:t>
            </a: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91E301-E4B1-4BC7-BA47-565C8BEC723F}" type="slidenum">
              <a:rPr lang="en-US" sz="1400"/>
              <a:pPr eaLnBrk="1" hangingPunct="1"/>
              <a:t>12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OOP Analogy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i="1" smtClean="0"/>
              <a:t>Classes </a:t>
            </a:r>
            <a:r>
              <a:rPr lang="en-US" sz="2800" smtClean="0"/>
              <a:t> </a:t>
            </a:r>
          </a:p>
          <a:p>
            <a:pPr marL="0" indent="0" eaLnBrk="1" hangingPunct="1">
              <a:buFontTx/>
              <a:buNone/>
            </a:pPr>
            <a:endParaRPr lang="en-US" sz="2800" i="1" smtClean="0"/>
          </a:p>
          <a:p>
            <a:pPr marL="0" indent="0" eaLnBrk="1" hangingPunct="1">
              <a:buFontTx/>
              <a:buNone/>
            </a:pPr>
            <a:endParaRPr lang="en-US" sz="2800" i="1" smtClean="0"/>
          </a:p>
          <a:p>
            <a:pPr marL="0" indent="0" eaLnBrk="1" hangingPunct="1">
              <a:buFontTx/>
              <a:buNone/>
            </a:pPr>
            <a:r>
              <a:rPr lang="en-US" sz="2800" i="1" smtClean="0"/>
              <a:t>Methods </a:t>
            </a:r>
            <a:r>
              <a:rPr lang="en-US" sz="2800" smtClean="0"/>
              <a:t> </a:t>
            </a:r>
          </a:p>
          <a:p>
            <a:pPr marL="0" indent="0" eaLnBrk="1" hangingPunct="1">
              <a:buFontTx/>
              <a:buNone/>
            </a:pPr>
            <a:endParaRPr lang="en-US" sz="2800" i="1" smtClean="0"/>
          </a:p>
          <a:p>
            <a:pPr marL="0" indent="0" eaLnBrk="1" hangingPunct="1">
              <a:buFontTx/>
              <a:buNone/>
            </a:pPr>
            <a:endParaRPr lang="en-US" sz="2800" i="1" smtClean="0"/>
          </a:p>
          <a:p>
            <a:pPr marL="0" indent="0" eaLnBrk="1" hangingPunct="1">
              <a:buFontTx/>
              <a:buNone/>
            </a:pPr>
            <a:r>
              <a:rPr lang="en-US" sz="2800" i="1" smtClean="0"/>
              <a:t>Properties</a:t>
            </a:r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BA4642-61CD-4570-AAD8-BA042F3ED9D0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4191000" y="1038225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noun </a:t>
            </a:r>
            <a:r>
              <a:rPr lang="en-US" dirty="0"/>
              <a:t>A word used to denote or name a person, place, thing, quality, or act.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verb </a:t>
            </a:r>
            <a:r>
              <a:rPr lang="en-US" dirty="0"/>
              <a:t>That part of speech that expresses existence, action, or occurrence.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adjective </a:t>
            </a:r>
            <a:r>
              <a:rPr lang="en-US" dirty="0"/>
              <a:t>Any of a class of words used to modify a noun or other substantive by limiting, qualifying, or specifying.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1266825"/>
            <a:ext cx="1676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2514600" y="2790825"/>
            <a:ext cx="1676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2749550" y="4238625"/>
            <a:ext cx="1676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OOP Terminology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</a:t>
            </a:r>
            <a:r>
              <a:rPr lang="en-US" i="1" dirty="0" smtClean="0"/>
              <a:t>object </a:t>
            </a:r>
            <a:r>
              <a:rPr lang="en-US" dirty="0" smtClean="0"/>
              <a:t> is an </a:t>
            </a:r>
            <a:r>
              <a:rPr lang="en-US" i="1" dirty="0" smtClean="0"/>
              <a:t>encapsulation </a:t>
            </a:r>
            <a:r>
              <a:rPr lang="en-US" dirty="0" smtClean="0"/>
              <a:t>of data and procedures that act on that data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"data hiding" </a:t>
            </a:r>
            <a:r>
              <a:rPr lang="en-US" dirty="0" smtClean="0"/>
              <a:t>prevents inadvertent data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A85C73-A451-4806-90D6-BC0F6808792E}" type="slidenum">
              <a:rPr lang="en-US" sz="1400"/>
              <a:pPr eaLnBrk="1" hangingPunct="1"/>
              <a:t>14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Built In Objects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Control objects </a:t>
            </a:r>
            <a:r>
              <a:rPr lang="en-US" dirty="0"/>
              <a:t>– text boxes, list boxes, buttons, </a:t>
            </a:r>
            <a:r>
              <a:rPr lang="en-US" dirty="0" err="1"/>
              <a:t>etc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To create an </a:t>
            </a:r>
            <a:r>
              <a:rPr lang="en-US" i="1" dirty="0" smtClean="0"/>
              <a:t>instance</a:t>
            </a:r>
            <a:r>
              <a:rPr lang="en-US" dirty="0" smtClean="0"/>
              <a:t> of a control object, double-click on that control in the tool box.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control in the tool box is a template or blueprint of that control.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You cannot set properties or invoke methods until you create an instance.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F1D65C-5509-411F-98C5-A28BF5799281}" type="slidenum">
              <a:rPr lang="en-US" sz="1400"/>
              <a:pPr eaLnBrk="1" hangingPunct="1"/>
              <a:t>15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User Defined Objects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Code objects</a:t>
            </a:r>
            <a:r>
              <a:rPr lang="en-US" sz="2800" dirty="0" smtClean="0"/>
              <a:t> – a specific instance of a user defined type called a </a:t>
            </a:r>
            <a:r>
              <a:rPr lang="en-US" sz="2800" i="1" dirty="0" smtClean="0"/>
              <a:t>class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   </a:t>
            </a: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Class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b="1" i="1" dirty="0" err="1" smtClean="0">
                <a:latin typeface="Courier New" panose="02070309020205020404" pitchFamily="49" charset="0"/>
              </a:rPr>
              <a:t>ClassName</a:t>
            </a:r>
            <a:endParaRPr lang="en-US" sz="2800" b="1" i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latin typeface="Courier New" panose="02070309020205020404" pitchFamily="49" charset="0"/>
              </a:rPr>
              <a:t>     statements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   </a:t>
            </a: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Class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The statements define the properties, methods,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and events for the class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r>
              <a:rPr lang="en-US" sz="2800" dirty="0"/>
              <a:t>The user defined type represents the template or blueprint for the code </a:t>
            </a:r>
            <a:r>
              <a:rPr lang="en-US" sz="2800" dirty="0" smtClean="0"/>
              <a:t>object</a:t>
            </a:r>
          </a:p>
          <a:p>
            <a:endParaRPr lang="en-US" sz="2800" dirty="0"/>
          </a:p>
          <a:p>
            <a:r>
              <a:rPr lang="en-US" sz="2800" dirty="0"/>
              <a:t>This user defined type is called a </a:t>
            </a:r>
            <a:r>
              <a:rPr lang="en-US" sz="2800" i="1" dirty="0" smtClean="0"/>
              <a:t>class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D11E9F-03DC-4A2E-95A7-CA5A31D37315}" type="slidenum">
              <a:rPr lang="en-US" sz="1400"/>
              <a:pPr eaLnBrk="1" hangingPunct="1"/>
              <a:t>16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Instantiating a Code Object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400" dirty="0" smtClean="0"/>
              <a:t>An object of a class can be declared with the statements: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400" b="1" dirty="0" smtClean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i="1" dirty="0" err="1" smtClean="0">
                <a:latin typeface="Courier New" panose="02070309020205020404" pitchFamily="49" charset="0"/>
              </a:rPr>
              <a:t>objectName</a:t>
            </a:r>
            <a:r>
              <a:rPr lang="en-US" sz="2400" b="1" i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i="1" dirty="0" err="1" smtClean="0">
                <a:latin typeface="Courier New" panose="02070309020205020404" pitchFamily="49" charset="0"/>
              </a:rPr>
              <a:t>className</a:t>
            </a:r>
            <a:endParaRPr lang="en-US" sz="2400" b="1" i="1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i="1" dirty="0" smtClean="0">
                <a:latin typeface="Courier New" panose="02070309020205020404" pitchFamily="49" charset="0"/>
              </a:rPr>
              <a:t>  </a:t>
            </a:r>
            <a:r>
              <a:rPr lang="en-US" sz="2400" b="1" i="1" dirty="0" err="1" smtClean="0">
                <a:latin typeface="Courier New" panose="02070309020205020404" pitchFamily="49" charset="0"/>
              </a:rPr>
              <a:t>objectName</a:t>
            </a:r>
            <a:r>
              <a:rPr lang="en-US" sz="2400" b="1" i="1" dirty="0" smtClean="0">
                <a:latin typeface="Courier New" panose="02070309020205020404" pitchFamily="49" charset="0"/>
              </a:rPr>
              <a:t> =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New</a:t>
            </a:r>
            <a:r>
              <a:rPr lang="en-US" sz="2400" b="1" i="1" dirty="0" smtClean="0">
                <a:latin typeface="Courier New" panose="02070309020205020404" pitchFamily="49" charset="0"/>
              </a:rPr>
              <a:t> </a:t>
            </a:r>
            <a:r>
              <a:rPr lang="en-US" sz="2400" b="1" i="1" dirty="0" err="1" smtClean="0">
                <a:latin typeface="Courier New" panose="02070309020205020404" pitchFamily="49" charset="0"/>
              </a:rPr>
              <a:t>className</a:t>
            </a:r>
            <a:r>
              <a:rPr lang="en-US" sz="2400" b="1" dirty="0" smtClean="0">
                <a:latin typeface="Courier New" panose="02070309020205020404" pitchFamily="49" charset="0"/>
              </a:rPr>
              <a:t>(</a:t>
            </a:r>
            <a:r>
              <a:rPr lang="en-US" sz="2400" b="1" i="1" dirty="0" smtClean="0">
                <a:latin typeface="Courier New" panose="02070309020205020404" pitchFamily="49" charset="0"/>
              </a:rPr>
              <a:t>arg1, arg2, ...</a:t>
            </a:r>
            <a:r>
              <a:rPr lang="en-US" sz="2400" b="1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smtClean="0"/>
              <a:t>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/>
              <a:t>	</a:t>
            </a:r>
            <a:r>
              <a:rPr lang="en-US" sz="2400" dirty="0" smtClean="0"/>
              <a:t>where the second statement must appear inside a procedure.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Dim statement sets up a reference to the new object.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object is actually created with the word </a:t>
            </a:r>
            <a:r>
              <a:rPr lang="en-US" sz="2400" i="1" dirty="0" smtClean="0"/>
              <a:t>New</a:t>
            </a:r>
            <a:r>
              <a:rPr lang="en-US" sz="2400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9C682C-EB8A-436A-BED7-F40251334435}" type="slidenum">
              <a:rPr lang="en-US" sz="1400"/>
              <a:pPr eaLnBrk="1" hangingPunct="1"/>
              <a:t>17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Instantiating a Code Object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pair of statements from the previous slide can be replaced with the following single statement, which can appear anywhere in a program.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4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i="1" dirty="0" err="1" smtClean="0">
                <a:latin typeface="Courier New" panose="02070309020205020404" pitchFamily="49" charset="0"/>
              </a:rPr>
              <a:t>objectName</a:t>
            </a:r>
            <a:r>
              <a:rPr lang="en-US" sz="2400" b="1" i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b="1" i="1" dirty="0">
                <a:latin typeface="Courier New" panose="02070309020205020404" pitchFamily="49" charset="0"/>
              </a:rPr>
              <a:t> </a:t>
            </a:r>
            <a:r>
              <a:rPr lang="en-US" sz="2400" b="1" i="1" dirty="0" err="1" smtClean="0">
                <a:latin typeface="Courier New" panose="02070309020205020404" pitchFamily="49" charset="0"/>
              </a:rPr>
              <a:t>className</a:t>
            </a:r>
            <a:r>
              <a:rPr lang="en-US" sz="2400" b="1" dirty="0" smtClean="0">
                <a:latin typeface="Courier New" panose="02070309020205020404" pitchFamily="49" charset="0"/>
              </a:rPr>
              <a:t>(</a:t>
            </a:r>
            <a:r>
              <a:rPr lang="en-US" sz="2400" b="1" i="1" dirty="0" smtClean="0">
                <a:latin typeface="Courier New" panose="02070309020205020404" pitchFamily="49" charset="0"/>
              </a:rPr>
              <a:t>arg1,arg2,...</a:t>
            </a:r>
            <a:r>
              <a:rPr lang="en-US" sz="2400" b="1" dirty="0" smtClean="0"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339A11-FE73-4880-849D-672351CD2548}" type="slidenum">
              <a:rPr lang="en-US" sz="1400"/>
              <a:pPr eaLnBrk="1" hangingPunct="1"/>
              <a:t>18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Tasks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80728"/>
            <a:ext cx="8686799" cy="54932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/>
              <a:t>Task 					Statement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Assign a value to a property       </a:t>
            </a:r>
            <a:r>
              <a:rPr lang="en-US" sz="1800" dirty="0" smtClean="0"/>
              <a:t>	</a:t>
            </a:r>
            <a:r>
              <a:rPr lang="en-US" sz="18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objectName.propertyName</a:t>
            </a:r>
            <a:r>
              <a:rPr lang="en-US" sz="1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Assign </a:t>
            </a:r>
            <a:r>
              <a:rPr lang="en-US" sz="1800" dirty="0" smtClean="0"/>
              <a:t>the value of a property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to a variable   	                         </a:t>
            </a:r>
            <a:r>
              <a:rPr lang="en-US" sz="1800" dirty="0" smtClean="0"/>
              <a:t>	</a:t>
            </a:r>
            <a:r>
              <a:rPr lang="en-US" sz="18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sz="1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objectName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propertyName</a:t>
            </a:r>
            <a:endParaRPr lang="en-US" sz="18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Carry </a:t>
            </a:r>
            <a:r>
              <a:rPr lang="en-US" sz="1800" dirty="0" smtClean="0"/>
              <a:t>out a method 	             </a:t>
            </a:r>
            <a:r>
              <a:rPr lang="en-US" sz="1800" dirty="0" smtClean="0"/>
              <a:t>	</a:t>
            </a:r>
            <a:r>
              <a:rPr lang="en-US" sz="18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objectName.methodName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...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Raise </a:t>
            </a:r>
            <a:r>
              <a:rPr lang="en-US" sz="1800" dirty="0" smtClean="0"/>
              <a:t>an event 		             </a:t>
            </a:r>
            <a:r>
              <a:rPr lang="en-US" sz="1800" dirty="0" smtClean="0"/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RaiseEvent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eventName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41C65F-D356-44AC-A214-E42332D3FA13}" type="slidenum">
              <a:rPr lang="en-US" sz="1400"/>
              <a:pPr eaLnBrk="1" hangingPunct="1"/>
              <a:t>19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SQL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SELECT</a:t>
            </a:r>
            <a:r>
              <a:rPr lang="en-CA" smtClean="0"/>
              <a:t> *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SELECT </a:t>
            </a:r>
            <a:r>
              <a:rPr lang="en-CA" smtClean="0"/>
              <a:t>Architecture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SELECT </a:t>
            </a:r>
            <a:r>
              <a:rPr lang="en-CA" smtClean="0"/>
              <a:t>Architecture, Agriculture, 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Private Data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Classes contain variables, called </a:t>
            </a:r>
            <a:r>
              <a:rPr lang="en-US" sz="2800" i="1" dirty="0" smtClean="0"/>
              <a:t>member</a:t>
            </a:r>
            <a:r>
              <a:rPr lang="en-US" sz="2800" dirty="0" smtClean="0"/>
              <a:t> or </a:t>
            </a:r>
            <a:r>
              <a:rPr lang="en-US" sz="2800" i="1" dirty="0" smtClean="0"/>
              <a:t>instance</a:t>
            </a:r>
            <a:r>
              <a:rPr lang="en-US" sz="2800" dirty="0" smtClean="0"/>
              <a:t> variables that are declared with a statement of the form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   </a:t>
            </a: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</a:rPr>
              <a:t>m_name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8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/>
              <a:t>The word "Private" is used to ensure that the variable cannot be accessed directly from outside the class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Values are not assigned to or read from member variables directly, but rather through property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D9722B-AD2E-4B3D-94E3-0168051C3DFC}" type="slidenum">
              <a:rPr lang="en-US" sz="1400"/>
              <a:pPr eaLnBrk="1" hangingPunct="1"/>
              <a:t>20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 and Set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980728"/>
            <a:ext cx="6650054" cy="549322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</a:rPr>
              <a:t>m_name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Property</a:t>
            </a:r>
            <a:r>
              <a:rPr lang="en-US" sz="2400" b="1" dirty="0" smtClean="0">
                <a:latin typeface="Courier New" panose="02070309020205020404" pitchFamily="49" charset="0"/>
              </a:rPr>
              <a:t> Name()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Get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Return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</a:rPr>
              <a:t>m_name</a:t>
            </a:r>
            <a:endParaRPr lang="en-US" sz="2400" b="1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Get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Set</a:t>
            </a:r>
            <a:r>
              <a:rPr lang="en-US" sz="2400" b="1" dirty="0" smtClean="0">
                <a:latin typeface="Courier New" panose="02070309020205020404" pitchFamily="49" charset="0"/>
              </a:rPr>
              <a:t>(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400" b="1" dirty="0" smtClean="0">
                <a:latin typeface="Courier New" panose="02070309020205020404" pitchFamily="49" charset="0"/>
              </a:rPr>
              <a:t> value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2400" b="1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</a:rPr>
              <a:t>m_name</a:t>
            </a:r>
            <a:r>
              <a:rPr lang="en-US" sz="2400" b="1" dirty="0" smtClean="0">
                <a:latin typeface="Courier New" panose="02070309020205020404" pitchFamily="49" charset="0"/>
              </a:rPr>
              <a:t> = value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Set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Property</a:t>
            </a:r>
            <a:endParaRPr lang="en-US" sz="2400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91A4B8-8053-466F-BCD3-4B7D4C0C36EE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28678" name="AutoShape 4"/>
          <p:cNvSpPr>
            <a:spLocks noChangeArrowheads="1"/>
          </p:cNvSpPr>
          <p:nvPr/>
        </p:nvSpPr>
        <p:spPr bwMode="auto">
          <a:xfrm>
            <a:off x="381000" y="2012840"/>
            <a:ext cx="1447800" cy="3429000"/>
          </a:xfrm>
          <a:prstGeom prst="homePlat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Property</a:t>
            </a:r>
          </a:p>
          <a:p>
            <a:pPr eaLnBrk="1" hangingPunct="1"/>
            <a:r>
              <a:rPr lang="en-US"/>
              <a:t>block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 vs. Private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Items declared with the keyword Private (instead of Dim) cannot be accessed from outside the class.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Those declared as Public are accessible from both inside and outside the class.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9EB241-FFF4-4D08-AE0D-0AF6969E9187}" type="slidenum">
              <a:rPr lang="en-US" sz="1400"/>
              <a:pPr eaLnBrk="1" hangingPunct="1"/>
              <a:t>22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Student Class: Member Variables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</a:rPr>
              <a:t>m_name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</a:rPr>
              <a:t>m_ssn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</a:rPr>
              <a:t>m_midterm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Double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</a:rPr>
              <a:t>m_final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Double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3C5738-5E12-45E4-9A9B-4B3715D21566}" type="slidenum">
              <a:rPr lang="en-US" sz="1400"/>
              <a:pPr eaLnBrk="1" hangingPunct="1"/>
              <a:t>23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Student Class: Property Blocks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Property</a:t>
            </a:r>
            <a:r>
              <a:rPr lang="en-US" sz="2400" b="1" dirty="0" smtClean="0">
                <a:latin typeface="Courier New" panose="02070309020205020404" pitchFamily="49" charset="0"/>
              </a:rPr>
              <a:t> Name()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Get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Return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</a:rPr>
              <a:t>m_name</a:t>
            </a:r>
            <a:endParaRPr lang="en-US" sz="2400" b="1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Get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Set</a:t>
            </a:r>
            <a:r>
              <a:rPr lang="en-US" sz="2400" b="1" dirty="0" smtClean="0">
                <a:latin typeface="Courier New" panose="02070309020205020404" pitchFamily="49" charset="0"/>
              </a:rPr>
              <a:t>(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400" b="1" dirty="0" smtClean="0">
                <a:latin typeface="Courier New" panose="02070309020205020404" pitchFamily="49" charset="0"/>
              </a:rPr>
              <a:t> value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2400" b="1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</a:rPr>
              <a:t>m_name</a:t>
            </a:r>
            <a:r>
              <a:rPr lang="en-US" sz="2400" b="1" dirty="0" smtClean="0">
                <a:latin typeface="Courier New" panose="02070309020205020404" pitchFamily="49" charset="0"/>
              </a:rPr>
              <a:t> = value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Set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Property</a:t>
            </a:r>
            <a:endParaRPr lang="en-US" sz="2400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C4F7FF-EFF2-4211-B762-DC0F76CA3B07}" type="slidenum">
              <a:rPr lang="en-US" sz="1400"/>
              <a:pPr eaLnBrk="1" hangingPunct="1"/>
              <a:t>24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Student Class: Property Blocks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Property</a:t>
            </a:r>
            <a:r>
              <a:rPr lang="en-US" sz="2400" b="1" smtClean="0">
                <a:latin typeface="Courier New" panose="02070309020205020404" pitchFamily="49" charset="0"/>
              </a:rPr>
              <a:t> SocSecNum()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Get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Return</a:t>
            </a:r>
            <a:r>
              <a:rPr lang="en-US" sz="2400" b="1" smtClean="0">
                <a:latin typeface="Courier New" panose="02070309020205020404" pitchFamily="49" charset="0"/>
              </a:rPr>
              <a:t> m_ssn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Get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Set</a:t>
            </a:r>
            <a:r>
              <a:rPr lang="en-US" sz="2400" b="1" smtClean="0">
                <a:latin typeface="Courier New" panose="02070309020205020404" pitchFamily="49" charset="0"/>
              </a:rPr>
              <a:t>(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400" b="1" smtClean="0">
                <a:latin typeface="Courier New" panose="02070309020205020404" pitchFamily="49" charset="0"/>
              </a:rPr>
              <a:t> value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2400" b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  m_ssn = value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Set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Property</a:t>
            </a:r>
            <a:endParaRPr lang="en-US" sz="240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C753A7-0765-44A2-AED4-7BBC5F6CEE9C}" type="slidenum">
              <a:rPr lang="en-US" sz="1400"/>
              <a:pPr eaLnBrk="1" hangingPunct="1"/>
              <a:t>25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5104"/>
            <a:ext cx="8856984" cy="12464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Student Class: </a:t>
            </a:r>
            <a:r>
              <a:rPr lang="en-US" sz="4000" dirty="0" err="1" smtClean="0"/>
              <a:t>WriteOnly</a:t>
            </a:r>
            <a:r>
              <a:rPr lang="en-US" sz="4000" dirty="0" smtClean="0"/>
              <a:t> Property Blocks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1676400"/>
            <a:ext cx="8250255" cy="479755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WriteOnly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 Property</a:t>
            </a:r>
            <a:r>
              <a:rPr lang="en-US" sz="2000" b="1" dirty="0" smtClean="0">
                <a:latin typeface="Courier New" panose="02070309020205020404" pitchFamily="49" charset="0"/>
              </a:rPr>
              <a:t> Midterm()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Double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  Set</a:t>
            </a:r>
            <a:r>
              <a:rPr lang="en-US" sz="2000" b="1" dirty="0" smtClean="0">
                <a:latin typeface="Courier New" panose="02070309020205020404" pitchFamily="49" charset="0"/>
              </a:rPr>
              <a:t>(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000" b="1" dirty="0" smtClean="0">
                <a:latin typeface="Courier New" panose="02070309020205020404" pitchFamily="49" charset="0"/>
              </a:rPr>
              <a:t> value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2000" b="1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sz="2000" b="1" dirty="0" err="1" smtClean="0">
                <a:latin typeface="Courier New" panose="02070309020205020404" pitchFamily="49" charset="0"/>
              </a:rPr>
              <a:t>m_midterm</a:t>
            </a:r>
            <a:r>
              <a:rPr lang="en-US" sz="2000" b="1" dirty="0" smtClean="0">
                <a:latin typeface="Courier New" panose="02070309020205020404" pitchFamily="49" charset="0"/>
              </a:rPr>
              <a:t> = value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Set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Property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WriteOnly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 Property</a:t>
            </a:r>
            <a:r>
              <a:rPr lang="en-US" sz="2000" b="1" dirty="0" smtClean="0">
                <a:latin typeface="Courier New" panose="02070309020205020404" pitchFamily="49" charset="0"/>
              </a:rPr>
              <a:t> Final()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Double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  Set</a:t>
            </a:r>
            <a:r>
              <a:rPr lang="en-US" sz="2000" b="1" dirty="0" smtClean="0">
                <a:latin typeface="Courier New" panose="02070309020205020404" pitchFamily="49" charset="0"/>
              </a:rPr>
              <a:t>(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000" b="1" dirty="0" smtClean="0">
                <a:latin typeface="Courier New" panose="02070309020205020404" pitchFamily="49" charset="0"/>
              </a:rPr>
              <a:t> value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2000" b="1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sz="2000" b="1" dirty="0" err="1" smtClean="0">
                <a:latin typeface="Courier New" panose="02070309020205020404" pitchFamily="49" charset="0"/>
              </a:rPr>
              <a:t>m_final</a:t>
            </a:r>
            <a:r>
              <a:rPr lang="en-US" sz="2000" b="1" dirty="0" smtClean="0">
                <a:latin typeface="Courier New" panose="02070309020205020404" pitchFamily="49" charset="0"/>
              </a:rPr>
              <a:t> = value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Set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4402A2-64BB-4144-AA43-BD1D970CFD98}" type="slidenum">
              <a:rPr lang="en-US" sz="1400"/>
              <a:pPr eaLnBrk="1" hangingPunct="1"/>
              <a:t>26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Notes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chemeClr val="tx2"/>
                </a:solidFill>
              </a:rPr>
              <a:t>Note 1: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The last two Property blocks were </a:t>
            </a:r>
            <a:r>
              <a:rPr lang="en-US" sz="2800" dirty="0" err="1" smtClean="0"/>
              <a:t>WriteOnly</a:t>
            </a:r>
            <a:r>
              <a:rPr lang="en-US" sz="2800" dirty="0" smtClean="0"/>
              <a:t>. We will soon see why. A property block also can be specified as </a:t>
            </a:r>
            <a:r>
              <a:rPr lang="en-US" sz="2800" dirty="0" err="1" smtClean="0"/>
              <a:t>ReadOnly</a:t>
            </a:r>
            <a:r>
              <a:rPr lang="en-US" sz="2800" dirty="0" smtClean="0"/>
              <a:t>. If so, it consists only of a Get procedure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i="1" dirty="0" smtClean="0">
                <a:solidFill>
                  <a:schemeClr val="tx2"/>
                </a:solidFill>
              </a:rPr>
              <a:t>Note 2:</a:t>
            </a:r>
            <a:r>
              <a:rPr lang="en-US" sz="2800" dirty="0" smtClean="0"/>
              <a:t> Methods are constructed with Sub and Function procedures</a:t>
            </a:r>
            <a:r>
              <a:rPr lang="en-US" sz="2800" dirty="0" smtClean="0">
                <a:solidFill>
                  <a:schemeClr val="folHlink"/>
                </a:solidFill>
              </a:rPr>
              <a:t>.</a:t>
            </a:r>
          </a:p>
          <a:p>
            <a:pPr eaLnBrk="1" hangingPunct="1"/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B0FD8-3927-4C6B-94C5-2C7972B04A5E}" type="slidenum">
              <a:rPr lang="en-US" sz="1400"/>
              <a:pPr eaLnBrk="1" hangingPunct="1"/>
              <a:t>27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Class: Method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Function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CalcSemGrade</a:t>
            </a:r>
            <a:r>
              <a:rPr lang="en-US" sz="2000" b="1" dirty="0" smtClean="0">
                <a:latin typeface="Courier New" panose="02070309020205020404" pitchFamily="49" charset="0"/>
              </a:rPr>
              <a:t>()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dirty="0" smtClean="0">
                <a:latin typeface="Courier New" panose="02070309020205020404" pitchFamily="49" charset="0"/>
              </a:rPr>
              <a:t> grade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Double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grade = (</a:t>
            </a:r>
            <a:r>
              <a:rPr lang="en-US" sz="2000" b="1" dirty="0" err="1" smtClean="0">
                <a:latin typeface="Courier New" panose="02070309020205020404" pitchFamily="49" charset="0"/>
              </a:rPr>
              <a:t>m_midterm</a:t>
            </a:r>
            <a:r>
              <a:rPr lang="en-US" sz="2000" b="1" dirty="0" smtClean="0">
                <a:latin typeface="Courier New" panose="02070309020205020404" pitchFamily="49" charset="0"/>
              </a:rPr>
              <a:t> + </a:t>
            </a:r>
            <a:r>
              <a:rPr lang="en-US" sz="2000" b="1" dirty="0" err="1" smtClean="0">
                <a:latin typeface="Courier New" panose="02070309020205020404" pitchFamily="49" charset="0"/>
              </a:rPr>
              <a:t>m_final</a:t>
            </a:r>
            <a:r>
              <a:rPr lang="en-US" sz="2000" b="1" dirty="0" smtClean="0">
                <a:latin typeface="Courier New" panose="02070309020205020404" pitchFamily="49" charset="0"/>
              </a:rPr>
              <a:t>) /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grade = </a:t>
            </a:r>
            <a:r>
              <a:rPr lang="en-US" sz="2000" b="1" dirty="0" err="1" smtClean="0">
                <a:latin typeface="Courier New" panose="02070309020205020404" pitchFamily="49" charset="0"/>
              </a:rPr>
              <a:t>Math.Round</a:t>
            </a:r>
            <a:r>
              <a:rPr lang="en-US" sz="2000" b="1" dirty="0" smtClean="0">
                <a:latin typeface="Courier New" panose="02070309020205020404" pitchFamily="49" charset="0"/>
              </a:rPr>
              <a:t>(grade)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Select Case</a:t>
            </a:r>
            <a:r>
              <a:rPr lang="en-US" sz="2000" b="1" dirty="0" smtClean="0">
                <a:latin typeface="Courier New" panose="02070309020205020404" pitchFamily="49" charset="0"/>
              </a:rPr>
              <a:t> grade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Case Is</a:t>
            </a:r>
            <a:r>
              <a:rPr lang="en-US" sz="2000" b="1" dirty="0" smtClean="0">
                <a:latin typeface="Courier New" panose="02070309020205020404" pitchFamily="49" charset="0"/>
              </a:rPr>
              <a:t> &gt;= 90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"A"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Case Is</a:t>
            </a:r>
            <a:r>
              <a:rPr lang="en-US" sz="2000" b="1" dirty="0" smtClean="0">
                <a:latin typeface="Courier New" panose="02070309020205020404" pitchFamily="49" charset="0"/>
              </a:rPr>
              <a:t> &gt;= 80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"B"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Function</a:t>
            </a:r>
            <a:endParaRPr lang="en-US" sz="2000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937F0C-2EE0-44E9-8011-DD3FE857B844}" type="slidenum">
              <a:rPr lang="en-US" sz="1400"/>
              <a:pPr eaLnBrk="1" hangingPunct="1"/>
              <a:t>28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Class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Class Student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</a:t>
            </a:r>
            <a:r>
              <a:rPr lang="en-US" sz="2400" b="1" smtClean="0">
                <a:latin typeface="Courier New" panose="02070309020205020404" pitchFamily="49" charset="0"/>
              </a:rPr>
              <a:t>(</a:t>
            </a:r>
            <a:r>
              <a:rPr lang="en-US" sz="2400" b="1" i="1" smtClean="0">
                <a:latin typeface="Courier New" panose="02070309020205020404" pitchFamily="49" charset="0"/>
              </a:rPr>
              <a:t>Four Private Declaration statements</a:t>
            </a:r>
            <a:r>
              <a:rPr lang="en-US" sz="2400" b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(</a:t>
            </a:r>
            <a:r>
              <a:rPr lang="en-US" sz="2400" b="1" i="1" smtClean="0">
                <a:latin typeface="Courier New" panose="02070309020205020404" pitchFamily="49" charset="0"/>
              </a:rPr>
              <a:t>Four Property Blocks</a:t>
            </a:r>
            <a:r>
              <a:rPr lang="en-US" sz="2400" b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Function</a:t>
            </a:r>
            <a:r>
              <a:rPr lang="en-US" sz="2400" b="1" smtClean="0">
                <a:latin typeface="Courier New" panose="02070309020205020404" pitchFamily="49" charset="0"/>
              </a:rPr>
              <a:t> CalcSemGrade()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 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End Function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Class   </a:t>
            </a:r>
            <a:r>
              <a:rPr lang="en-US" sz="24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'Student</a:t>
            </a:r>
            <a:endParaRPr lang="en-US" sz="240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9393A8-7394-4078-9A6A-F5514BC29FF8}" type="slidenum">
              <a:rPr lang="en-US" sz="1400"/>
              <a:pPr eaLnBrk="1" hangingPunct="1"/>
              <a:t>29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SQL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 smtClean="0"/>
              <a:t>	 </a:t>
            </a:r>
            <a:r>
              <a:rPr lang="en-CA" b="1" smtClean="0">
                <a:solidFill>
                  <a:srgbClr val="FF0000"/>
                </a:solidFill>
              </a:rPr>
              <a:t>FROM </a:t>
            </a:r>
            <a:r>
              <a:rPr lang="en-CA" smtClean="0"/>
              <a:t>Education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FROM </a:t>
            </a:r>
            <a:r>
              <a:rPr lang="en-CA" smtClean="0"/>
              <a:t>Education, Lookup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FROM </a:t>
            </a:r>
            <a:r>
              <a:rPr lang="en-CA" smtClean="0"/>
              <a:t>Cities, Countries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FROM </a:t>
            </a:r>
            <a:r>
              <a:rPr lang="en-CA" smtClean="0"/>
              <a:t>Cities </a:t>
            </a:r>
            <a:r>
              <a:rPr lang="en-CA" b="1" smtClean="0">
                <a:solidFill>
                  <a:schemeClr val="tx2"/>
                </a:solidFill>
              </a:rPr>
              <a:t>INNER JOIN </a:t>
            </a:r>
            <a:r>
              <a:rPr lang="en-CA" smtClean="0"/>
              <a:t>Countries </a:t>
            </a:r>
            <a:r>
              <a:rPr lang="en-CA" b="1" smtClean="0">
                <a:solidFill>
                  <a:schemeClr val="tx2"/>
                </a:solidFill>
              </a:rPr>
              <a:t>ON</a:t>
            </a:r>
            <a:r>
              <a:rPr lang="en-CA" smtClean="0"/>
              <a:t> Cities.country = Countries.country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Form</a:t>
            </a:r>
          </a:p>
        </p:txBody>
      </p:sp>
      <p:pic>
        <p:nvPicPr>
          <p:cNvPr id="37893" name="Content Placeholder 6" descr="11-1-1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5564981" cy="31242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913216-F379-4520-80D2-A2556E37E6C7}" type="slidenum">
              <a:rPr lang="en-US" sz="1400"/>
              <a:pPr eaLnBrk="1" hangingPunct="1"/>
              <a:t>30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Form Code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914400"/>
            <a:ext cx="8250255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CA" sz="2000" b="1" noProof="1" smtClean="0">
                <a:latin typeface="Courier New" panose="02070309020205020404" pitchFamily="49" charset="0"/>
              </a:rPr>
              <a:t> pupil </a:t>
            </a:r>
            <a:r>
              <a:rPr lang="en-CA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</a:t>
            </a:r>
            <a:r>
              <a:rPr lang="en-CA" sz="2000" b="1" noProof="1" smtClean="0">
                <a:latin typeface="Courier New" panose="02070309020205020404" pitchFamily="49" charset="0"/>
              </a:rPr>
              <a:t> Student </a:t>
            </a:r>
            <a:endParaRPr lang="en-US" sz="20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US" sz="2000" b="1" noProof="1" smtClean="0">
                <a:latin typeface="Courier New" panose="02070309020205020404" pitchFamily="49" charset="0"/>
              </a:rPr>
              <a:t> btnEnter_Click(…)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noProof="1" smtClean="0">
                <a:latin typeface="Courier New" panose="02070309020205020404" pitchFamily="49" charset="0"/>
              </a:rPr>
              <a:t> btnEnter.Click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pupil =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New</a:t>
            </a:r>
            <a:r>
              <a:rPr lang="en-US" sz="2000" b="1" noProof="1" smtClean="0">
                <a:latin typeface="Courier New" panose="02070309020205020404" pitchFamily="49" charset="0"/>
              </a:rPr>
              <a:t> Student()  </a:t>
            </a:r>
            <a:r>
              <a:rPr lang="en-US" sz="20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'Create instance of                'Student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'Read the values stored in the text boxes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pupil.Name = txtName.Text</a:t>
            </a:r>
            <a:endParaRPr lang="en-US" sz="2000" b="1" dirty="0" smtClean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pupil.SocSecNum = mtxtSSN.Text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pupil.</a:t>
            </a:r>
            <a:r>
              <a:rPr lang="en-US" sz="2000" b="1" dirty="0" smtClean="0">
                <a:latin typeface="Courier New" panose="02070309020205020404" pitchFamily="49" charset="0"/>
              </a:rPr>
              <a:t>Midterm</a:t>
            </a:r>
            <a:r>
              <a:rPr lang="en-US" sz="2000" b="1" noProof="1" smtClean="0">
                <a:latin typeface="Courier New" panose="02070309020205020404" pitchFamily="49" charset="0"/>
              </a:rPr>
              <a:t> =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CDbl</a:t>
            </a:r>
            <a:r>
              <a:rPr lang="en-US" sz="2000" b="1" noProof="1" smtClean="0">
                <a:latin typeface="Courier New" panose="02070309020205020404" pitchFamily="49" charset="0"/>
              </a:rPr>
              <a:t>(txtMidterm.Text)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pupil.Final =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CDbl</a:t>
            </a:r>
            <a:r>
              <a:rPr lang="en-US" sz="2000" b="1" noProof="1" smtClean="0">
                <a:latin typeface="Courier New" panose="02070309020205020404" pitchFamily="49" charset="0"/>
              </a:rPr>
              <a:t>(txtFinal.Text)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lstGrades.Items.Clear()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lstGrades.Items.Add(</a:t>
            </a:r>
            <a:r>
              <a:rPr lang="en-US" sz="20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"Student Recorded."</a:t>
            </a:r>
            <a:r>
              <a:rPr lang="en-US" sz="2000" b="1" noProof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  <a:endParaRPr lang="en-US" sz="20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9E9E37-7FA0-454B-9F18-EBE325566E88}" type="slidenum">
              <a:rPr lang="en-US" sz="1400"/>
              <a:pPr eaLnBrk="1" hangingPunct="1"/>
              <a:t>31</a:t>
            </a:fld>
            <a:endParaRPr 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021588"/>
            <a:ext cx="4200990" cy="161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Example 1: Form Code continued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CA" sz="2000" b="1" noProof="1" smtClean="0">
                <a:latin typeface="Courier New" panose="02070309020205020404" pitchFamily="49" charset="0"/>
              </a:rPr>
              <a:t> btnDisplay_Click(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2000" b="1" noProof="1" smtClean="0">
                <a:latin typeface="Courier New" panose="02070309020205020404" pitchFamily="49" charset="0"/>
              </a:rPr>
              <a:t>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noProof="1" smtClean="0">
                <a:latin typeface="Courier New" panose="02070309020205020404" pitchFamily="49" charset="0"/>
              </a:rPr>
              <a:t>btnDisplay.Click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noProof="1" smtClean="0">
                <a:latin typeface="Courier New" panose="02070309020205020404" pitchFamily="49" charset="0"/>
              </a:rPr>
              <a:t> fmtStr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2000" b="1" noProof="1" smtClean="0">
                <a:latin typeface="Courier New" panose="02070309020205020404" pitchFamily="49" charset="0"/>
              </a:rPr>
              <a:t> = </a:t>
            </a:r>
            <a:r>
              <a:rPr lang="en-US" sz="20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"{0,-20}{1,-15}{2,-4}"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lstGrades.Items.Clear()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lstGrades.Items.Add(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String</a:t>
            </a:r>
            <a:r>
              <a:rPr lang="en-US" sz="2000" b="1" noProof="1" smtClean="0">
                <a:latin typeface="Courier New" panose="02070309020205020404" pitchFamily="49" charset="0"/>
              </a:rPr>
              <a:t>.Format(fmtStr, _</a:t>
            </a:r>
          </a:p>
          <a:p>
            <a:pPr eaLnBrk="1" hangingPunct="1">
              <a:buFontTx/>
              <a:buNone/>
            </a:pPr>
            <a:r>
              <a:rPr lang="en-US" sz="2000" b="1" noProof="1">
                <a:latin typeface="Courier New" panose="02070309020205020404" pitchFamily="49" charset="0"/>
              </a:rPr>
              <a:t>	</a:t>
            </a:r>
            <a:r>
              <a:rPr lang="en-US" sz="2000" b="1" noProof="1" smtClean="0">
                <a:latin typeface="Courier New" panose="02070309020205020404" pitchFamily="49" charset="0"/>
              </a:rPr>
              <a:t>	pupil.Name, pupil.SocSecNum, _</a:t>
            </a:r>
          </a:p>
          <a:p>
            <a:pPr eaLnBrk="1" hangingPunct="1">
              <a:buFontTx/>
              <a:buNone/>
            </a:pPr>
            <a:r>
              <a:rPr lang="en-US" sz="2000" b="1" noProof="1">
                <a:latin typeface="Courier New" panose="02070309020205020404" pitchFamily="49" charset="0"/>
              </a:rPr>
              <a:t>	</a:t>
            </a:r>
            <a:r>
              <a:rPr lang="en-US" sz="2000" b="1" noProof="1" smtClean="0">
                <a:latin typeface="Courier New" panose="02070309020205020404" pitchFamily="49" charset="0"/>
              </a:rPr>
              <a:t>	pupil.CalcSemGrade))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US" sz="2000" b="1" noProof="1" smtClean="0">
                <a:latin typeface="Courier New" panose="02070309020205020404" pitchFamily="49" charset="0"/>
              </a:rPr>
              <a:t> btnQuit_Click(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2000" b="1" noProof="1" smtClean="0">
                <a:latin typeface="Courier New" panose="02070309020205020404" pitchFamily="49" charset="0"/>
              </a:rPr>
              <a:t>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noProof="1" smtClean="0">
                <a:latin typeface="Courier New" panose="02070309020205020404" pitchFamily="49" charset="0"/>
              </a:rPr>
              <a:t> btnQuit.Click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  <a:endParaRPr lang="en-US" sz="20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C30628-F730-48B6-BAAE-4DA35CAADF7E}" type="slidenum">
              <a:rPr lang="en-US" sz="1400"/>
              <a:pPr eaLnBrk="1" hangingPunct="1"/>
              <a:t>32</a:t>
            </a:fld>
            <a:endParaRPr 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018191"/>
            <a:ext cx="4295775" cy="174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Example 1: Form Code continued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1984248"/>
            <a:ext cx="8579297" cy="494995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000" b="1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sz="2000" b="1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sz="2000" b="1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lstGrades.Items.Add(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String</a:t>
            </a:r>
            <a:r>
              <a:rPr lang="en-US" sz="2000" b="1" noProof="1" smtClean="0">
                <a:latin typeface="Courier New" panose="02070309020205020404" pitchFamily="49" charset="0"/>
              </a:rPr>
              <a:t>.Format(fmtStr, pupil.Name,                      		pupil.SocSecNum, pupil.CalcSemGrade))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EE0E03-00B8-496B-9FA1-910B7B0E304C}" type="slidenum">
              <a:rPr lang="en-US" sz="1400"/>
              <a:pPr eaLnBrk="1" hangingPunct="1"/>
              <a:t>33</a:t>
            </a:fld>
            <a:endParaRPr lang="en-US" sz="1400"/>
          </a:p>
        </p:txBody>
      </p:sp>
      <p:sp>
        <p:nvSpPr>
          <p:cNvPr id="590852" name="Line 4"/>
          <p:cNvSpPr>
            <a:spLocks noChangeShapeType="1"/>
          </p:cNvSpPr>
          <p:nvPr/>
        </p:nvSpPr>
        <p:spPr bwMode="auto">
          <a:xfrm>
            <a:off x="79248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0853" name="Line 5"/>
          <p:cNvSpPr>
            <a:spLocks noChangeShapeType="1"/>
          </p:cNvSpPr>
          <p:nvPr/>
        </p:nvSpPr>
        <p:spPr bwMode="auto">
          <a:xfrm flipH="1">
            <a:off x="67818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2057400" y="22098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Calls the Get property procedure</a:t>
            </a:r>
          </a:p>
        </p:txBody>
      </p:sp>
      <p:sp>
        <p:nvSpPr>
          <p:cNvPr id="590855" name="Line 7"/>
          <p:cNvSpPr>
            <a:spLocks noChangeShapeType="1"/>
          </p:cNvSpPr>
          <p:nvPr/>
        </p:nvSpPr>
        <p:spPr bwMode="auto">
          <a:xfrm flipV="1">
            <a:off x="73152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0856" name="Line 8"/>
          <p:cNvSpPr>
            <a:spLocks noChangeShapeType="1"/>
          </p:cNvSpPr>
          <p:nvPr/>
        </p:nvSpPr>
        <p:spPr bwMode="auto">
          <a:xfrm flipH="1">
            <a:off x="6172200" y="426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1371600" y="4038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Calls the CalcSemGrade method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Output</a:t>
            </a:r>
          </a:p>
        </p:txBody>
      </p:sp>
      <p:pic>
        <p:nvPicPr>
          <p:cNvPr id="41989" name="Content Placeholder 6" descr="11-1-1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553670" cy="311785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5E7A8F-4AEA-4D99-8148-2148A5747674}" type="slidenum">
              <a:rPr lang="en-US" sz="1400"/>
              <a:pPr eaLnBrk="1" hangingPunct="1"/>
              <a:t>34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Used to Create a Class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Identify a </a:t>
            </a:r>
            <a:r>
              <a:rPr lang="en-US" sz="2400" i="1" dirty="0" smtClean="0"/>
              <a:t>thing </a:t>
            </a:r>
            <a:r>
              <a:rPr lang="en-US" sz="2400" dirty="0" smtClean="0"/>
              <a:t>in your program that is to become an object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Determine the properties and methods that you would like the object to have. (As a rule of thumb, properties should access data, and methods should perform operations.)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A class will serve as a template for the object. The code for the class is placed in a class block of the form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Class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i="1" dirty="0" err="1" smtClean="0">
                <a:latin typeface="Courier New" panose="02070309020205020404" pitchFamily="49" charset="0"/>
              </a:rPr>
              <a:t>ClassName</a:t>
            </a:r>
            <a:endParaRPr lang="en-US" sz="2400" b="1" i="1" dirty="0" smtClean="0">
              <a:latin typeface="Courier New" panose="02070309020205020404" pitchFamily="49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i="1" dirty="0" smtClean="0">
                <a:latin typeface="Courier New" panose="02070309020205020404" pitchFamily="49" charset="0"/>
              </a:rPr>
              <a:t>       statements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Class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004320-28D6-48E1-B06E-A5F1395C24DF}" type="slidenum">
              <a:rPr lang="en-US" sz="1400"/>
              <a:pPr eaLnBrk="1" hangingPunct="1"/>
              <a:t>35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continued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 startAt="4"/>
            </a:pPr>
            <a:r>
              <a:rPr lang="en-US" sz="2400" dirty="0" smtClean="0"/>
              <a:t>For each of the properties in Step 2, declare a private member variable with a statement of the form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</a:rPr>
              <a:t>m_</a:t>
            </a:r>
            <a:r>
              <a:rPr lang="en-US" sz="2400" b="1" i="1" dirty="0" err="1" smtClean="0">
                <a:latin typeface="Courier New" panose="02070309020205020404" pitchFamily="49" charset="0"/>
              </a:rPr>
              <a:t>variableName</a:t>
            </a:r>
            <a:r>
              <a:rPr lang="en-US" sz="2400" b="1" i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i="1" dirty="0" err="1" smtClean="0">
                <a:latin typeface="Courier New" panose="02070309020205020404" pitchFamily="49" charset="0"/>
              </a:rPr>
              <a:t>DataType</a:t>
            </a:r>
            <a:endParaRPr lang="en-US" sz="2400" b="1" i="1" dirty="0" smtClean="0">
              <a:latin typeface="Courier New" panose="02070309020205020404" pitchFamily="49" charset="0"/>
            </a:endParaRPr>
          </a:p>
          <a:p>
            <a:pPr marL="533400" indent="-533400" eaLnBrk="1" hangingPunct="1">
              <a:buFontTx/>
              <a:buNone/>
            </a:pPr>
            <a:endParaRPr lang="en-US" sz="2400" b="1" i="1" dirty="0" smtClean="0">
              <a:latin typeface="Courier New" panose="02070309020205020404" pitchFamily="49" charset="0"/>
            </a:endParaRPr>
          </a:p>
          <a:p>
            <a:pPr marL="533400" indent="-533400" eaLnBrk="1" hangingPunct="1">
              <a:buFontTx/>
              <a:buAutoNum type="arabicPeriod" startAt="5"/>
            </a:pPr>
            <a:r>
              <a:rPr lang="en-US" sz="2400" dirty="0" smtClean="0"/>
              <a:t>For each of the member variables in Step 4, create a Property block with Get and/or Set procedures to retrieve and assign values of the variable. </a:t>
            </a:r>
          </a:p>
          <a:p>
            <a:pPr marL="533400" indent="-533400" eaLnBrk="1" hangingPunct="1">
              <a:buFontTx/>
              <a:buAutoNum type="arabicPeriod" startAt="5"/>
            </a:pPr>
            <a:endParaRPr lang="en-US" sz="2400" dirty="0" smtClean="0"/>
          </a:p>
          <a:p>
            <a:pPr marL="533400" indent="-533400" eaLnBrk="1" hangingPunct="1">
              <a:buFontTx/>
              <a:buAutoNum type="arabicPeriod" startAt="5"/>
            </a:pPr>
            <a:r>
              <a:rPr lang="en-US" sz="2400" dirty="0" smtClean="0"/>
              <a:t>For each method in Step 2, create a Sub procedure or Function procedure to carry out the task.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46BD07-4109-4740-8AE9-4B755E9FF53B}" type="slidenum">
              <a:rPr lang="en-US" sz="1400"/>
              <a:pPr eaLnBrk="1" hangingPunct="1"/>
              <a:t>36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PFStudent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PF stands for Pass/Fail</a:t>
            </a:r>
          </a:p>
          <a:p>
            <a:pPr eaLnBrk="1" hangingPunct="1"/>
            <a:r>
              <a:rPr lang="en-US" smtClean="0"/>
              <a:t>Example 2 has the same form and code as Example 1, except for the CalcSemGrade method.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506582-4744-451F-8B4C-7C6A0F37A5AF}" type="slidenum">
              <a:rPr lang="en-US" sz="1400"/>
              <a:pPr eaLnBrk="1" hangingPunct="1"/>
              <a:t>37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PFStudent Class: Method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Function</a:t>
            </a:r>
            <a:r>
              <a:rPr lang="en-US" sz="2000" b="1" smtClean="0">
                <a:latin typeface="Courier New" panose="02070309020205020404" pitchFamily="49" charset="0"/>
              </a:rPr>
              <a:t> CalcSemGrade() </a:t>
            </a:r>
            <a:r>
              <a:rPr lang="en-US" sz="20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anose="02070309020205020404" pitchFamily="49" charset="0"/>
              </a:rPr>
              <a:t>  </a:t>
            </a:r>
            <a:r>
              <a:rPr lang="en-US" sz="20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smtClean="0">
                <a:latin typeface="Courier New" panose="02070309020205020404" pitchFamily="49" charset="0"/>
              </a:rPr>
              <a:t> grade </a:t>
            </a:r>
            <a:r>
              <a:rPr lang="en-US" sz="20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Double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anose="02070309020205020404" pitchFamily="49" charset="0"/>
              </a:rPr>
              <a:t>  grade = (m_midterm + m_final) /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anose="02070309020205020404" pitchFamily="49" charset="0"/>
              </a:rPr>
              <a:t>  grade = Math.Round(grade)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anose="02070309020205020404" pitchFamily="49" charset="0"/>
              </a:rPr>
              <a:t>  </a:t>
            </a:r>
            <a:r>
              <a:rPr lang="en-US" sz="20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If</a:t>
            </a:r>
            <a:r>
              <a:rPr lang="en-US" sz="2000" b="1" smtClean="0">
                <a:latin typeface="Courier New" panose="02070309020205020404" pitchFamily="49" charset="0"/>
              </a:rPr>
              <a:t> grade &gt;= 60  </a:t>
            </a:r>
            <a:r>
              <a:rPr lang="en-US" sz="20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  Return</a:t>
            </a:r>
            <a:r>
              <a:rPr lang="en-US" sz="2000" b="1" smtClean="0">
                <a:latin typeface="Courier New" panose="02070309020205020404" pitchFamily="49" charset="0"/>
              </a:rPr>
              <a:t> </a:t>
            </a:r>
            <a:r>
              <a:rPr lang="en-US" sz="2000" b="1" smtClean="0">
                <a:solidFill>
                  <a:schemeClr val="hlink"/>
                </a:solidFill>
                <a:latin typeface="Courier New" panose="02070309020205020404" pitchFamily="49" charset="0"/>
              </a:rPr>
              <a:t>"Pass"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anose="02070309020205020404" pitchFamily="49" charset="0"/>
              </a:rPr>
              <a:t>  </a:t>
            </a:r>
            <a:r>
              <a:rPr lang="en-US" sz="20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Else</a:t>
            </a:r>
            <a:endParaRPr lang="en-US" sz="2000" b="1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anose="02070309020205020404" pitchFamily="49" charset="0"/>
              </a:rPr>
              <a:t>    </a:t>
            </a:r>
            <a:r>
              <a:rPr lang="en-US" sz="20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b="1" smtClean="0">
                <a:latin typeface="Courier New" panose="02070309020205020404" pitchFamily="49" charset="0"/>
              </a:rPr>
              <a:t> </a:t>
            </a:r>
            <a:r>
              <a:rPr lang="en-US" sz="2000" b="1" smtClean="0">
                <a:solidFill>
                  <a:schemeClr val="hlink"/>
                </a:solidFill>
                <a:latin typeface="Courier New" panose="02070309020205020404" pitchFamily="49" charset="0"/>
              </a:rPr>
              <a:t>"Fail"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Function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OUTPUT:</a:t>
            </a:r>
            <a:r>
              <a:rPr lang="en-US" sz="2000" b="1" smtClean="0">
                <a:latin typeface="Courier New" panose="02070309020205020404" pitchFamily="49" charset="0"/>
              </a:rPr>
              <a:t>  Adams, Al    123-45-6789  Pass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48242-5D84-44B4-9938-8B119797073A}" type="slidenum">
              <a:rPr lang="en-US" sz="1400"/>
              <a:pPr eaLnBrk="1" hangingPunct="1"/>
              <a:t>38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Object Constructors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Each class has a special method called a </a:t>
            </a:r>
            <a:r>
              <a:rPr lang="en-US" sz="2800" b="1" dirty="0" smtClean="0"/>
              <a:t>constructor </a:t>
            </a:r>
            <a:r>
              <a:rPr lang="en-US" sz="2800" dirty="0" smtClean="0"/>
              <a:t>that is always invoked when the object is instantiated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constructor may take arguments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It is used to perform tasks to initialize the object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first line of the constructor has the form: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sz="2200" b="1" dirty="0" smtClean="0">
                <a:latin typeface="Courier New" panose="02070309020205020404" pitchFamily="49" charset="0"/>
              </a:rPr>
              <a:t>    </a:t>
            </a:r>
            <a:r>
              <a:rPr lang="en-US" sz="22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Sub New</a:t>
            </a:r>
            <a:r>
              <a:rPr lang="en-US" sz="2200" b="1" dirty="0" smtClean="0">
                <a:latin typeface="Courier New" panose="02070309020205020404" pitchFamily="49" charset="0"/>
              </a:rPr>
              <a:t>(</a:t>
            </a:r>
            <a:r>
              <a:rPr lang="en-US" sz="22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200" b="1" dirty="0" smtClean="0">
                <a:latin typeface="Courier New" panose="02070309020205020404" pitchFamily="49" charset="0"/>
              </a:rPr>
              <a:t> </a:t>
            </a:r>
            <a:r>
              <a:rPr lang="en-US" sz="2200" b="1" i="1" dirty="0" smtClean="0">
                <a:latin typeface="Courier New" panose="02070309020205020404" pitchFamily="49" charset="0"/>
              </a:rPr>
              <a:t>par1 </a:t>
            </a:r>
            <a:r>
              <a:rPr lang="en-US" sz="22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</a:t>
            </a:r>
            <a:r>
              <a:rPr lang="en-US" sz="2200" b="1" dirty="0" smtClean="0">
                <a:latin typeface="Courier New" panose="02070309020205020404" pitchFamily="49" charset="0"/>
              </a:rPr>
              <a:t> </a:t>
            </a:r>
            <a:r>
              <a:rPr lang="en-US" sz="2200" b="1" i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dataType</a:t>
            </a:r>
            <a:r>
              <a:rPr lang="en-US" sz="2200" b="1" dirty="0" smtClean="0">
                <a:latin typeface="Courier New" panose="02070309020205020404" pitchFamily="49" charset="0"/>
              </a:rPr>
              <a:t>, ...)</a:t>
            </a:r>
            <a:endParaRPr lang="en-US" sz="2200" dirty="0" smtClean="0"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2ED174-B6C7-4A55-ABC7-9206D417F76E}" type="slidenum">
              <a:rPr lang="en-US" sz="1400"/>
              <a:pPr eaLnBrk="1" hangingPunct="1"/>
              <a:t>39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SQL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WHERE </a:t>
            </a:r>
            <a:r>
              <a:rPr lang="en-CA" smtClean="0"/>
              <a:t>country = ‘India’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WHERE </a:t>
            </a:r>
            <a:r>
              <a:rPr lang="en-CA" smtClean="0"/>
              <a:t>pop2015 &gt;= 20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WHERE </a:t>
            </a:r>
            <a:r>
              <a:rPr lang="en-CA" smtClean="0"/>
              <a:t>city </a:t>
            </a:r>
            <a:r>
              <a:rPr lang="en-CA" b="1" smtClean="0">
                <a:solidFill>
                  <a:schemeClr val="tx2"/>
                </a:solidFill>
              </a:rPr>
              <a:t>LIKE</a:t>
            </a:r>
            <a:r>
              <a:rPr lang="en-CA" smtClean="0"/>
              <a:t> ‘D%’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WHERE </a:t>
            </a:r>
            <a:r>
              <a:rPr lang="en-CA" smtClean="0"/>
              <a:t>Information &lt; 400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WHERE </a:t>
            </a:r>
            <a:r>
              <a:rPr lang="en-CA" smtClean="0"/>
              <a:t>monetaryUnit </a:t>
            </a:r>
            <a:r>
              <a:rPr lang="en-CA" b="1" smtClean="0">
                <a:solidFill>
                  <a:schemeClr val="tx2"/>
                </a:solidFill>
              </a:rPr>
              <a:t>LIKE</a:t>
            </a:r>
            <a:r>
              <a:rPr lang="en-CA" smtClean="0"/>
              <a:t> ‘_U%’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Form</a:t>
            </a:r>
          </a:p>
        </p:txBody>
      </p:sp>
      <p:pic>
        <p:nvPicPr>
          <p:cNvPr id="48133" name="Content Placeholder 6" descr="11-1-3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70623"/>
            <a:ext cx="4523581" cy="4129083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7CED14-F5C8-4D05-BBA4-E21AB1957854}" type="slidenum">
              <a:rPr lang="en-US" sz="1400"/>
              <a:pPr eaLnBrk="1" hangingPunct="1"/>
              <a:t>40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5104"/>
            <a:ext cx="8856984" cy="12464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Example 3: Circle Class Member Variables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1905000"/>
            <a:ext cx="8250255" cy="45689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Class</a:t>
            </a:r>
            <a:r>
              <a:rPr lang="en-US" sz="24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Circle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4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m_x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'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</a:rPr>
              <a:t>Dist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 from left side _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</a:rPr>
              <a:t>'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of picture box to circle</a:t>
            </a:r>
            <a:r>
              <a:rPr lang="en-US" sz="24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>
              <a:solidFill>
                <a:srgbClr val="0073FF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4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m_y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4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'Distance from top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  '               of picture box to circle</a:t>
            </a:r>
            <a:r>
              <a:rPr lang="en-US" sz="24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0073FF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4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m_d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'Diameter of circle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  <a:endParaRPr lang="en-US" sz="24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25D8E8-FE5F-4196-9C60-34414BB49338}" type="slidenum">
              <a:rPr lang="en-US" sz="1400"/>
              <a:pPr eaLnBrk="1" hangingPunct="1"/>
              <a:t>41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Property Block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sz="2800" noProof="1" smtClean="0">
                <a:latin typeface="Courier New" panose="02070309020205020404" pitchFamily="49" charset="0"/>
              </a:rPr>
              <a:t> </a:t>
            </a:r>
            <a:r>
              <a:rPr lang="en-US" sz="2800" smtClean="0">
                <a:latin typeface="Courier New" panose="02070309020205020404" pitchFamily="49" charset="0"/>
              </a:rPr>
              <a:t>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Property</a:t>
            </a:r>
            <a:r>
              <a:rPr lang="en-US" sz="2800" b="1" noProof="1" smtClean="0">
                <a:latin typeface="Courier New" panose="02070309020205020404" pitchFamily="49" charset="0"/>
              </a:rPr>
              <a:t> Xcoord()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Get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    Return</a:t>
            </a:r>
            <a:r>
              <a:rPr lang="en-US" sz="2800" b="1" noProof="1" smtClean="0">
                <a:latin typeface="Courier New" panose="02070309020205020404" pitchFamily="49" charset="0"/>
              </a:rPr>
              <a:t> m_x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Get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  Set</a:t>
            </a:r>
            <a:r>
              <a:rPr lang="en-US" sz="2800" b="1" noProof="1" smtClean="0">
                <a:latin typeface="Courier New" panose="02070309020205020404" pitchFamily="49" charset="0"/>
              </a:rPr>
              <a:t>(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800" b="1" noProof="1" smtClean="0">
                <a:latin typeface="Courier New" panose="02070309020205020404" pitchFamily="49" charset="0"/>
              </a:rPr>
              <a:t> value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800" b="1" noProof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  m_x = value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Set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Property</a:t>
            </a:r>
            <a:r>
              <a:rPr lang="en-US" sz="28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4DB2F7-27A0-4029-AAC5-0BE284D94C68}" type="slidenum">
              <a:rPr lang="en-US" sz="1400"/>
              <a:pPr eaLnBrk="1" hangingPunct="1"/>
              <a:t>42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Property Block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sz="2800" noProof="1" smtClean="0">
                <a:latin typeface="Courier New" panose="02070309020205020404" pitchFamily="49" charset="0"/>
              </a:rPr>
              <a:t> </a:t>
            </a:r>
            <a:r>
              <a:rPr lang="en-US" sz="2800" smtClean="0">
                <a:latin typeface="Courier New" panose="02070309020205020404" pitchFamily="49" charset="0"/>
              </a:rPr>
              <a:t>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Property</a:t>
            </a:r>
            <a:r>
              <a:rPr lang="en-US" sz="2800" b="1" noProof="1" smtClean="0">
                <a:latin typeface="Courier New" panose="02070309020205020404" pitchFamily="49" charset="0"/>
              </a:rPr>
              <a:t> </a:t>
            </a:r>
            <a:r>
              <a:rPr lang="en-US" sz="2800" b="1" smtClean="0">
                <a:latin typeface="Courier New" panose="02070309020205020404" pitchFamily="49" charset="0"/>
              </a:rPr>
              <a:t>Y</a:t>
            </a:r>
            <a:r>
              <a:rPr lang="en-US" sz="2800" b="1" noProof="1" smtClean="0">
                <a:latin typeface="Courier New" panose="02070309020205020404" pitchFamily="49" charset="0"/>
              </a:rPr>
              <a:t>coord()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Get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    Return</a:t>
            </a:r>
            <a:r>
              <a:rPr lang="en-US" sz="2800" b="1" noProof="1" smtClean="0">
                <a:latin typeface="Courier New" panose="02070309020205020404" pitchFamily="49" charset="0"/>
              </a:rPr>
              <a:t> m_</a:t>
            </a:r>
            <a:r>
              <a:rPr lang="en-US" sz="2800" b="1" smtClean="0">
                <a:latin typeface="Courier New" panose="02070309020205020404" pitchFamily="49" charset="0"/>
              </a:rPr>
              <a:t>y</a:t>
            </a:r>
            <a:endParaRPr lang="en-US" sz="2800" b="1" noProof="1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Get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  Set</a:t>
            </a:r>
            <a:r>
              <a:rPr lang="en-US" sz="2800" b="1" noProof="1" smtClean="0">
                <a:latin typeface="Courier New" panose="02070309020205020404" pitchFamily="49" charset="0"/>
              </a:rPr>
              <a:t>(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800" b="1" noProof="1" smtClean="0">
                <a:latin typeface="Courier New" panose="02070309020205020404" pitchFamily="49" charset="0"/>
              </a:rPr>
              <a:t> value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800" b="1" noProof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  m_</a:t>
            </a:r>
            <a:r>
              <a:rPr lang="en-US" sz="2800" b="1" smtClean="0">
                <a:latin typeface="Courier New" panose="02070309020205020404" pitchFamily="49" charset="0"/>
              </a:rPr>
              <a:t>y</a:t>
            </a:r>
            <a:r>
              <a:rPr lang="en-US" sz="2800" b="1" noProof="1" smtClean="0">
                <a:latin typeface="Courier New" panose="02070309020205020404" pitchFamily="49" charset="0"/>
              </a:rPr>
              <a:t> = value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Set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Property</a:t>
            </a:r>
            <a:r>
              <a:rPr lang="en-US" sz="28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E3CA71-CF89-4542-8307-02E656AEA10F}" type="slidenum">
              <a:rPr lang="en-US" sz="1400"/>
              <a:pPr eaLnBrk="1" hangingPunct="1"/>
              <a:t>43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Property Block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980728"/>
            <a:ext cx="8579297" cy="54932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sz="2800" noProof="1" smtClean="0">
                <a:latin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</a:rPr>
              <a:t>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Property</a:t>
            </a:r>
            <a:r>
              <a:rPr lang="en-US" sz="2800" b="1" noProof="1" smtClean="0">
                <a:latin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</a:rPr>
              <a:t>Diameter</a:t>
            </a:r>
            <a:r>
              <a:rPr lang="en-US" sz="2800" b="1" noProof="1" smtClean="0">
                <a:latin typeface="Courier New" panose="02070309020205020404" pitchFamily="49" charset="0"/>
              </a:rPr>
              <a:t>()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Get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    Return</a:t>
            </a:r>
            <a:r>
              <a:rPr lang="en-US" sz="2800" b="1" noProof="1" smtClean="0">
                <a:latin typeface="Courier New" panose="02070309020205020404" pitchFamily="49" charset="0"/>
              </a:rPr>
              <a:t> m_</a:t>
            </a:r>
            <a:r>
              <a:rPr lang="en-US" sz="2800" b="1" dirty="0" smtClean="0">
                <a:latin typeface="Courier New" panose="02070309020205020404" pitchFamily="49" charset="0"/>
              </a:rPr>
              <a:t>d</a:t>
            </a:r>
            <a:endParaRPr lang="en-US" sz="2800" b="1" noProof="1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Get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  Set</a:t>
            </a:r>
            <a:r>
              <a:rPr lang="en-US" sz="2800" b="1" noProof="1" smtClean="0">
                <a:latin typeface="Courier New" panose="02070309020205020404" pitchFamily="49" charset="0"/>
              </a:rPr>
              <a:t>(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800" b="1" noProof="1" smtClean="0">
                <a:latin typeface="Courier New" panose="02070309020205020404" pitchFamily="49" charset="0"/>
              </a:rPr>
              <a:t> value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800" b="1" noProof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  m_</a:t>
            </a:r>
            <a:r>
              <a:rPr lang="en-US" sz="2800" b="1" dirty="0" smtClean="0">
                <a:latin typeface="Courier New" panose="02070309020205020404" pitchFamily="49" charset="0"/>
              </a:rPr>
              <a:t>d</a:t>
            </a:r>
            <a:r>
              <a:rPr lang="en-US" sz="2800" b="1" noProof="1" smtClean="0">
                <a:latin typeface="Courier New" panose="02070309020205020404" pitchFamily="49" charset="0"/>
              </a:rPr>
              <a:t> = value</a:t>
            </a:r>
          </a:p>
          <a:p>
            <a:pPr eaLnBrk="1" hangingPunct="1">
              <a:buFontTx/>
              <a:buNone/>
            </a:pPr>
            <a:r>
              <a:rPr lang="en-US" sz="2800" b="1" noProof="1" smtClean="0">
                <a:latin typeface="Courier New" panose="02070309020205020404" pitchFamily="49" charset="0"/>
              </a:rPr>
              <a:t>  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Set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  </a:t>
            </a:r>
            <a:r>
              <a:rPr lang="en-US" sz="2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Property</a:t>
            </a:r>
            <a:r>
              <a:rPr lang="en-US" sz="2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5F064E-F90A-4E23-B99C-BE63CAFA5EB5}" type="slidenum">
              <a:rPr lang="en-US" sz="1400"/>
              <a:pPr eaLnBrk="1" hangingPunct="1"/>
              <a:t>44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33326"/>
            <a:ext cx="8856984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Example 3: Circle Class Constructor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1524000"/>
            <a:ext cx="8250255" cy="494995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Sub New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  </a:t>
            </a:r>
            <a:r>
              <a:rPr lang="en-US" sz="28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'Set the initial location of the</a:t>
            </a:r>
            <a:endParaRPr lang="en-US" sz="2800" b="1" dirty="0" smtClean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 '</a:t>
            </a:r>
            <a:r>
              <a:rPr lang="en-US" sz="28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circle to the upper left</a:t>
            </a: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 </a:t>
            </a:r>
            <a:r>
              <a:rPr lang="en-US" sz="28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corner of</a:t>
            </a:r>
            <a:endParaRPr lang="en-US" sz="2800" b="1" dirty="0" smtClean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  '</a:t>
            </a:r>
            <a:r>
              <a:rPr lang="en-US" sz="28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the picture box, and set its</a:t>
            </a:r>
            <a:endParaRPr lang="en-US" sz="2800" b="1" dirty="0" smtClean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  '</a:t>
            </a:r>
            <a:r>
              <a:rPr lang="en-US" sz="28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diameter to 40.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Xcoord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0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Ycoord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0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Diameter = 40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3DE2B0-E027-45CF-B9ED-6D7A5273F700}" type="slidenum">
              <a:rPr lang="en-US" sz="1400"/>
              <a:pPr eaLnBrk="1" hangingPunct="1"/>
              <a:t>45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Example 3: Circle Class Methods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sz="24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Sub</a:t>
            </a:r>
            <a:r>
              <a:rPr lang="en-CA" sz="2400" b="1" noProof="1" smtClean="0">
                <a:latin typeface="Courier New" panose="02070309020205020404" pitchFamily="49" charset="0"/>
              </a:rPr>
              <a:t> Show(</a:t>
            </a:r>
            <a:r>
              <a:rPr lang="en-CA" sz="24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ByRef</a:t>
            </a:r>
            <a:r>
              <a:rPr lang="en-CA" sz="2400" b="1" noProof="1" smtClean="0">
                <a:latin typeface="Courier New" panose="02070309020205020404" pitchFamily="49" charset="0"/>
              </a:rPr>
              <a:t> g As Graphics)</a:t>
            </a:r>
          </a:p>
          <a:p>
            <a:pPr eaLnBrk="1" hangingPunct="1">
              <a:buFontTx/>
              <a:buNone/>
            </a:pPr>
            <a:r>
              <a:rPr lang="en-CA" sz="2400" b="1" noProof="1" smtClean="0">
                <a:latin typeface="Courier New" panose="02070309020205020404" pitchFamily="49" charset="0"/>
              </a:rPr>
              <a:t>  </a:t>
            </a:r>
            <a:r>
              <a:rPr lang="en-CA" sz="24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'Draw a circle with given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specifications</a:t>
            </a:r>
            <a:endParaRPr lang="en-US" sz="2400" b="1" noProof="1" smtClean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noProof="1" smtClean="0">
                <a:latin typeface="Courier New" panose="02070309020205020404" pitchFamily="49" charset="0"/>
              </a:rPr>
              <a:t>  g.DrawEllipse(Pens.Black, Xcoord,</a:t>
            </a:r>
            <a:r>
              <a:rPr lang="en-US" sz="2400" b="1" dirty="0" smtClean="0">
                <a:latin typeface="Courier New" panose="02070309020205020404" pitchFamily="49" charset="0"/>
              </a:rPr>
              <a:t> _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  </a:t>
            </a:r>
            <a:r>
              <a:rPr lang="en-US" sz="2400" b="1" noProof="1" smtClean="0"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</a:rPr>
              <a:t>        </a:t>
            </a:r>
            <a:r>
              <a:rPr lang="en-US" sz="2400" b="1" noProof="1" smtClean="0">
                <a:latin typeface="Courier New" panose="02070309020205020404" pitchFamily="49" charset="0"/>
              </a:rPr>
              <a:t>Ycoord, Diameter, Diameter)</a:t>
            </a:r>
          </a:p>
          <a:p>
            <a:pPr eaLnBrk="1" hangingPunct="1">
              <a:buFontTx/>
              <a:buNone/>
            </a:pPr>
            <a:r>
              <a:rPr lang="en-US" sz="24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Sub</a:t>
            </a:r>
            <a:r>
              <a:rPr lang="en-US" sz="2400" b="1" noProof="1" smtClean="0">
                <a:latin typeface="Courier New" panose="02070309020205020404" pitchFamily="49" charset="0"/>
              </a:rPr>
              <a:t> Move(</a:t>
            </a:r>
            <a:r>
              <a:rPr lang="en-US" sz="24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400" b="1" noProof="1" smtClean="0">
                <a:latin typeface="Courier New" panose="02070309020205020404" pitchFamily="49" charset="0"/>
              </a:rPr>
              <a:t> distance </a:t>
            </a:r>
            <a:r>
              <a:rPr lang="en-US" sz="24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400" b="1" noProof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400" b="1" noProof="1" smtClean="0">
                <a:latin typeface="Courier New" panose="02070309020205020404" pitchFamily="49" charset="0"/>
              </a:rPr>
              <a:t>  Xcoord += distance</a:t>
            </a:r>
          </a:p>
          <a:p>
            <a:pPr eaLnBrk="1" hangingPunct="1">
              <a:buFontTx/>
              <a:buNone/>
            </a:pPr>
            <a:r>
              <a:rPr lang="en-US" sz="2400" b="1" noProof="1" smtClean="0">
                <a:latin typeface="Courier New" panose="02070309020205020404" pitchFamily="49" charset="0"/>
              </a:rPr>
              <a:t>  Ycoord += distance</a:t>
            </a:r>
          </a:p>
          <a:p>
            <a:pPr eaLnBrk="1" hangingPunct="1">
              <a:buFontTx/>
              <a:buNone/>
            </a:pPr>
            <a:r>
              <a:rPr lang="en-US" sz="24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eaLnBrk="1" hangingPunct="1">
              <a:buFontTx/>
              <a:buNone/>
            </a:pPr>
            <a:endParaRPr lang="en-US" sz="2400" b="1" dirty="0" smtClean="0"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AF9873-AFDA-4E27-B811-6C7B955B82B7}" type="slidenum">
              <a:rPr lang="en-US" sz="1400"/>
              <a:pPr eaLnBrk="1" hangingPunct="1"/>
              <a:t>46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Form’s Code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80728"/>
            <a:ext cx="8686801" cy="54932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Class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frmCircle</a:t>
            </a:r>
            <a:endParaRPr lang="en-US" sz="2000" b="1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noProof="1" smtClean="0">
                <a:latin typeface="Courier New" panose="02070309020205020404" pitchFamily="49" charset="0"/>
              </a:rPr>
              <a:t> round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2000" b="1" noProof="1" smtClean="0">
                <a:latin typeface="Courier New" panose="02070309020205020404" pitchFamily="49" charset="0"/>
              </a:rPr>
              <a:t> Circle()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000" b="1" noProof="1" smtClean="0">
                <a:latin typeface="Courier New" panose="02070309020205020404" pitchFamily="49" charset="0"/>
              </a:rPr>
              <a:t>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Sub</a:t>
            </a:r>
            <a:r>
              <a:rPr lang="en-US" sz="2000" b="1" noProof="1" smtClean="0">
                <a:latin typeface="Courier New" panose="02070309020205020404" pitchFamily="49" charset="0"/>
              </a:rPr>
              <a:t> btnMove_Click(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2000" b="1" noProof="1" smtClean="0">
                <a:latin typeface="Courier New" panose="02070309020205020404" pitchFamily="49" charset="0"/>
              </a:rPr>
              <a:t>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noProof="1" smtClean="0">
                <a:latin typeface="Courier New" panose="02070309020205020404" pitchFamily="49" charset="0"/>
              </a:rPr>
              <a:t>btnMove.Click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round.Move(20)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round.Show(picCircle.CreateGraphics)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Private Sub</a:t>
            </a:r>
            <a:r>
              <a:rPr lang="en-US" sz="2000" b="1" noProof="1" smtClean="0">
                <a:latin typeface="Courier New" panose="02070309020205020404" pitchFamily="49" charset="0"/>
              </a:rPr>
              <a:t> btnQuit_Click(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2000" b="1" noProof="1" smtClean="0">
                <a:latin typeface="Courier New" panose="02070309020205020404" pitchFamily="49" charset="0"/>
              </a:rPr>
              <a:t>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noProof="1" smtClean="0">
                <a:latin typeface="Courier New" panose="02070309020205020404" pitchFamily="49" charset="0"/>
              </a:rPr>
              <a:t> btnQuit.Click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End Sub</a:t>
            </a:r>
          </a:p>
          <a:p>
            <a:pPr eaLnBrk="1" hangingPunct="1"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Class   </a:t>
            </a:r>
            <a:r>
              <a:rPr lang="en-US" sz="20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'frmCircle</a:t>
            </a:r>
            <a:endParaRPr lang="en-US" sz="20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D7BBBB-7AE6-438A-B2A9-6FA102FA1640}" type="slidenum">
              <a:rPr lang="en-US" sz="1400"/>
              <a:pPr eaLnBrk="1" hangingPunct="1"/>
              <a:t>47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Output</a:t>
            </a:r>
          </a:p>
        </p:txBody>
      </p:sp>
      <p:pic>
        <p:nvPicPr>
          <p:cNvPr id="56326" name="Content Placeholder 7" descr="11-1-3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65044"/>
            <a:ext cx="4980384" cy="4546048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04196F-478B-4578-99AD-A9637DBF346C}" type="slidenum">
              <a:rPr lang="en-US" sz="1400"/>
              <a:pPr eaLnBrk="1" hangingPunct="1"/>
              <a:t>48</a:t>
            </a:fld>
            <a:endParaRPr lang="en-US" sz="1400"/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1828800" y="15240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Press the Move button ten times.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80926"/>
            <a:ext cx="8856984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11.2 Arrays of Objects; Events; Containment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4953000"/>
            <a:ext cx="8250255" cy="152095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"An object without an event is like a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telephone without a ringer."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/>
              <a:t>                                  -</a:t>
            </a:r>
            <a:r>
              <a:rPr lang="en-US" i="1" dirty="0" smtClean="0"/>
              <a:t>Anonymous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18B835-96B5-447E-A89E-BDAA4791BB2F}" type="slidenum">
              <a:rPr lang="en-US" sz="1400"/>
              <a:pPr eaLnBrk="1" hangingPunct="1"/>
              <a:t>49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SQL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ORDER BY </a:t>
            </a:r>
            <a:r>
              <a:rPr lang="en-CA" smtClean="0"/>
              <a:t>city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ORDER BY </a:t>
            </a:r>
            <a:r>
              <a:rPr lang="en-CA" smtClean="0"/>
              <a:t>city </a:t>
            </a:r>
            <a:r>
              <a:rPr lang="en-CA" b="1" smtClean="0">
                <a:solidFill>
                  <a:schemeClr val="tx2"/>
                </a:solidFill>
              </a:rPr>
              <a:t>ASC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ORDER BY </a:t>
            </a:r>
            <a:r>
              <a:rPr lang="en-CA" smtClean="0"/>
              <a:t>city </a:t>
            </a:r>
            <a:r>
              <a:rPr lang="en-CA" b="1" smtClean="0">
                <a:solidFill>
                  <a:schemeClr val="tx2"/>
                </a:solidFill>
              </a:rPr>
              <a:t>DESC</a:t>
            </a:r>
          </a:p>
          <a:p>
            <a:pPr>
              <a:buFontTx/>
              <a:buNone/>
            </a:pPr>
            <a:r>
              <a:rPr lang="en-CA" smtClean="0"/>
              <a:t>	</a:t>
            </a:r>
            <a:r>
              <a:rPr lang="en-CA" b="1" smtClean="0">
                <a:solidFill>
                  <a:srgbClr val="FF0000"/>
                </a:solidFill>
              </a:rPr>
              <a:t> ORDER BY </a:t>
            </a:r>
            <a:r>
              <a:rPr lang="en-CA" smtClean="0"/>
              <a:t>country, city </a:t>
            </a:r>
            <a:r>
              <a:rPr lang="en-CA" b="1" smtClean="0">
                <a:solidFill>
                  <a:schemeClr val="tx2"/>
                </a:solidFill>
              </a:rPr>
              <a:t>ASC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of Objects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have a data type</a:t>
            </a:r>
          </a:p>
          <a:p>
            <a:pPr eaLnBrk="1" hangingPunct="1"/>
            <a:r>
              <a:rPr lang="en-US" smtClean="0"/>
              <a:t>That data type can be of User Defined Type</a:t>
            </a:r>
          </a:p>
          <a:p>
            <a:pPr eaLnBrk="1" hangingPunct="1"/>
            <a:r>
              <a:rPr lang="en-US" smtClean="0"/>
              <a:t>Therefore, we can have arrays of objects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0FB969-9FA2-4EF8-A8AC-D606F2E7665C}" type="slidenum">
              <a:rPr lang="en-US" sz="1400"/>
              <a:pPr eaLnBrk="1" hangingPunct="1"/>
              <a:t>50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Code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Uses an array of Student objects. Same form design as Example 1 of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Section 11.1, but with the following code modifications.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students(50)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</a:t>
            </a:r>
            <a:r>
              <a:rPr lang="en-US" sz="20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Student           </a:t>
            </a:r>
            <a:r>
              <a:rPr lang="en-US" sz="20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'Class-level</a:t>
            </a:r>
            <a:endParaRPr lang="en-US" sz="2000" b="1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lastStudentAdded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-1  </a:t>
            </a:r>
            <a:r>
              <a:rPr lang="en-US" sz="20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'Class-level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pupil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20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Student()  </a:t>
            </a:r>
            <a:r>
              <a:rPr lang="en-US" sz="20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'In 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anose="02070309020205020404" pitchFamily="49" charset="0"/>
              </a:rPr>
              <a:t>btnEnter_Click</a:t>
            </a:r>
            <a:endParaRPr lang="en-US" sz="2000" b="1" dirty="0" smtClean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pupil.Name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txtName.Text</a:t>
            </a:r>
            <a:endParaRPr lang="en-US" sz="2000" b="1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pupil.SocSecNum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txtSSN.Text</a:t>
            </a:r>
            <a:endParaRPr lang="en-US" sz="2000" b="1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pupil.Midterm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CDbl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txtMidterm.Text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pupil.Final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000" b="1" dirty="0" err="1" smtClean="0">
                <a:solidFill>
                  <a:srgbClr val="0073FF"/>
                </a:solidFill>
                <a:latin typeface="Courier New" panose="02070309020205020404" pitchFamily="49" charset="0"/>
              </a:rPr>
              <a:t>CDbl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txtFinal.Text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33FF66"/>
                </a:solidFill>
                <a:latin typeface="Courier New" panose="02070309020205020404" pitchFamily="49" charset="0"/>
              </a:rPr>
              <a:t>'Add the student to the array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lastStudentAdded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+= 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students(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lastStudentAdded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 = pupil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DC94EF-BB3B-45DC-A572-0CCF7AECBEC9}" type="slidenum">
              <a:rPr lang="en-US" sz="1400"/>
              <a:pPr eaLnBrk="1" hangingPunct="1"/>
              <a:t>51</a:t>
            </a:fld>
            <a:endParaRPr 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266429"/>
            <a:ext cx="3686175" cy="150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Events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User-defined events can be created for classes.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/>
              <a:t>statement for triggering an event is located in the class block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/>
              <a:t>event is dealt with in the form’s code.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F95361-45FB-4636-BBAD-CA1D5A28744D}" type="slidenum">
              <a:rPr lang="en-US" sz="1400"/>
              <a:pPr eaLnBrk="1" hangingPunct="1"/>
              <a:t>52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Defined Event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980728"/>
            <a:ext cx="8534401" cy="54932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Suppose that the event is named </a:t>
            </a:r>
            <a:r>
              <a:rPr lang="en-US" sz="2400" dirty="0" err="1" smtClean="0"/>
              <a:t>UserDefinedEvent</a:t>
            </a:r>
            <a:r>
              <a:rPr lang="en-US" sz="2400" dirty="0" smtClean="0"/>
              <a:t> and has the parameters </a:t>
            </a:r>
            <a:r>
              <a:rPr lang="en-US" sz="2400" i="1" dirty="0" smtClean="0"/>
              <a:t>par1</a:t>
            </a:r>
            <a:r>
              <a:rPr lang="en-US" sz="2400" dirty="0" smtClean="0"/>
              <a:t>, </a:t>
            </a:r>
            <a:r>
              <a:rPr lang="en-US" sz="2400" i="1" dirty="0" smtClean="0"/>
              <a:t>par2</a:t>
            </a:r>
            <a:r>
              <a:rPr lang="en-US" sz="2400" dirty="0" smtClean="0"/>
              <a:t>, and so on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the class block, place the following statement in the Declarations section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Event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</a:rPr>
              <a:t>UserDefinedEvent</a:t>
            </a:r>
            <a:r>
              <a:rPr lang="en-US" sz="2400" b="1" dirty="0" smtClean="0">
                <a:latin typeface="Courier New" panose="02070309020205020404" pitchFamily="49" charset="0"/>
              </a:rPr>
              <a:t>(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i="1" dirty="0" smtClean="0">
                <a:latin typeface="Courier New" panose="02070309020205020404" pitchFamily="49" charset="0"/>
              </a:rPr>
              <a:t>par1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</a:t>
            </a:r>
            <a:r>
              <a:rPr lang="en-US" sz="2400" b="1" dirty="0" smtClean="0">
                <a:latin typeface="Courier New" panose="02070309020205020404" pitchFamily="49" charset="0"/>
              </a:rPr>
              <a:t>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 </a:t>
            </a:r>
            <a:r>
              <a:rPr lang="en-US" sz="2400" b="1" i="1" dirty="0" smtClean="0">
                <a:latin typeface="Courier New" panose="02070309020205020404" pitchFamily="49" charset="0"/>
              </a:rPr>
              <a:t>DataType1</a:t>
            </a:r>
            <a:r>
              <a:rPr lang="en-US" sz="2400" b="1" dirty="0" smtClean="0">
                <a:latin typeface="Courier New" panose="02070309020205020404" pitchFamily="49" charset="0"/>
              </a:rPr>
              <a:t>, 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i="1" dirty="0" smtClean="0">
                <a:latin typeface="Courier New" panose="02070309020205020404" pitchFamily="49" charset="0"/>
              </a:rPr>
              <a:t>par2 </a:t>
            </a:r>
            <a:r>
              <a:rPr lang="en-US" sz="24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i="1" dirty="0" smtClean="0">
                <a:latin typeface="Courier New" panose="02070309020205020404" pitchFamily="49" charset="0"/>
              </a:rPr>
              <a:t>DataType2</a:t>
            </a:r>
            <a:r>
              <a:rPr lang="en-US" sz="2400" b="1" dirty="0" smtClean="0">
                <a:latin typeface="Courier New" panose="02070309020205020404" pitchFamily="49" charset="0"/>
              </a:rPr>
              <a:t>, ...)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/>
              <a:t>The </a:t>
            </a:r>
            <a:r>
              <a:rPr lang="en-US" sz="2400" dirty="0" smtClean="0"/>
              <a:t>next statement should be placed at the locations in the class block code at which the event should be triggered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RaiseEvent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</a:rPr>
              <a:t>UserDefinedEvent</a:t>
            </a:r>
            <a:r>
              <a:rPr lang="en-US" sz="2400" b="1" dirty="0" smtClean="0">
                <a:latin typeface="Courier New" panose="02070309020205020404" pitchFamily="49" charset="0"/>
              </a:rPr>
              <a:t>(</a:t>
            </a:r>
            <a:r>
              <a:rPr lang="en-US" sz="2400" b="1" i="1" dirty="0" smtClean="0">
                <a:latin typeface="Courier New" panose="02070309020205020404" pitchFamily="49" charset="0"/>
              </a:rPr>
              <a:t>arg1</a:t>
            </a:r>
            <a:r>
              <a:rPr lang="en-US" sz="2400" b="1" dirty="0" smtClean="0">
                <a:latin typeface="Courier New" panose="02070309020205020404" pitchFamily="49" charset="0"/>
              </a:rPr>
              <a:t>, </a:t>
            </a:r>
            <a:r>
              <a:rPr lang="en-US" sz="2400" b="1" i="1" dirty="0" smtClean="0">
                <a:latin typeface="Courier New" panose="02070309020205020404" pitchFamily="49" charset="0"/>
              </a:rPr>
              <a:t>arg2</a:t>
            </a:r>
            <a:r>
              <a:rPr lang="en-US" sz="2400" b="1" dirty="0" smtClean="0">
                <a:latin typeface="Courier New" panose="02070309020205020404" pitchFamily="49" charset="0"/>
              </a:rPr>
              <a:t>, ...)</a:t>
            </a:r>
            <a:endParaRPr lang="en-US" sz="2400" dirty="0" smtClean="0"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3F296D-E5ED-4D94-9A9D-9C9B94DD5786}" type="slidenum">
              <a:rPr lang="en-US" sz="1400"/>
              <a:pPr eaLnBrk="1" hangingPunct="1"/>
              <a:t>53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Responding to Events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1" y="980728"/>
            <a:ext cx="8763000" cy="5493224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When declaring an object variable, the keyword</a:t>
            </a:r>
            <a:r>
              <a:rPr lang="en-US" sz="2400" b="1" dirty="0" smtClean="0"/>
              <a:t> </a:t>
            </a:r>
            <a:r>
              <a:rPr lang="en-US" sz="2400" dirty="0" err="1" smtClean="0"/>
              <a:t>WithEvents</a:t>
            </a:r>
            <a:r>
              <a:rPr lang="en-US" sz="2400" dirty="0" smtClean="0"/>
              <a:t> must be added so that the object will respond to events</a:t>
            </a:r>
            <a:r>
              <a:rPr lang="en-US" dirty="0" smtClean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WithEvents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i="1" dirty="0" smtClean="0">
                <a:latin typeface="Courier New" panose="02070309020205020404" pitchFamily="49" charset="0"/>
              </a:rPr>
              <a:t>object1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i="1" dirty="0" err="1" smtClean="0">
                <a:latin typeface="Courier New" panose="02070309020205020404" pitchFamily="49" charset="0"/>
              </a:rPr>
              <a:t>ClassName</a:t>
            </a:r>
            <a:endParaRPr lang="en-US" sz="2000" dirty="0" smtClean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The </a:t>
            </a:r>
            <a:r>
              <a:rPr lang="en-US" sz="2400" dirty="0" smtClean="0"/>
              <a:t>declaration line of an event procedure would be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US" sz="2000" b="1" dirty="0" smtClean="0">
                <a:latin typeface="Courier New" panose="02070309020205020404" pitchFamily="49" charset="0"/>
              </a:rPr>
              <a:t> object1_UserDefinedEvent(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i="1" dirty="0" smtClean="0">
                <a:latin typeface="Courier New" panose="02070309020205020404" pitchFamily="49" charset="0"/>
              </a:rPr>
              <a:t>par1 </a:t>
            </a:r>
            <a:r>
              <a:rPr lang="en-US" sz="2000" b="1" dirty="0" smtClean="0">
                <a:latin typeface="Courier New" panose="02070309020205020404" pitchFamily="49" charset="0"/>
              </a:rPr>
              <a:t>As _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   </a:t>
            </a:r>
            <a:r>
              <a:rPr lang="en-US" sz="2000" b="1" i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DataType1</a:t>
            </a:r>
            <a:r>
              <a:rPr lang="en-US" sz="2000" b="1" dirty="0" smtClean="0">
                <a:latin typeface="Courier New" panose="02070309020205020404" pitchFamily="49" charset="0"/>
              </a:rPr>
              <a:t>, ...)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dirty="0" smtClean="0">
                <a:latin typeface="Courier New" panose="02070309020205020404" pitchFamily="49" charset="0"/>
              </a:rPr>
              <a:t> object1.UserDefinedEvent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813C7E-5DC4-4D02-8A0A-2A68FA732CA9}" type="slidenum">
              <a:rPr lang="en-US" sz="1400"/>
              <a:pPr eaLnBrk="1" hangingPunct="1"/>
              <a:t>54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Code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Same form design as Example 3 of Section </a:t>
            </a:r>
            <a:r>
              <a:rPr lang="en-US" sz="2000" dirty="0" smtClean="0"/>
              <a:t>11.1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Addition </a:t>
            </a:r>
            <a:r>
              <a:rPr lang="en-US" sz="2000" dirty="0" smtClean="0"/>
              <a:t>of a text box called </a:t>
            </a:r>
            <a:r>
              <a:rPr lang="en-US" sz="2000" dirty="0" err="1" smtClean="0"/>
              <a:t>txtCaution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Contains </a:t>
            </a:r>
            <a:r>
              <a:rPr lang="en-US" sz="2000" dirty="0" smtClean="0"/>
              <a:t>the </a:t>
            </a:r>
            <a:r>
              <a:rPr lang="en-US" sz="2000" dirty="0" smtClean="0"/>
              <a:t>event </a:t>
            </a:r>
            <a:r>
              <a:rPr lang="en-US" sz="2000" dirty="0" err="1" smtClean="0"/>
              <a:t>PositionChanged</a:t>
            </a:r>
            <a:r>
              <a:rPr lang="en-US" sz="2000" dirty="0" smtClean="0"/>
              <a:t> that is triggered whenever the circle </a:t>
            </a:r>
            <a:r>
              <a:rPr lang="en-US" sz="2000" dirty="0" smtClean="0"/>
              <a:t>moves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following </a:t>
            </a:r>
            <a:r>
              <a:rPr lang="en-US" sz="2000" dirty="0" smtClean="0"/>
              <a:t>code modifications are </a:t>
            </a:r>
            <a:r>
              <a:rPr lang="en-US" sz="2000" dirty="0" smtClean="0"/>
              <a:t>incorporated in </a:t>
            </a:r>
            <a:r>
              <a:rPr lang="en-US" sz="2000" dirty="0" smtClean="0"/>
              <a:t>the Declarations section of the Circle class, add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dirty="0" smtClean="0"/>
              <a:t>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Public Event</a:t>
            </a:r>
            <a:r>
              <a:rPr lang="en-US" sz="2000" b="1" noProof="1" smtClean="0">
                <a:latin typeface="Courier New" panose="02070309020205020404" pitchFamily="49" charset="0"/>
              </a:rPr>
              <a:t> PositionChanged(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000" b="1" noProof="1" smtClean="0">
                <a:latin typeface="Courier New" panose="02070309020205020404" pitchFamily="49" charset="0"/>
              </a:rPr>
              <a:t> x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000" b="1" noProof="1" smtClean="0">
                <a:latin typeface="Courier New" panose="02070309020205020404" pitchFamily="49" charset="0"/>
              </a:rPr>
              <a:t>, </a:t>
            </a:r>
            <a:r>
              <a:rPr lang="en-US" sz="2000" b="1" dirty="0" smtClean="0">
                <a:latin typeface="Courier New" panose="02070309020205020404" pitchFamily="49" charset="0"/>
              </a:rPr>
              <a:t>_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      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000" b="1" noProof="1" smtClean="0">
                <a:latin typeface="Courier New" panose="02070309020205020404" pitchFamily="49" charset="0"/>
              </a:rPr>
              <a:t> y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000" b="1" noProof="1" smtClean="0">
                <a:latin typeface="Courier New" panose="02070309020205020404" pitchFamily="49" charset="0"/>
              </a:rPr>
              <a:t>,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000" b="1" noProof="1" smtClean="0">
                <a:latin typeface="Courier New" panose="02070309020205020404" pitchFamily="49" charset="0"/>
              </a:rPr>
              <a:t> d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000" b="1" noProof="1" smtClean="0">
                <a:latin typeface="Courier New" panose="02070309020205020404" pitchFamily="49" charset="0"/>
              </a:rPr>
              <a:t>)</a:t>
            </a:r>
            <a:endParaRPr lang="en-US" sz="20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dirty="0" smtClean="0"/>
              <a:t>In </a:t>
            </a:r>
            <a:r>
              <a:rPr lang="en-US" sz="2000" dirty="0" smtClean="0"/>
              <a:t>the Move Sub procedure of the Circle class, add the line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RaiseEvent</a:t>
            </a:r>
            <a:r>
              <a:rPr lang="en-US" sz="2000" b="1" noProof="1" smtClean="0">
                <a:latin typeface="Courier New" panose="02070309020205020404" pitchFamily="49" charset="0"/>
              </a:rPr>
              <a:t> PositionChanged(Xcoord, Ycoord,</a:t>
            </a:r>
            <a:r>
              <a:rPr lang="en-US" sz="2000" b="1" dirty="0" smtClean="0">
                <a:latin typeface="Courier New" panose="02070309020205020404" pitchFamily="49" charset="0"/>
              </a:rPr>
              <a:t>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                               </a:t>
            </a:r>
            <a:r>
              <a:rPr lang="en-US" sz="2000" b="1" noProof="1" smtClean="0">
                <a:latin typeface="Courier New" panose="02070309020205020404" pitchFamily="49" charset="0"/>
              </a:rPr>
              <a:t> Diameter)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noProof="1" smtClean="0"/>
              <a:t>  </a:t>
            </a:r>
            <a:endParaRPr lang="en-US" sz="20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44E202-0C67-4812-9BBB-3A3408326D7A}" type="slidenum">
              <a:rPr lang="en-US" sz="1400"/>
              <a:pPr eaLnBrk="1" hangingPunct="1"/>
              <a:t>55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Code continued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 the Form’s code, change the object’s declaration statement to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 WithEvents</a:t>
            </a:r>
            <a:r>
              <a:rPr lang="en-US" sz="2400" b="1" smtClean="0">
                <a:latin typeface="Courier New" panose="02070309020205020404" pitchFamily="49" charset="0"/>
              </a:rPr>
              <a:t> round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 </a:t>
            </a:r>
            <a:r>
              <a:rPr lang="en-US" sz="2400" b="1" smtClean="0">
                <a:latin typeface="Courier New" panose="02070309020205020404" pitchFamily="49" charset="0"/>
              </a:rPr>
              <a:t>Circle()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400" b="1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sz="2400" b="1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F71F63-EA90-48B2-A40A-3EA2D2FCCB0B}" type="slidenum">
              <a:rPr lang="en-US" sz="1400"/>
              <a:pPr eaLnBrk="1" hangingPunct="1"/>
              <a:t>56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Code continued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Add the following event procedure:</a:t>
            </a:r>
          </a:p>
          <a:p>
            <a:pPr eaLnBrk="1" hangingPunct="1">
              <a:lnSpc>
                <a:spcPct val="80000"/>
              </a:lnSpc>
              <a:spcBef>
                <a:spcPct val="80000"/>
              </a:spcBef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Sub</a:t>
            </a:r>
            <a:r>
              <a:rPr lang="en-US" sz="2000" b="1" noProof="1" smtClean="0">
                <a:latin typeface="Courier New" panose="02070309020205020404" pitchFamily="49" charset="0"/>
              </a:rPr>
              <a:t> round_PositionChanged(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000" b="1" noProof="1" smtClean="0">
                <a:latin typeface="Courier New" panose="02070309020205020404" pitchFamily="49" charset="0"/>
              </a:rPr>
              <a:t> x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000" b="1" noProof="1" smtClean="0">
                <a:latin typeface="Courier New" panose="02070309020205020404" pitchFamily="49" charset="0"/>
              </a:rPr>
              <a:t>,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latin typeface="Courier New" panose="02070309020205020404" pitchFamily="49" charset="0"/>
              </a:rPr>
              <a:t>  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000" b="1" noProof="1" smtClean="0">
                <a:latin typeface="Courier New" panose="02070309020205020404" pitchFamily="49" charset="0"/>
              </a:rPr>
              <a:t> y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000" b="1" noProof="1" smtClean="0">
                <a:latin typeface="Courier New" panose="02070309020205020404" pitchFamily="49" charset="0"/>
              </a:rPr>
              <a:t>,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2000" b="1" noProof="1" smtClean="0">
                <a:latin typeface="Courier New" panose="02070309020205020404" pitchFamily="49" charset="0"/>
              </a:rPr>
              <a:t> d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000" b="1" noProof="1" smtClean="0">
                <a:latin typeface="Courier New" panose="02070309020205020404" pitchFamily="49" charset="0"/>
              </a:rPr>
              <a:t>) </a:t>
            </a:r>
            <a:r>
              <a:rPr lang="en-US" sz="2000" b="1" smtClean="0">
                <a:latin typeface="Courier New" panose="02070309020205020404" pitchFamily="49" charset="0"/>
              </a:rPr>
              <a:t>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Courier New" panose="02070309020205020404" pitchFamily="49" charset="0"/>
              </a:rPr>
              <a:t>    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noProof="1" smtClean="0">
                <a:latin typeface="Courier New" panose="02070309020205020404" pitchFamily="49" charset="0"/>
              </a:rPr>
              <a:t> round.PositionChanged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If</a:t>
            </a:r>
            <a:r>
              <a:rPr lang="en-US" sz="2000" b="1" noProof="1" smtClean="0">
                <a:latin typeface="Courier New" panose="02070309020205020404" pitchFamily="49" charset="0"/>
              </a:rPr>
              <a:t> (x + d &gt; picCircle.Width)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Or</a:t>
            </a:r>
            <a:r>
              <a:rPr lang="en-US" sz="2000" b="1" noProof="1" smtClean="0">
                <a:latin typeface="Courier New" panose="02070309020205020404" pitchFamily="49" charset="0"/>
              </a:rPr>
              <a:t>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smtClean="0">
                <a:latin typeface="Courier New" panose="02070309020205020404" pitchFamily="49" charset="0"/>
              </a:rPr>
              <a:t>     </a:t>
            </a:r>
            <a:r>
              <a:rPr lang="en-US" sz="2000" b="1" noProof="1" smtClean="0">
                <a:latin typeface="Courier New" panose="02070309020205020404" pitchFamily="49" charset="0"/>
              </a:rPr>
              <a:t>     (y + d &gt; picCircle.Height)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Then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txtCaution.Text = </a:t>
            </a:r>
            <a:r>
              <a:rPr lang="en-US" sz="20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"Circle Off Screen"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If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endParaRPr lang="en-US" sz="2000" b="1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C6963D-1F3C-4DA0-BD8B-F82DFF7680D5}" type="slidenum">
              <a:rPr lang="en-US" sz="1400"/>
              <a:pPr eaLnBrk="1" hangingPunct="1"/>
              <a:t>57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Output</a:t>
            </a:r>
          </a:p>
        </p:txBody>
      </p:sp>
      <p:pic>
        <p:nvPicPr>
          <p:cNvPr id="67590" name="Content Placeholder 7" descr="11-2-2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2819400"/>
            <a:ext cx="3876675" cy="331470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EEEFED-05CE-4565-96C9-9846C33774C5}" type="slidenum">
              <a:rPr lang="en-US" sz="1400"/>
              <a:pPr eaLnBrk="1" hangingPunct="1"/>
              <a:t>58</a:t>
            </a:fld>
            <a:endParaRPr lang="en-US" sz="1400"/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1524000" y="19812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Press the Move button eleven times.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11.3 Inheritance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Inheritance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Polymorphism </a:t>
            </a:r>
            <a:r>
              <a:rPr lang="en-US" dirty="0" smtClean="0"/>
              <a:t>and Overriding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Abstract  </a:t>
            </a:r>
            <a:r>
              <a:rPr lang="en-US" dirty="0" smtClean="0"/>
              <a:t>Properties, Methods, and Classes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8EC9B2-ADDB-4BEE-AF49-A2819750A6E1}" type="slidenum">
              <a:rPr lang="en-US" sz="1400"/>
              <a:pPr eaLnBrk="1" hangingPunct="1"/>
              <a:t>59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CA" dirty="0" smtClean="0"/>
              <a:t>	SELECT * FROM Cities ORDER BY city ASC</a:t>
            </a:r>
          </a:p>
          <a:p>
            <a:pPr>
              <a:buFontTx/>
              <a:buNone/>
              <a:defRPr/>
            </a:pPr>
            <a:endParaRPr lang="en-CA" dirty="0" smtClean="0"/>
          </a:p>
          <a:p>
            <a:pPr>
              <a:buFontTx/>
              <a:buNone/>
              <a:defRPr/>
            </a:pPr>
            <a:r>
              <a:rPr lang="en-CA" dirty="0" smtClean="0"/>
              <a:t>	SELECT city, </a:t>
            </a:r>
            <a:r>
              <a:rPr lang="en-CA" dirty="0" err="1" smtClean="0"/>
              <a:t>monetaryUnit</a:t>
            </a:r>
            <a:r>
              <a:rPr lang="en-CA" dirty="0" smtClean="0"/>
              <a:t> FROM Cities INNER JOIN Countries </a:t>
            </a:r>
          </a:p>
          <a:p>
            <a:pPr>
              <a:buFontTx/>
              <a:buNone/>
              <a:defRPr/>
            </a:pPr>
            <a:r>
              <a:rPr lang="en-CA" dirty="0" smtClean="0"/>
              <a:t>	ON </a:t>
            </a:r>
            <a:r>
              <a:rPr lang="en-CA" dirty="0" err="1" smtClean="0"/>
              <a:t>Cities.country</a:t>
            </a:r>
            <a:r>
              <a:rPr lang="en-CA" dirty="0" smtClean="0"/>
              <a:t> = </a:t>
            </a:r>
            <a:r>
              <a:rPr lang="en-CA" dirty="0" err="1" smtClean="0"/>
              <a:t>Countries.country</a:t>
            </a:r>
            <a:endParaRPr lang="en-CA" dirty="0" smtClean="0"/>
          </a:p>
          <a:p>
            <a:pPr>
              <a:buFontTx/>
              <a:buNone/>
              <a:defRPr/>
            </a:pPr>
            <a:endParaRPr lang="en-CA" dirty="0" smtClean="0"/>
          </a:p>
          <a:p>
            <a:pPr>
              <a:buFontTx/>
              <a:buNone/>
              <a:defRPr/>
            </a:pPr>
            <a:r>
              <a:rPr lang="en-CA" dirty="0" smtClean="0"/>
              <a:t>	SELECT * FROM Cities WHERE country = ‘India’</a:t>
            </a:r>
          </a:p>
          <a:p>
            <a:pPr>
              <a:buFontTx/>
              <a:buNone/>
              <a:defRPr/>
            </a:pPr>
            <a:endParaRPr lang="en-CA" dirty="0" smtClean="0"/>
          </a:p>
          <a:p>
            <a:pPr>
              <a:buFontTx/>
              <a:buNone/>
              <a:defRPr/>
            </a:pPr>
            <a:r>
              <a:rPr lang="en-CA" dirty="0" smtClean="0"/>
              <a:t>	SELECT * FROM Cities WHERE city LIKE ‘D%’</a:t>
            </a:r>
          </a:p>
          <a:p>
            <a:pPr>
              <a:buFontTx/>
              <a:buNone/>
              <a:defRPr/>
            </a:pPr>
            <a:endParaRPr lang="en-CA" dirty="0" smtClean="0"/>
          </a:p>
          <a:p>
            <a:pPr>
              <a:buFontTx/>
              <a:buNone/>
              <a:defRPr/>
            </a:pPr>
            <a:r>
              <a:rPr lang="en-CA" dirty="0" smtClean="0"/>
              <a:t>	SELECT * FROM Cities WHERE pop2015 &gt;= 20</a:t>
            </a:r>
          </a:p>
          <a:p>
            <a:pPr>
              <a:buFontTx/>
              <a:buNone/>
              <a:defRPr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11.3 Inheritance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three relationships between classes are “use,” “containment,” and “inheritance.”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One </a:t>
            </a:r>
            <a:r>
              <a:rPr lang="en-US" dirty="0" smtClean="0"/>
              <a:t>class </a:t>
            </a:r>
            <a:r>
              <a:rPr lang="en-US" b="1" dirty="0" smtClean="0"/>
              <a:t>uses </a:t>
            </a:r>
            <a:r>
              <a:rPr lang="en-US" dirty="0" smtClean="0"/>
              <a:t>another class if it manipulates objects of that class.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Class </a:t>
            </a:r>
            <a:r>
              <a:rPr lang="en-US" dirty="0" smtClean="0"/>
              <a:t>A </a:t>
            </a:r>
            <a:r>
              <a:rPr lang="en-US" b="1" dirty="0" smtClean="0"/>
              <a:t>contains </a:t>
            </a:r>
            <a:r>
              <a:rPr lang="en-US" dirty="0" smtClean="0"/>
              <a:t>class B when a member variable of class A makes use of an object of type class B.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8C3DEF-AA7D-452D-A0F4-FF1205F02E8C}" type="slidenum">
              <a:rPr lang="en-US" sz="1400"/>
              <a:pPr eaLnBrk="1" hangingPunct="1"/>
              <a:t>60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Containment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A </a:t>
            </a:r>
            <a:r>
              <a:rPr lang="en-US" b="1" smtClean="0"/>
              <a:t>contains </a:t>
            </a:r>
            <a:r>
              <a:rPr lang="en-US" smtClean="0"/>
              <a:t>class B when a member variable of class A is an object of type class B.</a:t>
            </a:r>
          </a:p>
          <a:p>
            <a:pPr eaLnBrk="1" hangingPunct="1">
              <a:buFontTx/>
              <a:buNone/>
            </a:pPr>
            <a:endParaRPr lang="en-US" sz="2400" b="1" smtClean="0">
              <a:solidFill>
                <a:srgbClr val="0073FF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Class</a:t>
            </a:r>
            <a:r>
              <a:rPr lang="en-US" sz="24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DeckOfCards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</a:t>
            </a:r>
            <a:r>
              <a:rPr lang="en-US" sz="24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m_deck(51)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</a:t>
            </a:r>
            <a:r>
              <a:rPr lang="en-US" sz="24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Card     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  <a:latin typeface="Courier New" panose="02070309020205020404" pitchFamily="49" charset="0"/>
              </a:rPr>
              <a:t>   'Class DeckOfCards contains class Card</a:t>
            </a:r>
            <a:endParaRPr lang="en-US" sz="2400" smtClean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517DF5-34A8-48DD-BDB4-06172E8EBE3F}" type="slidenum">
              <a:rPr lang="en-US" sz="1400"/>
              <a:pPr eaLnBrk="1" hangingPunct="1"/>
              <a:t>61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Inheritance relationship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Inheritance </a:t>
            </a:r>
            <a:r>
              <a:rPr lang="en-US" sz="2800" dirty="0" smtClean="0"/>
              <a:t>is a process by which one class (the </a:t>
            </a:r>
            <a:r>
              <a:rPr lang="en-US" sz="2800" b="1" dirty="0" smtClean="0"/>
              <a:t>child </a:t>
            </a:r>
            <a:r>
              <a:rPr lang="en-US" sz="2800" dirty="0" smtClean="0"/>
              <a:t>or </a:t>
            </a:r>
            <a:r>
              <a:rPr lang="en-US" sz="2800" b="1" dirty="0" smtClean="0"/>
              <a:t>derived </a:t>
            </a:r>
            <a:r>
              <a:rPr lang="en-US" sz="2800" dirty="0" smtClean="0"/>
              <a:t>class) inherits the properties, methods, and events of another class (the </a:t>
            </a:r>
            <a:r>
              <a:rPr lang="en-US" sz="2800" b="1" dirty="0" smtClean="0"/>
              <a:t>parent </a:t>
            </a:r>
            <a:r>
              <a:rPr lang="en-US" sz="2800" dirty="0" smtClean="0"/>
              <a:t>or </a:t>
            </a:r>
            <a:r>
              <a:rPr lang="en-US" sz="2800" b="1" dirty="0" smtClean="0"/>
              <a:t>base </a:t>
            </a:r>
            <a:r>
              <a:rPr lang="en-US" sz="2800" dirty="0" smtClean="0"/>
              <a:t>class).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smtClean="0"/>
              <a:t>child has access to all of its parent’s properties, methods and events as well as to some of its own.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</a:t>
            </a:r>
            <a:r>
              <a:rPr lang="en-US" sz="2800" dirty="0" smtClean="0"/>
              <a:t>the parent is itself a child, then it and its children have access to all of its parent’s properties, methods and events.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CA51E9-4786-406F-B05F-9BF81EA9C50D}" type="slidenum">
              <a:rPr lang="en-US" sz="1400"/>
              <a:pPr eaLnBrk="1" hangingPunct="1"/>
              <a:t>62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Inheritance Hierarchy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>
                <a:latin typeface="Arial" panose="020B0604020202020204" pitchFamily="34" charset="0"/>
              </a:rPr>
              <a:t>GrandChild1</a:t>
            </a:r>
            <a:r>
              <a:rPr lang="en-US" dirty="0">
                <a:latin typeface="Arial" panose="020B0604020202020204" pitchFamily="34" charset="0"/>
              </a:rPr>
              <a:t> has access to </a:t>
            </a:r>
            <a:r>
              <a:rPr lang="en-US" i="1" dirty="0">
                <a:latin typeface="Arial" panose="020B0604020202020204" pitchFamily="34" charset="0"/>
              </a:rPr>
              <a:t>Property A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</a:rPr>
              <a:t>Sub B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</a:rPr>
              <a:t>and </a:t>
            </a:r>
            <a:r>
              <a:rPr lang="en-US" i="1" dirty="0" smtClean="0">
                <a:latin typeface="Arial" panose="020B0604020202020204" pitchFamily="34" charset="0"/>
              </a:rPr>
              <a:t>Event </a:t>
            </a:r>
            <a:r>
              <a:rPr lang="en-US" i="1" dirty="0">
                <a:latin typeface="Arial" panose="020B0604020202020204" pitchFamily="34" charset="0"/>
              </a:rPr>
              <a:t>C </a:t>
            </a:r>
            <a:r>
              <a:rPr lang="en-US" dirty="0">
                <a:latin typeface="Arial" panose="020B0604020202020204" pitchFamily="34" charset="0"/>
              </a:rPr>
              <a:t>from its parent and adds </a:t>
            </a:r>
            <a:r>
              <a:rPr lang="en-US" i="1" dirty="0">
                <a:latin typeface="Arial" panose="020B0604020202020204" pitchFamily="34" charset="0"/>
              </a:rPr>
              <a:t>Function E </a:t>
            </a:r>
            <a:r>
              <a:rPr lang="en-US" dirty="0">
                <a:latin typeface="Arial" panose="020B0604020202020204" pitchFamily="34" charset="0"/>
              </a:rPr>
              <a:t>and </a:t>
            </a:r>
            <a:r>
              <a:rPr lang="en-US" i="1" dirty="0">
                <a:latin typeface="Arial" panose="020B0604020202020204" pitchFamily="34" charset="0"/>
              </a:rPr>
              <a:t>Sub F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C291BE-FCEE-44F9-8B84-9B330E55AFCA}" type="slidenum">
              <a:rPr lang="en-US" sz="1400"/>
              <a:pPr eaLnBrk="1" hangingPunct="1"/>
              <a:t>63</a:t>
            </a:fld>
            <a:endParaRPr lang="en-US" sz="1400"/>
          </a:p>
        </p:txBody>
      </p:sp>
      <p:pic>
        <p:nvPicPr>
          <p:cNvPr id="72709" name="Picture 4" descr="AACWQRL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74833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Benefits of Inheritance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Allows two or more classes to share some common features yet differentiate themselves on others.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Supports </a:t>
            </a:r>
            <a:r>
              <a:rPr lang="en-US" b="1" dirty="0" smtClean="0"/>
              <a:t>code reusability </a:t>
            </a:r>
            <a:r>
              <a:rPr lang="en-US" dirty="0" smtClean="0"/>
              <a:t>by avoiding the extra effort required to maintain duplicate code in multiple classes.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7D11ED-176D-45AD-9ECF-EBC2D3C6408F}" type="slidenum">
              <a:rPr lang="en-US" sz="1400"/>
              <a:pPr eaLnBrk="1" hangingPunct="1"/>
              <a:t>64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Objects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Programmers need the ability to identify useful hierarchies of classes and derived </a:t>
            </a:r>
            <a:r>
              <a:rPr lang="en-US" sz="2800" dirty="0" smtClean="0"/>
              <a:t>classes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Software </a:t>
            </a:r>
            <a:r>
              <a:rPr lang="en-US" sz="2800" dirty="0" smtClean="0"/>
              <a:t>engineers are still working on the guidelines for when and how to establish </a:t>
            </a:r>
            <a:r>
              <a:rPr lang="en-US" sz="2800" dirty="0" smtClean="0"/>
              <a:t>hierarchies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ISA test</a:t>
            </a:r>
            <a:r>
              <a:rPr lang="en-US" sz="2800" dirty="0" smtClean="0"/>
              <a:t>: If one class </a:t>
            </a:r>
            <a:r>
              <a:rPr lang="en-US" sz="2800" i="1" dirty="0" smtClean="0"/>
              <a:t>is a </a:t>
            </a:r>
            <a:r>
              <a:rPr lang="en-US" sz="2800" dirty="0" smtClean="0"/>
              <a:t>more specific case of another class, the first class should inherit from the second </a:t>
            </a:r>
            <a:r>
              <a:rPr lang="en-US" sz="2800" dirty="0" smtClean="0"/>
              <a:t>class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40EAD4-FE77-4649-979E-01C35FFBA6AE}" type="slidenum">
              <a:rPr lang="en-US" sz="1400"/>
              <a:pPr eaLnBrk="1" hangingPunct="1"/>
              <a:t>65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Inherits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Class</a:t>
            </a:r>
            <a:r>
              <a:rPr lang="en-US" sz="2000" b="1" dirty="0" smtClean="0">
                <a:latin typeface="Courier New" panose="02070309020205020404" pitchFamily="49" charset="0"/>
              </a:rPr>
              <a:t> Parent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Property</a:t>
            </a:r>
            <a:r>
              <a:rPr lang="en-US" sz="2000" b="1" dirty="0" smtClean="0">
                <a:latin typeface="Courier New" panose="02070309020205020404" pitchFamily="49" charset="0"/>
              </a:rPr>
              <a:t> 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'Property Get and Set blocks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Property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  Sub</a:t>
            </a:r>
            <a:r>
              <a:rPr lang="en-US" sz="2000" b="1" dirty="0" smtClean="0">
                <a:latin typeface="Courier New" panose="02070309020205020404" pitchFamily="49" charset="0"/>
              </a:rPr>
              <a:t> B()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'Code for Sub procedure B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Class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20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Class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</a:rPr>
              <a:t>Child2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Inherits</a:t>
            </a:r>
            <a:r>
              <a:rPr lang="en-US" sz="2000" b="1" dirty="0" smtClean="0">
                <a:latin typeface="Courier New" panose="02070309020205020404" pitchFamily="49" charset="0"/>
              </a:rPr>
              <a:t> Parent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Event C()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Class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2CA704-0EBD-4F89-9C1B-BDEE31CB5B7F}" type="slidenum">
              <a:rPr lang="en-US" sz="1400"/>
              <a:pPr eaLnBrk="1" hangingPunct="1"/>
              <a:t>66</a:t>
            </a:fld>
            <a:endParaRPr lang="en-US" sz="1400"/>
          </a:p>
        </p:txBody>
      </p:sp>
      <p:sp>
        <p:nvSpPr>
          <p:cNvPr id="551940" name="AutoShape 4"/>
          <p:cNvSpPr>
            <a:spLocks noChangeArrowheads="1"/>
          </p:cNvSpPr>
          <p:nvPr/>
        </p:nvSpPr>
        <p:spPr bwMode="auto">
          <a:xfrm>
            <a:off x="4419600" y="4343400"/>
            <a:ext cx="3352800" cy="1981200"/>
          </a:xfrm>
          <a:prstGeom prst="leftArrow">
            <a:avLst>
              <a:gd name="adj1" fmla="val 50000"/>
              <a:gd name="adj2" fmla="val 42308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/>
              <a:t>Indentifies the Parent</a:t>
            </a:r>
          </a:p>
          <a:p>
            <a:pPr eaLnBrk="1" hangingPunct="1"/>
            <a:r>
              <a:rPr lang="en-US" sz="2000" b="1"/>
              <a:t>Class:  Child2 inherits</a:t>
            </a:r>
          </a:p>
          <a:p>
            <a:pPr eaLnBrk="1" hangingPunct="1"/>
            <a:r>
              <a:rPr lang="en-US" sz="2000" b="1"/>
              <a:t>From Parent</a:t>
            </a:r>
          </a:p>
        </p:txBody>
      </p:sp>
      <p:pic>
        <p:nvPicPr>
          <p:cNvPr id="7" name="Picture 4" descr="AACWQRL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38" y="2438400"/>
            <a:ext cx="31100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Child class as parent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Class</a:t>
            </a:r>
            <a:r>
              <a:rPr lang="en-US" sz="2400" b="1" smtClean="0">
                <a:latin typeface="Courier New" panose="02070309020205020404" pitchFamily="49" charset="0"/>
              </a:rPr>
              <a:t> GrandChild1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Inherits</a:t>
            </a:r>
            <a:r>
              <a:rPr lang="en-US" sz="2400" b="1" smtClean="0">
                <a:latin typeface="Courier New" panose="02070309020205020404" pitchFamily="49" charset="0"/>
              </a:rPr>
              <a:t> Child2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Function</a:t>
            </a:r>
            <a:r>
              <a:rPr lang="en-US" sz="2400" b="1" smtClean="0">
                <a:latin typeface="Courier New" panose="02070309020205020404" pitchFamily="49" charset="0"/>
              </a:rPr>
              <a:t> E()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  'Code for function E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Function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Sub</a:t>
            </a:r>
            <a:r>
              <a:rPr lang="en-US" sz="2400" b="1" smtClean="0">
                <a:latin typeface="Courier New" panose="02070309020205020404" pitchFamily="49" charset="0"/>
              </a:rPr>
              <a:t> F()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  'Code for Sub procedure F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Class</a:t>
            </a:r>
            <a:endParaRPr lang="en-US" sz="240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A923B4-26E9-4832-A416-00AA15CC4143}" type="slidenum">
              <a:rPr lang="en-US" sz="1400"/>
              <a:pPr eaLnBrk="1" hangingPunct="1"/>
              <a:t>67</a:t>
            </a:fld>
            <a:endParaRPr lang="en-US" sz="1400"/>
          </a:p>
        </p:txBody>
      </p:sp>
      <p:pic>
        <p:nvPicPr>
          <p:cNvPr id="6" name="Picture 4" descr="AACWQRL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31100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Form</a:t>
            </a:r>
          </a:p>
        </p:txBody>
      </p:sp>
      <p:pic>
        <p:nvPicPr>
          <p:cNvPr id="77829" name="Content Placeholder 6" descr="11-3-1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3653631" cy="4166131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877DF8-F8F7-45DB-A305-BAF24B6ACD34}" type="slidenum">
              <a:rPr lang="en-US" sz="1400"/>
              <a:pPr eaLnBrk="1" hangingPunct="1"/>
              <a:t>68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5104"/>
            <a:ext cx="8856984" cy="1170295"/>
          </a:xfrm>
        </p:spPr>
        <p:txBody>
          <a:bodyPr/>
          <a:lstStyle/>
          <a:p>
            <a:r>
              <a:rPr lang="en-US" dirty="0" smtClean="0"/>
              <a:t>Adding Machine and Calculator Classes</a:t>
            </a:r>
            <a:endParaRPr lang="en-US" dirty="0" smtClean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1676400"/>
            <a:ext cx="8250255" cy="4797552"/>
          </a:xfrm>
        </p:spPr>
        <p:txBody>
          <a:bodyPr/>
          <a:lstStyle/>
          <a:p>
            <a:r>
              <a:rPr lang="en-US" dirty="0" smtClean="0"/>
              <a:t>Adding Machine – a machine that is capable of adding and subtracting</a:t>
            </a:r>
          </a:p>
          <a:p>
            <a:endParaRPr lang="en-US" dirty="0" smtClean="0"/>
          </a:p>
          <a:p>
            <a:r>
              <a:rPr lang="en-US" dirty="0" smtClean="0"/>
              <a:t>Calculator – a machine that is capable of adding, subtracting, multiplying, and dividing</a:t>
            </a:r>
          </a:p>
          <a:p>
            <a:endParaRPr lang="en-US" dirty="0" smtClean="0"/>
          </a:p>
          <a:p>
            <a:r>
              <a:rPr lang="en-US" dirty="0" smtClean="0"/>
              <a:t>A calculator is an adding machine</a:t>
            </a:r>
          </a:p>
          <a:p>
            <a:endParaRPr lang="en-US" dirty="0" smtClean="0"/>
          </a:p>
          <a:p>
            <a:r>
              <a:rPr lang="en-US" dirty="0" smtClean="0"/>
              <a:t>Therefore, the calculator class should inherit from the adding machine class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6B6DCC-6936-43DD-B6DD-93C30829870D}" type="slidenum">
              <a:rPr lang="en-US" sz="1400"/>
              <a:pPr eaLnBrk="1" hangingPunct="1"/>
              <a:t>69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929188"/>
            <a:ext cx="609600" cy="517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BD3C83-59D9-461C-B30F-1671EE81EC1D}" type="slidenum">
              <a:rPr lang="en-US" sz="1400">
                <a:solidFill>
                  <a:schemeClr val="bg2"/>
                </a:solidFill>
              </a:rPr>
              <a:pPr eaLnBrk="1" hangingPunct="1"/>
              <a:t>7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5105"/>
            <a:ext cx="8856984" cy="56069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 smtClean="0"/>
              <a:t>AddingMachine</a:t>
            </a:r>
            <a:r>
              <a:rPr lang="en-US" sz="2800" dirty="0" smtClean="0"/>
              <a:t> Class</a:t>
            </a:r>
            <a:endParaRPr lang="en-US" sz="2800" dirty="0" smtClean="0"/>
          </a:p>
        </p:txBody>
      </p:sp>
      <p:sp>
        <p:nvSpPr>
          <p:cNvPr id="611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990600"/>
            <a:ext cx="8250255" cy="5483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 err="1">
                <a:solidFill>
                  <a:srgbClr val="2B91AF"/>
                </a:solidFill>
                <a:latin typeface="Consolas"/>
              </a:rPr>
              <a:t>AddingMachine</a:t>
            </a:r>
            <a:endParaRPr lang="en-US" sz="2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pt-BR" sz="2800" dirty="0">
                <a:solidFill>
                  <a:prstClr val="black"/>
                </a:solidFill>
                <a:latin typeface="Consolas"/>
              </a:rPr>
              <a:t>  </a:t>
            </a:r>
            <a:endParaRPr lang="en-US" sz="2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Property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nsolas"/>
              </a:rPr>
              <a:t>FirstNumber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()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Double</a:t>
            </a:r>
            <a:endParaRPr lang="en-US" sz="2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Property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nsolas"/>
              </a:rPr>
              <a:t>SecondNumber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()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Double</a:t>
            </a:r>
            <a:endParaRPr lang="en-US" sz="2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Add()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Double</a:t>
            </a:r>
            <a:endParaRPr lang="en-US" sz="2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nsolas"/>
              </a:rPr>
              <a:t>FirstNumber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+ </a:t>
            </a:r>
            <a:r>
              <a:rPr lang="en-US" sz="2800" dirty="0" err="1">
                <a:solidFill>
                  <a:prstClr val="black"/>
                </a:solidFill>
                <a:latin typeface="Consolas"/>
              </a:rPr>
              <a:t>SecondNumber</a:t>
            </a:r>
            <a:endParaRPr lang="en-US" sz="2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sz="2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sz="2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Subtract()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Double</a:t>
            </a:r>
            <a:endParaRPr lang="en-US" sz="2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nsolas"/>
              </a:rPr>
              <a:t>FirstNumber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- </a:t>
            </a:r>
            <a:r>
              <a:rPr lang="en-US" sz="2800" dirty="0" err="1">
                <a:solidFill>
                  <a:prstClr val="black"/>
                </a:solidFill>
                <a:latin typeface="Consolas"/>
              </a:rPr>
              <a:t>SecondNumber</a:t>
            </a:r>
            <a:endParaRPr lang="en-US" sz="2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sz="2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sz="2800" dirty="0">
                <a:solidFill>
                  <a:prstClr val="black"/>
                </a:solidFill>
                <a:latin typeface="Consolas"/>
              </a:rPr>
              <a:t>     </a:t>
            </a:r>
            <a:r>
              <a:rPr lang="en-US" sz="2800" dirty="0">
                <a:solidFill>
                  <a:srgbClr val="008000"/>
                </a:solidFill>
                <a:latin typeface="Consolas"/>
              </a:rPr>
              <a:t>'</a:t>
            </a:r>
            <a:r>
              <a:rPr lang="en-US" sz="2800" dirty="0" err="1">
                <a:solidFill>
                  <a:srgbClr val="008000"/>
                </a:solidFill>
                <a:latin typeface="Consolas"/>
              </a:rPr>
              <a:t>AddingMachine</a:t>
            </a:r>
            <a:endParaRPr lang="en-US" sz="2800" dirty="0">
              <a:solidFill>
                <a:srgbClr val="008000"/>
              </a:solidFill>
              <a:latin typeface="Consolas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3B0777-DEC3-4B88-A02D-95485D3342D3}" type="slidenum">
              <a:rPr lang="en-US" sz="1400"/>
              <a:pPr eaLnBrk="1" hangingPunct="1"/>
              <a:t>70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Calculator Class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Calculator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Inherits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AddingMachine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'Calculator inherits properties </a:t>
            </a:r>
            <a:r>
              <a:rPr lang="en-US" dirty="0" err="1">
                <a:solidFill>
                  <a:srgbClr val="008000"/>
                </a:solidFill>
                <a:latin typeface="Consolas"/>
              </a:rPr>
              <a:t>FirstNumber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/>
              </a:rPr>
              <a:t>and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/>
              </a:rPr>
              <a:t> '</a:t>
            </a:r>
            <a:r>
              <a:rPr lang="en-US" dirty="0" err="1" smtClean="0">
                <a:solidFill>
                  <a:srgbClr val="008000"/>
                </a:solidFill>
                <a:latin typeface="Consolas"/>
              </a:rPr>
              <a:t>SecondNumber</a:t>
            </a:r>
            <a:r>
              <a:rPr lang="en-US" dirty="0" smtClean="0">
                <a:solidFill>
                  <a:srgbClr val="008000"/>
                </a:solidFill>
                <a:latin typeface="Consolas"/>
              </a:rPr>
              <a:t> and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functions add() and subtract().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Multiply()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FirstNumber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*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SecondNumber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Divide()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FirstNumber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/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SecondNumber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'Calculator</a:t>
            </a:r>
          </a:p>
          <a:p>
            <a:pPr marL="0" indent="0">
              <a:buNone/>
            </a:pPr>
            <a:endParaRPr lang="en-US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1700E4-7D53-4A34-9F57-C66280E97112}" type="slidenum">
              <a:rPr lang="en-US" sz="1400"/>
              <a:pPr eaLnBrk="1" hangingPunct="1"/>
              <a:t>71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Polymorphism and Overriding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set of properties, methods, and events for a class is called the class </a:t>
            </a:r>
            <a:r>
              <a:rPr lang="en-US" b="1" dirty="0" smtClean="0"/>
              <a:t>interface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interface defines how the class will </a:t>
            </a:r>
            <a:r>
              <a:rPr lang="en-US" dirty="0" smtClean="0"/>
              <a:t>behave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Programmers only need to know how to use the interface in order to use the </a:t>
            </a:r>
            <a:r>
              <a:rPr lang="en-US" dirty="0" smtClean="0"/>
              <a:t>class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086DCB-9E6F-415D-9D6F-DE0EE4635AE5}" type="slidenum">
              <a:rPr lang="en-US" sz="1400"/>
              <a:pPr eaLnBrk="1" hangingPunct="1"/>
              <a:t>72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Polymorphism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Literally means "many forms."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/>
              <a:t>feature that two classes can have methods that are named the same and have essentially the same purpose, but different implementations, is called </a:t>
            </a:r>
            <a:r>
              <a:rPr lang="en-US" b="1" dirty="0" smtClean="0"/>
              <a:t>polymorphism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EE4BB1-D05A-479F-9E57-4E34E7845725}" type="slidenum">
              <a:rPr lang="en-US" sz="1400"/>
              <a:pPr eaLnBrk="1" hangingPunct="1"/>
              <a:t>73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Employing polymorphism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programmer may employ polymorphism in three easy </a:t>
            </a:r>
            <a:r>
              <a:rPr lang="en-US" sz="2800" dirty="0" smtClean="0"/>
              <a:t>steps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First, the properties, methods, and events that make up an interface are </a:t>
            </a:r>
            <a:r>
              <a:rPr lang="en-US" sz="2800" dirty="0" smtClean="0"/>
              <a:t>defined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Second, a parent class is created that performs the functionality dictated by the </a:t>
            </a:r>
            <a:r>
              <a:rPr lang="en-US" sz="2800" dirty="0" smtClean="0"/>
              <a:t>interface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Finally, a child class inherits the parent and overrides the methods that require different implementation than the </a:t>
            </a:r>
            <a:r>
              <a:rPr lang="en-US" sz="2800" dirty="0" smtClean="0"/>
              <a:t>parent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58C213-49BF-4ABD-B63E-F455B91A50E9}" type="slidenum">
              <a:rPr lang="en-US" sz="1400"/>
              <a:pPr eaLnBrk="1" hangingPunct="1"/>
              <a:t>74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Overridable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keyword </a:t>
            </a:r>
            <a:r>
              <a:rPr lang="en-US" sz="2800" b="1" dirty="0" err="1" smtClean="0">
                <a:latin typeface="Courier New" panose="02070309020205020404" pitchFamily="49" charset="0"/>
              </a:rPr>
              <a:t>Overridable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dirty="0" smtClean="0"/>
              <a:t>is used to designate the parent’s methods that are overridden, and the keyword </a:t>
            </a:r>
            <a:r>
              <a:rPr lang="en-US" sz="2800" b="1" dirty="0" smtClean="0">
                <a:latin typeface="Courier New" panose="02070309020205020404" pitchFamily="49" charset="0"/>
              </a:rPr>
              <a:t>Overrides </a:t>
            </a:r>
            <a:r>
              <a:rPr lang="en-US" sz="2800" dirty="0" smtClean="0"/>
              <a:t>is used to designate the child’s methods that are doing the </a:t>
            </a:r>
            <a:r>
              <a:rPr lang="en-US" sz="2800" dirty="0" smtClean="0"/>
              <a:t>overriding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There are situations where a child class's needs to access the parent class’s implementation of a method that the child is overriding. Visual Basic provides the keyword </a:t>
            </a:r>
            <a:r>
              <a:rPr lang="en-US" sz="2800" b="1" dirty="0" err="1" smtClean="0">
                <a:latin typeface="Courier New" panose="02070309020205020404" pitchFamily="49" charset="0"/>
              </a:rPr>
              <a:t>MyBase</a:t>
            </a:r>
            <a:r>
              <a:rPr lang="en-US" sz="2800" b="1" dirty="0" smtClean="0">
                <a:latin typeface="Courier New" panose="02070309020205020404" pitchFamily="49" charset="0"/>
              </a:rPr>
              <a:t> </a:t>
            </a:r>
            <a:r>
              <a:rPr lang="en-US" sz="2800" dirty="0" smtClean="0"/>
              <a:t>to support this </a:t>
            </a:r>
            <a:r>
              <a:rPr lang="en-US" sz="2800" dirty="0" smtClean="0"/>
              <a:t>functionality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5AD3D0-EA2E-4631-9636-11ED1A3D0BF4}" type="slidenum">
              <a:rPr lang="en-US" sz="1400"/>
              <a:pPr eaLnBrk="1" hangingPunct="1"/>
              <a:t>75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Form</a:t>
            </a:r>
          </a:p>
        </p:txBody>
      </p:sp>
      <p:pic>
        <p:nvPicPr>
          <p:cNvPr id="94213" name="Content Placeholder 6" descr="11-3-2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06" y="2493962"/>
            <a:ext cx="3095625" cy="2466975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2C0A15-0543-48A6-9D37-C7E3F9BBC3F6}" type="slidenum">
              <a:rPr lang="en-US" sz="1400"/>
              <a:pPr eaLnBrk="1" hangingPunct="1"/>
              <a:t>76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objective of this program is similar to that of Example 1 in Section </a:t>
            </a:r>
            <a:r>
              <a:rPr lang="en-US" sz="2000" dirty="0" smtClean="0"/>
              <a:t>11.2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This </a:t>
            </a:r>
            <a:r>
              <a:rPr lang="en-US" sz="2000" dirty="0" smtClean="0"/>
              <a:t>program will consider two types of </a:t>
            </a:r>
            <a:r>
              <a:rPr lang="en-US" sz="2000" dirty="0" smtClean="0"/>
              <a:t>students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ordinary </a:t>
            </a:r>
            <a:r>
              <a:rPr lang="en-US" sz="1700" dirty="0" smtClean="0"/>
              <a:t>students who receive letter </a:t>
            </a:r>
            <a:r>
              <a:rPr lang="en-US" sz="1700" dirty="0" smtClean="0"/>
              <a:t>grades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pass/fail students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We will have a Student class and a </a:t>
            </a:r>
            <a:r>
              <a:rPr lang="en-US" sz="2000" dirty="0" err="1" smtClean="0"/>
              <a:t>PFStudent</a:t>
            </a:r>
            <a:r>
              <a:rPr lang="en-US" sz="2000" dirty="0" smtClean="0"/>
              <a:t> </a:t>
            </a:r>
            <a:r>
              <a:rPr lang="en-US" sz="2000" dirty="0" smtClean="0"/>
              <a:t>class</a:t>
            </a:r>
          </a:p>
          <a:p>
            <a:pPr lvl="1">
              <a:lnSpc>
                <a:spcPct val="80000"/>
              </a:lnSpc>
            </a:pPr>
            <a:r>
              <a:rPr lang="en-US" sz="1700" dirty="0" err="1" smtClean="0"/>
              <a:t>PFStudent</a:t>
            </a:r>
            <a:r>
              <a:rPr lang="en-US" sz="1700" dirty="0" smtClean="0"/>
              <a:t> </a:t>
            </a:r>
            <a:r>
              <a:rPr lang="en-US" sz="1700" dirty="0" smtClean="0"/>
              <a:t>class inherits </a:t>
            </a:r>
            <a:r>
              <a:rPr lang="en-US" sz="1700" dirty="0" smtClean="0"/>
              <a:t>everything from </a:t>
            </a:r>
            <a:r>
              <a:rPr lang="en-US" sz="1700" dirty="0" smtClean="0"/>
              <a:t>the Student </a:t>
            </a:r>
            <a:r>
              <a:rPr lang="en-US" sz="1700" dirty="0" smtClean="0"/>
              <a:t>class</a:t>
            </a:r>
          </a:p>
          <a:p>
            <a:pPr lvl="1">
              <a:lnSpc>
                <a:spcPct val="80000"/>
              </a:lnSpc>
            </a:pPr>
            <a:r>
              <a:rPr lang="en-US" sz="1700" dirty="0" err="1" smtClean="0"/>
              <a:t>PFStudent</a:t>
            </a:r>
            <a:r>
              <a:rPr lang="en-US" sz="1700" dirty="0" smtClean="0"/>
              <a:t> </a:t>
            </a:r>
            <a:r>
              <a:rPr lang="en-US" sz="1700" dirty="0" smtClean="0"/>
              <a:t>class will </a:t>
            </a:r>
            <a:r>
              <a:rPr lang="en-US" sz="1700" i="1" dirty="0" smtClean="0"/>
              <a:t>override </a:t>
            </a:r>
            <a:r>
              <a:rPr lang="en-US" sz="1700" dirty="0" smtClean="0"/>
              <a:t>the </a:t>
            </a:r>
            <a:r>
              <a:rPr lang="en-US" sz="1700" dirty="0" err="1" smtClean="0"/>
              <a:t>CalcSemGrade</a:t>
            </a:r>
            <a:r>
              <a:rPr lang="en-US" sz="1700" dirty="0" smtClean="0"/>
              <a:t> method </a:t>
            </a:r>
            <a:r>
              <a:rPr lang="en-US" sz="1700" dirty="0" smtClean="0"/>
              <a:t>with its own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 the class Student, replace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    Function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CalcSemGrade</a:t>
            </a:r>
            <a:r>
              <a:rPr lang="en-US" sz="2000" b="1" dirty="0" smtClean="0">
                <a:latin typeface="Courier New" panose="02070309020205020404" pitchFamily="49" charset="0"/>
              </a:rPr>
              <a:t>()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dirty="0" smtClean="0"/>
              <a:t>    with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Overridable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 Function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CalcSemGrade</a:t>
            </a:r>
            <a:r>
              <a:rPr lang="en-US" sz="2000" b="1" dirty="0" smtClean="0">
                <a:latin typeface="Courier New" panose="02070309020205020404" pitchFamily="49" charset="0"/>
              </a:rPr>
              <a:t>()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4ABDD9-181A-483B-9E04-F9D5DE4151FA}" type="slidenum">
              <a:rPr lang="en-US" sz="1400"/>
              <a:pPr eaLnBrk="1" hangingPunct="1"/>
              <a:t>77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PFStudent Class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/>
              </a:rPr>
              <a:t>PFStudent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Inherits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/>
              </a:rPr>
              <a:t>Student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Overrides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CalcSemGrade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()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String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'The student's grade for the semester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MyBase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.CalcSemGrade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A31515"/>
                </a:solidFill>
                <a:latin typeface="Consolas"/>
              </a:rPr>
              <a:t>"F"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Then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31515"/>
                </a:solidFill>
                <a:latin typeface="Consolas"/>
              </a:rPr>
              <a:t>"Fail"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Else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31515"/>
                </a:solidFill>
                <a:latin typeface="Consolas"/>
              </a:rPr>
              <a:t>"Pass"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  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'</a:t>
            </a:r>
            <a:r>
              <a:rPr lang="en-US" sz="2000" dirty="0" err="1">
                <a:solidFill>
                  <a:srgbClr val="008000"/>
                </a:solidFill>
                <a:latin typeface="Consolas"/>
              </a:rPr>
              <a:t>PFStudent</a:t>
            </a:r>
            <a:endParaRPr lang="en-US" sz="2000" dirty="0">
              <a:solidFill>
                <a:srgbClr val="008000"/>
              </a:solidFill>
              <a:latin typeface="Consola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07311A-E959-45F5-80FE-AC7FA026449B}" type="slidenum">
              <a:rPr lang="en-US" sz="1400"/>
              <a:pPr eaLnBrk="1" hangingPunct="1"/>
              <a:t>78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Form’s Code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/>
              </a:rPr>
              <a:t>frmGrades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Dim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students(50)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/>
              </a:rPr>
              <a:t>Student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        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'Stores the class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Dim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lastStudentAdded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= -1  </a:t>
            </a:r>
            <a:endParaRPr lang="en-US" sz="20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	</a:t>
            </a:r>
            <a:r>
              <a:rPr lang="en-US" sz="2000" dirty="0" smtClean="0">
                <a:solidFill>
                  <a:srgbClr val="008000"/>
                </a:solidFill>
                <a:latin typeface="Consolas"/>
              </a:rPr>
              <a:t>'Last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student added to students()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Sub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btnEnter_Click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ByVal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sender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System.</a:t>
            </a:r>
            <a:r>
              <a:rPr lang="en-US" sz="2000" dirty="0" err="1">
                <a:solidFill>
                  <a:srgbClr val="2B91AF"/>
                </a:solidFill>
                <a:latin typeface="Consolas"/>
              </a:rPr>
              <a:t>Object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                       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ByVal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e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System.</a:t>
            </a:r>
            <a:r>
              <a:rPr lang="en-US" sz="2000" dirty="0" err="1">
                <a:solidFill>
                  <a:srgbClr val="2B91AF"/>
                </a:solidFill>
                <a:latin typeface="Consolas"/>
              </a:rPr>
              <a:t>EventArgs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 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				  </a:t>
            </a:r>
            <a:r>
              <a:rPr lang="en-US" sz="2000" dirty="0" smtClean="0">
                <a:solidFill>
                  <a:srgbClr val="0000FF"/>
                </a:solidFill>
                <a:latin typeface="Consolas"/>
              </a:rPr>
              <a:t>Handles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btnEnter.Click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'Stores a student into the array.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Dim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pupil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/>
              </a:rPr>
              <a:t>Student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'Create the appropriate </a:t>
            </a:r>
            <a:r>
              <a:rPr lang="en-US" sz="2000" dirty="0" smtClean="0">
                <a:solidFill>
                  <a:srgbClr val="008000"/>
                </a:solidFill>
                <a:latin typeface="Consolas"/>
              </a:rPr>
              <a:t>object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radPassFail.Checked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Then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  pupil =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/>
              </a:rPr>
              <a:t>PFStudent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Else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  pupil =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/>
              </a:rPr>
              <a:t>Student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olas"/>
              </a:rPr>
              <a:t>If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nsolas"/>
              </a:rPr>
              <a:t>…</a:t>
            </a:r>
            <a:endParaRPr lang="en-US" sz="2000" dirty="0">
              <a:solidFill>
                <a:srgbClr val="0000FF"/>
              </a:solidFill>
              <a:latin typeface="Consolas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6F61D4-F1D5-4DD3-8C09-3CBD3700CDFB}" type="slidenum">
              <a:rPr lang="en-US" sz="1400"/>
              <a:pPr eaLnBrk="1" hangingPunct="1"/>
              <a:t>79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5104"/>
            <a:ext cx="8856984" cy="9416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Chapter 11 – Object-Oriented Programming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1676400"/>
            <a:ext cx="8250255" cy="479755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11.1 Classes and Objects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11.2 Arrays of Objects; Events;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Containment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11.3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67C63A-5BDD-4E96-8CC1-A9C2D066ED03}" type="slidenum">
              <a:rPr lang="en-US" sz="1400"/>
              <a:pPr eaLnBrk="1" hangingPunct="1"/>
              <a:t>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Output</a:t>
            </a:r>
          </a:p>
        </p:txBody>
      </p:sp>
      <p:pic>
        <p:nvPicPr>
          <p:cNvPr id="98309" name="Content Placeholder 6" descr="11-3-2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06" y="2493962"/>
            <a:ext cx="3095625" cy="2466975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9C1AB4-AF48-4CF4-830D-040733777C0F}" type="slidenum">
              <a:rPr lang="en-US" sz="1400"/>
              <a:pPr eaLnBrk="1" hangingPunct="1"/>
              <a:t>80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Abstract Properties, Methods and Classes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Sometimes you want to insist that each child of a class have a certain property or method that it must implement for its own </a:t>
            </a:r>
            <a:r>
              <a:rPr lang="en-US" sz="2400" dirty="0" smtClean="0"/>
              <a:t>use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Such a property or method is said to be </a:t>
            </a:r>
            <a:r>
              <a:rPr lang="en-US" sz="2400" b="1" dirty="0" smtClean="0"/>
              <a:t>abstract </a:t>
            </a:r>
            <a:r>
              <a:rPr lang="en-US" sz="2400" dirty="0" smtClean="0"/>
              <a:t>and is declared with the keyword </a:t>
            </a:r>
            <a:r>
              <a:rPr lang="en-US" sz="2400" b="1" dirty="0" err="1" smtClean="0"/>
              <a:t>MustOverride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 abstract property or method consists of just a declaration statement with no code following </a:t>
            </a:r>
            <a:r>
              <a:rPr lang="en-US" sz="2400" dirty="0" smtClean="0"/>
              <a:t>it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74F675-C111-4EE0-B01C-A7743739D82D}" type="slidenum">
              <a:rPr lang="en-US" sz="1400"/>
              <a:pPr eaLnBrk="1" hangingPunct="1"/>
              <a:t>81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Form</a:t>
            </a:r>
          </a:p>
        </p:txBody>
      </p:sp>
      <p:pic>
        <p:nvPicPr>
          <p:cNvPr id="100358" name="Content Placeholder 7" descr="11-3-3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57400"/>
            <a:ext cx="4318230" cy="2174875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1DD33D-4278-4821-ACD4-1974564B6148}" type="slidenum">
              <a:rPr lang="en-US" sz="1400"/>
              <a:pPr eaLnBrk="1" hangingPunct="1"/>
              <a:t>82</a:t>
            </a:fld>
            <a:endParaRPr lang="en-US" sz="1400"/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>
            <a:off x="609600" y="5045075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/>
              <a:t>The program will display the names and areas of several different regular polygons given the length of one side.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Example 3: Code for Parent Class - Shape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199" y="3733800"/>
            <a:ext cx="8250255" cy="2740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MustInherit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Shape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Property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Length()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MustOverride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Name()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String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'Returns the name of the shape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MustOverride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Area()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'Returns the area of the shape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    </a:t>
            </a:r>
            <a:r>
              <a:rPr lang="en-US" dirty="0" smtClean="0">
                <a:solidFill>
                  <a:srgbClr val="008000"/>
                </a:solidFill>
                <a:latin typeface="Consolas"/>
              </a:rPr>
              <a:t>'Shape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Consolas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F01A99-3A7F-4D48-92E9-241D10460456}" type="slidenum">
              <a:rPr lang="en-US" sz="1400"/>
              <a:pPr eaLnBrk="1" hangingPunct="1"/>
              <a:t>83</a:t>
            </a:fld>
            <a:endParaRPr lang="en-US" sz="1400"/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l"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1219200"/>
            <a:ext cx="16764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8200" y="2286000"/>
            <a:ext cx="16764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Equilateral Triangle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813538" y="2286000"/>
            <a:ext cx="16764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Square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800600" y="2286000"/>
            <a:ext cx="16764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Pentagon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781800" y="2286000"/>
            <a:ext cx="16764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Hexagon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7" idx="2"/>
            <a:endCxn id="12" idx="0"/>
          </p:cNvCxnSpPr>
          <p:nvPr/>
        </p:nvCxnSpPr>
        <p:spPr>
          <a:xfrm flipH="1">
            <a:off x="1676400" y="1828800"/>
            <a:ext cx="2971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13" idx="0"/>
          </p:cNvCxnSpPr>
          <p:nvPr/>
        </p:nvCxnSpPr>
        <p:spPr>
          <a:xfrm flipH="1">
            <a:off x="3651738" y="1828800"/>
            <a:ext cx="996462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4" idx="0"/>
          </p:cNvCxnSpPr>
          <p:nvPr/>
        </p:nvCxnSpPr>
        <p:spPr>
          <a:xfrm>
            <a:off x="4648200" y="18288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15" idx="0"/>
          </p:cNvCxnSpPr>
          <p:nvPr/>
        </p:nvCxnSpPr>
        <p:spPr>
          <a:xfrm>
            <a:off x="4648200" y="1828800"/>
            <a:ext cx="2971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000" dirty="0" smtClean="0"/>
              <a:t>Example 3: Code for Child Class – Equilateral Triangle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EquilateralTriangle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Inherits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Shape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Overrides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Name()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String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'The name of this shape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"Equilateral Triangle"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Overrides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Area()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'Formula for the area of an equilateral triangle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Length * Length * 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Math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.Sqrt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(3) / 4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</a:t>
            </a:r>
            <a:r>
              <a:rPr lang="en-US" dirty="0" err="1">
                <a:solidFill>
                  <a:srgbClr val="008000"/>
                </a:solidFill>
                <a:latin typeface="Consolas"/>
              </a:rPr>
              <a:t>EquilateralTriangle</a:t>
            </a:r>
            <a:endParaRPr lang="en-US" dirty="0">
              <a:solidFill>
                <a:srgbClr val="008000"/>
              </a:solidFill>
              <a:latin typeface="Consolas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34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500974-829E-4200-87F7-DC9553E2C0AF}" type="slidenum">
              <a:rPr lang="en-US" sz="1400"/>
              <a:pPr eaLnBrk="1" hangingPunct="1"/>
              <a:t>84</a:t>
            </a:fld>
            <a:endParaRPr lang="en-US" sz="1400"/>
          </a:p>
        </p:txBody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l"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Example 3: Code for Child Class - Square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Square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Inherits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Shape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Overrides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Name()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String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'The name of this shape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"Square"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Overrides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Area()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'Formula for the area of a square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Length * Length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'Square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70C605-DA67-4739-84B8-DF6C5A09F610}" type="slidenum">
              <a:rPr lang="en-US" sz="1400"/>
              <a:pPr eaLnBrk="1" hangingPunct="1"/>
              <a:t>85</a:t>
            </a:fld>
            <a:endParaRPr lang="en-US" sz="1400"/>
          </a:p>
        </p:txBody>
      </p:sp>
      <p:sp>
        <p:nvSpPr>
          <p:cNvPr id="104453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l"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Example 3: Code for Child Class - Pentagon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Pentagon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Inherits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Shape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Overrides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Name()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String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'The name of this shape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"Pentagon"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Overrides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Area()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'Formula for the area of a pentagon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Length * Length * 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Math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.Sqrt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(25 + (10 * 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Math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.Sqrt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(5))) / 4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'Pentagon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54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26619B-C45F-4D85-9F71-A30137F5E2F0}" type="slidenum">
              <a:rPr lang="en-US" sz="1400"/>
              <a:pPr eaLnBrk="1" hangingPunct="1"/>
              <a:t>86</a:t>
            </a:fld>
            <a:endParaRPr lang="en-US" sz="1400"/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l"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Example 3: Code for Child Class - Hexagon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Hexagon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Inherits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Shape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Overrides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Name()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String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'The name of this shape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"Hexagon"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Overrides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Area()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'Formula for the area of a hexagon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Length * Length * 3 * 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Math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.Sqrt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(3) / 2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'Hexagon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F19DBC-4D1A-4098-8945-F67845F97ECE}" type="slidenum">
              <a:rPr lang="en-US" sz="1400"/>
              <a:pPr eaLnBrk="1" hangingPunct="1"/>
              <a:t>87</a:t>
            </a:fld>
            <a:endParaRPr lang="en-US" sz="1400"/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l"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Form’s Code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/>
              </a:rPr>
              <a:t>Sub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onsolas"/>
              </a:rPr>
              <a:t>frmShapes_Load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800" dirty="0" err="1">
                <a:solidFill>
                  <a:srgbClr val="0000FF"/>
                </a:solidFill>
                <a:latin typeface="Consolas"/>
              </a:rPr>
              <a:t>ByVal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sender </a:t>
            </a:r>
            <a:r>
              <a:rPr lang="en-US" sz="18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onsolas"/>
              </a:rPr>
              <a:t>System.</a:t>
            </a:r>
            <a:r>
              <a:rPr lang="en-US" sz="1800" dirty="0" err="1">
                <a:solidFill>
                  <a:srgbClr val="2B91AF"/>
                </a:solidFill>
                <a:latin typeface="Consolas"/>
              </a:rPr>
              <a:t>Object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</a:rPr>
              <a:t>                             </a:t>
            </a:r>
            <a:r>
              <a:rPr lang="en-US" sz="1800" dirty="0" err="1">
                <a:solidFill>
                  <a:srgbClr val="0000FF"/>
                </a:solidFill>
                <a:latin typeface="Consolas"/>
              </a:rPr>
              <a:t>ByVal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e </a:t>
            </a:r>
            <a:r>
              <a:rPr lang="en-US" sz="18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onsolas"/>
              </a:rPr>
              <a:t>System.</a:t>
            </a:r>
            <a:r>
              <a:rPr lang="en-US" sz="1800" dirty="0" err="1">
                <a:solidFill>
                  <a:srgbClr val="2B91AF"/>
                </a:solidFill>
                <a:latin typeface="Consolas"/>
              </a:rPr>
              <a:t>EventArgs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) </a:t>
            </a:r>
            <a:r>
              <a:rPr lang="en-US" sz="1800" dirty="0">
                <a:solidFill>
                  <a:srgbClr val="0000FF"/>
                </a:solidFill>
                <a:latin typeface="Consolas"/>
              </a:rPr>
              <a:t>Handles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onsolas"/>
              </a:rPr>
              <a:t>MyBase</a:t>
            </a:r>
            <a:r>
              <a:rPr lang="en-US" sz="1800" dirty="0" err="1">
                <a:solidFill>
                  <a:prstClr val="black"/>
                </a:solidFill>
                <a:latin typeface="Consolas"/>
              </a:rPr>
              <a:t>.Load</a:t>
            </a:r>
            <a:endParaRPr lang="en-US" sz="1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8000"/>
                </a:solidFill>
                <a:latin typeface="Consolas"/>
              </a:rPr>
              <a:t>'Populate the array with shapes</a:t>
            </a:r>
            <a:endParaRPr lang="en-US" sz="18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</a:rPr>
              <a:t>    shape(0) = </a:t>
            </a:r>
            <a:r>
              <a:rPr lang="en-US" sz="18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800" dirty="0" err="1">
                <a:solidFill>
                  <a:srgbClr val="2B91AF"/>
                </a:solidFill>
                <a:latin typeface="Consolas"/>
              </a:rPr>
              <a:t>EquilateralTriangle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</a:rPr>
              <a:t>    shape(1) = </a:t>
            </a:r>
            <a:r>
              <a:rPr lang="en-US" sz="18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800" dirty="0">
                <a:solidFill>
                  <a:srgbClr val="2B91AF"/>
                </a:solidFill>
                <a:latin typeface="Consolas"/>
              </a:rPr>
              <a:t>Square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</a:rPr>
              <a:t>    shape(2) = </a:t>
            </a:r>
            <a:r>
              <a:rPr lang="en-US" sz="18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800" dirty="0">
                <a:solidFill>
                  <a:srgbClr val="2B91AF"/>
                </a:solidFill>
                <a:latin typeface="Consolas"/>
              </a:rPr>
              <a:t>Pentagon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</a:rPr>
              <a:t>    shape(3) = </a:t>
            </a:r>
            <a:r>
              <a:rPr lang="en-US" sz="18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800" dirty="0">
                <a:solidFill>
                  <a:srgbClr val="2B91AF"/>
                </a:solidFill>
                <a:latin typeface="Consolas"/>
              </a:rPr>
              <a:t>Hexagon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18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/>
              </a:rPr>
              <a:t>Sub</a:t>
            </a:r>
            <a:endParaRPr lang="en-CA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C4152A-E231-4720-89F4-2FD7921AC59F}" type="slidenum">
              <a:rPr lang="en-US" sz="1400"/>
              <a:pPr eaLnBrk="1" hangingPunct="1"/>
              <a:t>88</a:t>
            </a:fld>
            <a:endParaRPr lang="en-US" sz="1400"/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l"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Example 3: Form’s Code continued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Sub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btnDisplay_Click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ByVal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sender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System.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Object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                         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ByVal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e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System.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EventArgs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</a:t>
            </a:r>
            <a:br>
              <a:rPr lang="en-US" dirty="0" smtClean="0">
                <a:solidFill>
                  <a:prstClr val="black"/>
                </a:solidFill>
                <a:latin typeface="Consolas"/>
              </a:rPr>
            </a:br>
            <a:r>
              <a:rPr lang="en-US" dirty="0" smtClean="0">
                <a:solidFill>
                  <a:prstClr val="black"/>
                </a:solidFill>
                <a:latin typeface="Consolas"/>
              </a:rPr>
              <a:t>				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Handles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btnDisplay.Click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Dim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length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Double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'Set lengths of all shapes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length =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CDbl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txtLength.Text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For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= 0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3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  shape(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).Length = length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Next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'Display results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lstOutput.Items.Clear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For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= 0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3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lstOutput.Items.Add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"The "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&amp; shape(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).Name &amp; 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 has area "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&amp;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                    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FormatNumber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(shape(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).Area) &amp; 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"."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Next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Sub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'</a:t>
            </a:r>
            <a:r>
              <a:rPr lang="en-US" dirty="0" err="1">
                <a:solidFill>
                  <a:srgbClr val="008000"/>
                </a:solidFill>
                <a:latin typeface="Consolas"/>
              </a:rPr>
              <a:t>frmShapes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85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E27469-58F3-4609-AF90-7EF9602FA073}" type="slidenum">
              <a:rPr lang="en-US" sz="1400"/>
              <a:pPr eaLnBrk="1" hangingPunct="1"/>
              <a:t>89</a:t>
            </a:fld>
            <a:endParaRPr lang="en-US" sz="1400"/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l"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5104"/>
            <a:ext cx="8856984" cy="1094095"/>
          </a:xfrm>
        </p:spPr>
        <p:txBody>
          <a:bodyPr/>
          <a:lstStyle/>
          <a:p>
            <a:r>
              <a:rPr lang="en-GB" dirty="0" smtClean="0"/>
              <a:t>What is Object Oriented Programming?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1524000"/>
            <a:ext cx="8250255" cy="4949952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GB" dirty="0" smtClean="0">
                <a:solidFill>
                  <a:srgbClr val="0033CC"/>
                </a:solidFill>
              </a:rPr>
              <a:t>An object is like a black box.</a:t>
            </a:r>
          </a:p>
          <a:p>
            <a:pPr>
              <a:buFont typeface="Monotype Sorts"/>
              <a:buNone/>
            </a:pPr>
            <a:r>
              <a:rPr lang="en-GB" dirty="0" smtClean="0">
                <a:solidFill>
                  <a:srgbClr val="0033CC"/>
                </a:solidFill>
              </a:rPr>
              <a:t> The internal details are hidden.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533400" y="4114800"/>
            <a:ext cx="8077200" cy="21336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/>
              <a:t>Identifying </a:t>
            </a:r>
            <a:r>
              <a:rPr lang="en-GB" sz="1800" i="1" dirty="0" smtClean="0"/>
              <a:t>objects</a:t>
            </a:r>
            <a:r>
              <a:rPr lang="en-GB" sz="1800" dirty="0" smtClean="0"/>
              <a:t> and assigning </a:t>
            </a:r>
            <a:r>
              <a:rPr lang="en-GB" sz="1800" i="1" dirty="0" smtClean="0"/>
              <a:t>responsibilities</a:t>
            </a:r>
            <a:r>
              <a:rPr lang="en-GB" sz="1800" dirty="0" smtClean="0"/>
              <a:t> to these objects.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/>
              <a:t>Objects </a:t>
            </a:r>
            <a:r>
              <a:rPr lang="en-GB" sz="1800" dirty="0" smtClean="0"/>
              <a:t>communicate to other objects by sending </a:t>
            </a:r>
            <a:r>
              <a:rPr lang="en-GB" sz="1800" i="1" dirty="0" smtClean="0"/>
              <a:t>messages</a:t>
            </a:r>
            <a:r>
              <a:rPr lang="en-GB" sz="1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/>
              <a:t>Messages </a:t>
            </a:r>
            <a:r>
              <a:rPr lang="en-GB" sz="1800" dirty="0" smtClean="0"/>
              <a:t>are received by the </a:t>
            </a:r>
            <a:r>
              <a:rPr lang="en-GB" sz="1800" i="1" dirty="0" smtClean="0"/>
              <a:t>methods</a:t>
            </a:r>
            <a:r>
              <a:rPr lang="en-GB" sz="1800" dirty="0" smtClean="0"/>
              <a:t> of an object</a:t>
            </a:r>
          </a:p>
        </p:txBody>
      </p:sp>
      <p:sp>
        <p:nvSpPr>
          <p:cNvPr id="1536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5274F5-9CB5-47D2-BF62-B6518B31E6E2}" type="slidenum">
              <a:rPr lang="en-US" sz="1400"/>
              <a:pPr eaLnBrk="1" hangingPunct="1"/>
              <a:t>9</a:t>
            </a:fld>
            <a:endParaRPr lang="en-US" sz="1400"/>
          </a:p>
        </p:txBody>
      </p:sp>
      <p:pic>
        <p:nvPicPr>
          <p:cNvPr id="15366" name="Picture 6" descr="U:\objori\Pres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Output</a:t>
            </a:r>
          </a:p>
        </p:txBody>
      </p:sp>
      <p:pic>
        <p:nvPicPr>
          <p:cNvPr id="109573" name="Content Placeholder 6" descr="11-3-3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62200"/>
            <a:ext cx="4469526" cy="2251075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4DC9F8-5F51-4CA5-A64D-855199079726}" type="slidenum">
              <a:rPr lang="en-US" sz="1400"/>
              <a:pPr eaLnBrk="1" hangingPunct="1"/>
              <a:t>90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 11-c</Template>
  <TotalTime>8489</TotalTime>
  <Words>3999</Words>
  <Application>Microsoft Office PowerPoint</Application>
  <PresentationFormat>On-screen Show (4:3)</PresentationFormat>
  <Paragraphs>900</Paragraphs>
  <Slides>90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Arial</vt:lpstr>
      <vt:lpstr>Century Schoolbook</vt:lpstr>
      <vt:lpstr>Consolas</vt:lpstr>
      <vt:lpstr>Courier New</vt:lpstr>
      <vt:lpstr>Wingdings</vt:lpstr>
      <vt:lpstr>Wingdings 2</vt:lpstr>
      <vt:lpstr>Monotype Sorts</vt:lpstr>
      <vt:lpstr>Oriel</vt:lpstr>
      <vt:lpstr>SQL</vt:lpstr>
      <vt:lpstr>SQL</vt:lpstr>
      <vt:lpstr>SQL</vt:lpstr>
      <vt:lpstr>SQL</vt:lpstr>
      <vt:lpstr>SQL</vt:lpstr>
      <vt:lpstr>SQL</vt:lpstr>
      <vt:lpstr>Chapter 11</vt:lpstr>
      <vt:lpstr>Chapter 11 – Object-Oriented Programming</vt:lpstr>
      <vt:lpstr>What is Object Oriented Programming?</vt:lpstr>
      <vt:lpstr>What is an object?</vt:lpstr>
      <vt:lpstr>Why do we care about objects?</vt:lpstr>
      <vt:lpstr>11.1 Classes and Objects</vt:lpstr>
      <vt:lpstr>OOP Analogy</vt:lpstr>
      <vt:lpstr>OOP Terminology</vt:lpstr>
      <vt:lpstr>Built In Objects</vt:lpstr>
      <vt:lpstr>User Defined Objects</vt:lpstr>
      <vt:lpstr>Instantiating a Code Object</vt:lpstr>
      <vt:lpstr>Instantiating a Code Object</vt:lpstr>
      <vt:lpstr>Common Tasks</vt:lpstr>
      <vt:lpstr>Private Data</vt:lpstr>
      <vt:lpstr>Get and Set</vt:lpstr>
      <vt:lpstr>Public vs. Private</vt:lpstr>
      <vt:lpstr>Student Class: Member Variables</vt:lpstr>
      <vt:lpstr>Student Class: Property Blocks</vt:lpstr>
      <vt:lpstr>Student Class: Property Blocks</vt:lpstr>
      <vt:lpstr>Student Class: WriteOnly Property Blocks</vt:lpstr>
      <vt:lpstr>Two Notes</vt:lpstr>
      <vt:lpstr>Student Class: Method</vt:lpstr>
      <vt:lpstr>Student Class</vt:lpstr>
      <vt:lpstr>Example 1: Form</vt:lpstr>
      <vt:lpstr>Example 1: Form Code</vt:lpstr>
      <vt:lpstr>Example 1: Form Code continued</vt:lpstr>
      <vt:lpstr>Example 1: Form Code continued</vt:lpstr>
      <vt:lpstr>Example 1: Output</vt:lpstr>
      <vt:lpstr>Steps Used to Create a Class</vt:lpstr>
      <vt:lpstr>Steps continued</vt:lpstr>
      <vt:lpstr>Example 2: PFStudent</vt:lpstr>
      <vt:lpstr>PFStudent Class: Method</vt:lpstr>
      <vt:lpstr>Object Constructors</vt:lpstr>
      <vt:lpstr>Example 3: Form</vt:lpstr>
      <vt:lpstr>Example 3: Circle Class Member Variables</vt:lpstr>
      <vt:lpstr>Example 3: Property Block</vt:lpstr>
      <vt:lpstr>Example 3: Property Block</vt:lpstr>
      <vt:lpstr>Example 3: Property Block</vt:lpstr>
      <vt:lpstr>Example 3: Circle Class Constructor</vt:lpstr>
      <vt:lpstr>Example 3: Circle Class Methods</vt:lpstr>
      <vt:lpstr>Example 3: Form’s Code</vt:lpstr>
      <vt:lpstr>Example 3: Output</vt:lpstr>
      <vt:lpstr>11.2 Arrays of Objects; Events; Containment</vt:lpstr>
      <vt:lpstr>Arrays of Objects</vt:lpstr>
      <vt:lpstr>Example 1: Code</vt:lpstr>
      <vt:lpstr>Events</vt:lpstr>
      <vt:lpstr>User Defined Event</vt:lpstr>
      <vt:lpstr>Responding to Events</vt:lpstr>
      <vt:lpstr>Example 2: Code</vt:lpstr>
      <vt:lpstr>Example 2: Code continued</vt:lpstr>
      <vt:lpstr>Example 2: Code continued</vt:lpstr>
      <vt:lpstr>Example 2: Output</vt:lpstr>
      <vt:lpstr>11.3 Inheritance</vt:lpstr>
      <vt:lpstr>11.3 Inheritance</vt:lpstr>
      <vt:lpstr>Containment</vt:lpstr>
      <vt:lpstr>Inheritance relationship</vt:lpstr>
      <vt:lpstr>Inheritance Hierarchy</vt:lpstr>
      <vt:lpstr>Benefits of Inheritance</vt:lpstr>
      <vt:lpstr>Designing Objects</vt:lpstr>
      <vt:lpstr>Inherits</vt:lpstr>
      <vt:lpstr>Child class as parent</vt:lpstr>
      <vt:lpstr>Example 1: Form</vt:lpstr>
      <vt:lpstr>Adding Machine and Calculator Classes</vt:lpstr>
      <vt:lpstr>AddingMachine Class</vt:lpstr>
      <vt:lpstr>Calculator Class</vt:lpstr>
      <vt:lpstr>Polymorphism and Overriding</vt:lpstr>
      <vt:lpstr>Polymorphism</vt:lpstr>
      <vt:lpstr>Employing polymorphism</vt:lpstr>
      <vt:lpstr>Overridable</vt:lpstr>
      <vt:lpstr>Example 2: Form</vt:lpstr>
      <vt:lpstr>Example 2</vt:lpstr>
      <vt:lpstr>Example 2: PFStudent Class</vt:lpstr>
      <vt:lpstr>Example 2: Form’s Code</vt:lpstr>
      <vt:lpstr>Example 2: Output</vt:lpstr>
      <vt:lpstr>Abstract Properties, Methods and Classes</vt:lpstr>
      <vt:lpstr>Example 3: Form</vt:lpstr>
      <vt:lpstr>Example 3: Code for Parent Class - Shape</vt:lpstr>
      <vt:lpstr>Example 3: Code for Child Class – Equilateral Triangle</vt:lpstr>
      <vt:lpstr>Example 3: Code for Child Class - Square</vt:lpstr>
      <vt:lpstr>Example 3: Code for Child Class - Pentagon</vt:lpstr>
      <vt:lpstr>Example 3: Code for Child Class - Hexagon</vt:lpstr>
      <vt:lpstr>Example 3: Form’s Code</vt:lpstr>
      <vt:lpstr>Example 3: Form’s Code continued</vt:lpstr>
      <vt:lpstr>Example 3: Output</vt:lpstr>
    </vt:vector>
  </TitlesOfParts>
  <Company>DeVry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Relational and Logical Operators 192 Relational Operators Logical Operators 5.2 If Blocks 196 5.3 Select Case Blocks 213 5.4 A Case Study: Weekly Payroll 231 Designing the Weekly Payroll Program Pseudocode for the Display Payroll Event Writing the Weekly Payroll Program The User Interface Summary 239 Programming Projects 240 Decisions 5 191 ch5_1page.qxd 2/12/02 7:58 AM Page 191</dc:title>
  <dc:creator>cwyman</dc:creator>
  <cp:lastModifiedBy>Richard</cp:lastModifiedBy>
  <cp:revision>106</cp:revision>
  <dcterms:created xsi:type="dcterms:W3CDTF">2002-04-04T04:28:29Z</dcterms:created>
  <dcterms:modified xsi:type="dcterms:W3CDTF">2012-11-18T19:40:38Z</dcterms:modified>
</cp:coreProperties>
</file>