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5" r:id="rId1"/>
  </p:sldMasterIdLst>
  <p:notesMasterIdLst>
    <p:notesMasterId r:id="rId74"/>
  </p:notesMasterIdLst>
  <p:sldIdLst>
    <p:sldId id="334" r:id="rId2"/>
    <p:sldId id="335" r:id="rId3"/>
    <p:sldId id="256" r:id="rId4"/>
    <p:sldId id="340" r:id="rId5"/>
    <p:sldId id="343" r:id="rId6"/>
    <p:sldId id="325" r:id="rId7"/>
    <p:sldId id="326" r:id="rId8"/>
    <p:sldId id="339" r:id="rId9"/>
    <p:sldId id="260" r:id="rId10"/>
    <p:sldId id="261" r:id="rId11"/>
    <p:sldId id="327" r:id="rId12"/>
    <p:sldId id="328" r:id="rId13"/>
    <p:sldId id="344" r:id="rId14"/>
    <p:sldId id="329" r:id="rId15"/>
    <p:sldId id="330" r:id="rId16"/>
    <p:sldId id="331" r:id="rId17"/>
    <p:sldId id="304" r:id="rId18"/>
    <p:sldId id="302" r:id="rId19"/>
    <p:sldId id="268" r:id="rId20"/>
    <p:sldId id="269" r:id="rId21"/>
    <p:sldId id="270" r:id="rId22"/>
    <p:sldId id="308" r:id="rId23"/>
    <p:sldId id="309" r:id="rId24"/>
    <p:sldId id="345" r:id="rId25"/>
    <p:sldId id="311" r:id="rId26"/>
    <p:sldId id="312" r:id="rId27"/>
    <p:sldId id="313" r:id="rId28"/>
    <p:sldId id="314" r:id="rId29"/>
    <p:sldId id="315" r:id="rId30"/>
    <p:sldId id="271" r:id="rId31"/>
    <p:sldId id="307" r:id="rId32"/>
    <p:sldId id="305" r:id="rId33"/>
    <p:sldId id="306" r:id="rId34"/>
    <p:sldId id="341" r:id="rId35"/>
    <p:sldId id="272" r:id="rId36"/>
    <p:sldId id="259" r:id="rId37"/>
    <p:sldId id="333" r:id="rId38"/>
    <p:sldId id="274" r:id="rId39"/>
    <p:sldId id="275" r:id="rId40"/>
    <p:sldId id="276" r:id="rId41"/>
    <p:sldId id="316" r:id="rId42"/>
    <p:sldId id="277" r:id="rId43"/>
    <p:sldId id="278" r:id="rId44"/>
    <p:sldId id="279" r:id="rId45"/>
    <p:sldId id="280" r:id="rId46"/>
    <p:sldId id="281" r:id="rId47"/>
    <p:sldId id="283" r:id="rId48"/>
    <p:sldId id="284" r:id="rId49"/>
    <p:sldId id="282" r:id="rId50"/>
    <p:sldId id="285" r:id="rId51"/>
    <p:sldId id="286" r:id="rId52"/>
    <p:sldId id="287" r:id="rId53"/>
    <p:sldId id="342" r:id="rId54"/>
    <p:sldId id="288" r:id="rId55"/>
    <p:sldId id="324" r:id="rId56"/>
    <p:sldId id="289" r:id="rId57"/>
    <p:sldId id="290" r:id="rId58"/>
    <p:sldId id="291" r:id="rId59"/>
    <p:sldId id="317" r:id="rId60"/>
    <p:sldId id="292" r:id="rId61"/>
    <p:sldId id="318" r:id="rId62"/>
    <p:sldId id="295" r:id="rId63"/>
    <p:sldId id="293" r:id="rId64"/>
    <p:sldId id="294" r:id="rId65"/>
    <p:sldId id="296" r:id="rId66"/>
    <p:sldId id="297" r:id="rId67"/>
    <p:sldId id="319" r:id="rId68"/>
    <p:sldId id="320" r:id="rId69"/>
    <p:sldId id="321" r:id="rId70"/>
    <p:sldId id="322" r:id="rId71"/>
    <p:sldId id="323" r:id="rId72"/>
    <p:sldId id="346" r:id="rId73"/>
  </p:sldIdLst>
  <p:sldSz cx="9144000" cy="6858000" type="screen4x3"/>
  <p:notesSz cx="6858000" cy="9144000"/>
  <p:embeddedFontLst>
    <p:embeddedFont>
      <p:font typeface="Century Schoolbook" panose="02040604050505020304" pitchFamily="18" charset="0"/>
      <p:regular r:id="rId75"/>
      <p:bold r:id="rId76"/>
      <p:italic r:id="rId77"/>
      <p:boldItalic r:id="rId78"/>
    </p:embeddedFont>
    <p:embeddedFont>
      <p:font typeface="Wingdings 2" panose="05020102010507070707" pitchFamily="18" charset="2"/>
      <p:regular r:id="rId79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76" autoAdjust="0"/>
    <p:restoredTop sz="86371" autoAdjust="0"/>
  </p:normalViewPr>
  <p:slideViewPr>
    <p:cSldViewPr>
      <p:cViewPr varScale="1">
        <p:scale>
          <a:sx n="79" d="100"/>
          <a:sy n="79" d="100"/>
        </p:scale>
        <p:origin x="6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99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2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font" Target="fonts/font5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4.fntdata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1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DDB246-D069-4585-8197-18D2A9053B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200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ACFD6B-CD4E-408C-9178-208ADCC2FE20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75098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295E275-58D0-47A7-B498-A9A57B8C4C44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22419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E7DEC41-907C-4E2D-B4B2-2A152E1E4EF3}" type="slidenum">
              <a:rPr lang="en-US" sz="1200"/>
              <a:pPr eaLnBrk="1" hangingPunct="1"/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36379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AC1BAEC-D06F-45CC-92C4-860043B180B7}" type="slidenum">
              <a:rPr lang="en-US" sz="1200"/>
              <a:pPr eaLnBrk="1" hangingPunct="1"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52988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D68872-EA9B-4397-8C91-A6446E42C200}" type="slidenum">
              <a:rPr lang="en-US" sz="1200"/>
              <a:pPr eaLnBrk="1" hangingPunct="1"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489820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3A20725-2835-4D96-B182-FE2E32CBC909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46618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FA69508-4038-4838-9C59-CD182DDD8ABD}" type="slidenum">
              <a:rPr lang="en-US" sz="1200"/>
              <a:pPr eaLnBrk="1" hangingPunct="1"/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13837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5A46AD-62D3-4686-8904-121DB3981420}" type="slidenum">
              <a:rPr lang="en-US" sz="1200"/>
              <a:pPr eaLnBrk="1" hangingPunct="1"/>
              <a:t>20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315954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D24FBF1-E866-4F0B-9DCB-FA4BC538466C}" type="slidenum">
              <a:rPr lang="en-US" sz="1200"/>
              <a:pPr eaLnBrk="1" hangingPunct="1"/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085660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19CACD-F566-4139-B5B9-44534290AD74}" type="slidenum">
              <a:rPr lang="en-US" sz="1200"/>
              <a:pPr eaLnBrk="1" hangingPunct="1"/>
              <a:t>22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01193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DC3EBA-9806-463A-8FC9-F223D32AA1DB}" type="slidenum">
              <a:rPr lang="en-US" sz="1200"/>
              <a:pPr eaLnBrk="1" hangingPunct="1"/>
              <a:t>23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14034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D77A17-6D00-4781-A203-71F9F2BD991A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799516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EEA27E6-8632-4411-B599-F8BE24EE79AA}" type="slidenum">
              <a:rPr lang="en-US" sz="1200"/>
              <a:pPr eaLnBrk="1" hangingPunct="1"/>
              <a:t>24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4376851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EEA27E6-8632-4411-B599-F8BE24EE79AA}" type="slidenum">
              <a:rPr lang="en-US" sz="1200"/>
              <a:pPr eaLnBrk="1" hangingPunct="1"/>
              <a:t>25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033114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6096EAC-B7CB-4796-AFF2-17218309D2B8}" type="slidenum">
              <a:rPr lang="en-US" sz="1200"/>
              <a:pPr eaLnBrk="1" hangingPunct="1"/>
              <a:t>26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955520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62017D-B2E9-4722-AD3B-30FBDC15F8D5}" type="slidenum">
              <a:rPr lang="en-US" sz="1200"/>
              <a:pPr eaLnBrk="1" hangingPunct="1"/>
              <a:t>27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982984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FA86A89-99B2-4144-B050-FA88DC80EC4D}" type="slidenum">
              <a:rPr lang="en-US" sz="1200"/>
              <a:pPr eaLnBrk="1" hangingPunct="1"/>
              <a:t>28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603518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A8E7C4A-9977-45C8-A7F9-25808C1ABDC9}" type="slidenum">
              <a:rPr lang="en-US" sz="1200"/>
              <a:pPr eaLnBrk="1" hangingPunct="1"/>
              <a:t>29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151393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2BC2E38-CC7B-4352-A188-398BDD3783B6}" type="slidenum">
              <a:rPr lang="en-US" sz="1200"/>
              <a:pPr eaLnBrk="1" hangingPunct="1"/>
              <a:t>30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704617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95C45C7-47EF-4B4C-9BDF-253B87760DC4}" type="slidenum">
              <a:rPr lang="en-US" sz="1200"/>
              <a:pPr eaLnBrk="1" hangingPunct="1"/>
              <a:t>31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709478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2E23FAF-3EE3-4668-9C74-1337CAA473CC}" type="slidenum">
              <a:rPr lang="en-US" sz="1200"/>
              <a:pPr eaLnBrk="1" hangingPunct="1"/>
              <a:t>32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572939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CC70FDF-CB9E-4AC8-873C-C24D9E1DDBB1}" type="slidenum">
              <a:rPr lang="en-US" sz="1200"/>
              <a:pPr eaLnBrk="1" hangingPunct="1"/>
              <a:t>33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31104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C0083FF-A688-4812-89F8-C1DA93DD6252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660552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F589B48-91C0-4CBE-8B0E-5A9BA0D419A0}" type="slidenum">
              <a:rPr lang="en-US" sz="1200"/>
              <a:pPr eaLnBrk="1" hangingPunct="1"/>
              <a:t>35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254906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F28E8CD-ABE2-4156-8DAB-9A2F17E141A1}" type="slidenum">
              <a:rPr lang="en-US" sz="1200"/>
              <a:pPr eaLnBrk="1" hangingPunct="1"/>
              <a:t>36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100241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D2A807-708E-4961-AA76-A3EA693251A6}" type="slidenum">
              <a:rPr lang="en-US" sz="1200"/>
              <a:pPr eaLnBrk="1" hangingPunct="1"/>
              <a:t>37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550410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EDFB7D6-C0B9-4CEC-B1D4-C30F5456AA87}" type="slidenum">
              <a:rPr lang="en-US" sz="1200"/>
              <a:pPr eaLnBrk="1" hangingPunct="1"/>
              <a:t>38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211579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ACDDC74-4CE1-4928-998A-A69D5092F277}" type="slidenum">
              <a:rPr lang="en-US" sz="1200"/>
              <a:pPr eaLnBrk="1" hangingPunct="1"/>
              <a:t>39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167310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96BB162-533F-4928-9DD0-E25EF26C6D63}" type="slidenum">
              <a:rPr lang="en-US" sz="1200"/>
              <a:pPr eaLnBrk="1" hangingPunct="1"/>
              <a:t>40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632769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89AF98F-1F7D-4290-B73F-40F6E9CCF636}" type="slidenum">
              <a:rPr lang="en-US" sz="1200"/>
              <a:pPr eaLnBrk="1" hangingPunct="1"/>
              <a:t>41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82374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CB24B99-5ECF-4A14-9E1E-CBBFFD178EFE}" type="slidenum">
              <a:rPr lang="en-US" sz="1200"/>
              <a:pPr eaLnBrk="1" hangingPunct="1"/>
              <a:t>42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886755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399DCD9-F64C-40F1-A2C8-1B81E08610F1}" type="slidenum">
              <a:rPr lang="en-US" sz="1200"/>
              <a:pPr eaLnBrk="1" hangingPunct="1"/>
              <a:t>43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364564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803BCB-E8FC-4251-BBAD-6341AE3A2F3A}" type="slidenum">
              <a:rPr lang="en-US" sz="1200"/>
              <a:pPr eaLnBrk="1" hangingPunct="1"/>
              <a:t>44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22124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cap="flat"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0436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5D8FFC-1B72-4036-A58D-C0F77C1E80E1}" type="slidenum">
              <a:rPr lang="en-US" sz="1200"/>
              <a:pPr eaLnBrk="1" hangingPunct="1"/>
              <a:t>45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416804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5EEA5F5-86AC-448D-9D7F-718C3C9E5BB8}" type="slidenum">
              <a:rPr lang="en-US" sz="1200"/>
              <a:pPr eaLnBrk="1" hangingPunct="1"/>
              <a:t>46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633256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33548B-C0F5-44D6-A105-087BC26F93CF}" type="slidenum">
              <a:rPr lang="en-US" sz="1200"/>
              <a:pPr eaLnBrk="1" hangingPunct="1"/>
              <a:t>47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192072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5848943-D749-4935-992C-EEDDD514484F}" type="slidenum">
              <a:rPr lang="en-US" sz="1200"/>
              <a:pPr eaLnBrk="1" hangingPunct="1"/>
              <a:t>48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961452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091FBD-73A4-400E-9A80-C8B6E682BDBD}" type="slidenum">
              <a:rPr lang="en-US" sz="1200"/>
              <a:pPr eaLnBrk="1" hangingPunct="1"/>
              <a:t>49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537290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13FDBC3-BB89-4426-AD9D-B63939311A33}" type="slidenum">
              <a:rPr lang="en-US" sz="1200"/>
              <a:pPr eaLnBrk="1" hangingPunct="1"/>
              <a:t>50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952431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EE2DC0-6F20-408B-8303-CBF2C12B1A5E}" type="slidenum">
              <a:rPr lang="en-US" sz="1200"/>
              <a:pPr eaLnBrk="1" hangingPunct="1"/>
              <a:t>51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7862045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70FE596-DAC8-4197-8C18-698F0863505C}" type="slidenum">
              <a:rPr lang="en-US" sz="1200"/>
              <a:pPr eaLnBrk="1" hangingPunct="1"/>
              <a:t>52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019401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9C452ED-D64B-45F9-8BD0-45A1E4F81823}" type="slidenum">
              <a:rPr lang="en-US" sz="1200"/>
              <a:pPr eaLnBrk="1" hangingPunct="1"/>
              <a:t>54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4020239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C03203-01EE-45EB-8953-3FB696FD2445}" type="slidenum">
              <a:rPr lang="en-US" sz="1200"/>
              <a:pPr eaLnBrk="1" hangingPunct="1"/>
              <a:t>55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99251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6E5C7B4-F7C5-44AB-99CA-8C447D4C0639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6319605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E8AA7BB-E1F9-4F94-8682-4E08B6C5AEB9}" type="slidenum">
              <a:rPr lang="en-US" sz="1200"/>
              <a:pPr eaLnBrk="1" hangingPunct="1"/>
              <a:t>56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0841643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C40448-D3FB-4B9F-8337-5723343400F8}" type="slidenum">
              <a:rPr lang="en-US" sz="1200"/>
              <a:pPr eaLnBrk="1" hangingPunct="1"/>
              <a:t>57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6133265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71B5251-783C-43F6-90A4-535E74FD33EB}" type="slidenum">
              <a:rPr lang="en-US" sz="1200"/>
              <a:pPr eaLnBrk="1" hangingPunct="1"/>
              <a:t>58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9348155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03FCF8-93B6-4689-93E3-67159F4E5718}" type="slidenum">
              <a:rPr lang="en-US" sz="1200"/>
              <a:pPr eaLnBrk="1" hangingPunct="1"/>
              <a:t>59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5936666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BA34C64-F505-46F9-8B02-C3C68186A5C8}" type="slidenum">
              <a:rPr lang="en-US" sz="1200"/>
              <a:pPr eaLnBrk="1" hangingPunct="1"/>
              <a:t>60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1629226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92B12A9-C28D-4978-96AF-3C9322A3AA8F}" type="slidenum">
              <a:rPr lang="en-US" sz="1200"/>
              <a:pPr eaLnBrk="1" hangingPunct="1"/>
              <a:t>61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474596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9BB0E51-3495-40E5-A3EB-7316AFAA203A}" type="slidenum">
              <a:rPr lang="en-US" sz="1200"/>
              <a:pPr eaLnBrk="1" hangingPunct="1"/>
              <a:t>62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4103776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B2AA19E-0F90-400E-9F79-404F0E29DB80}" type="slidenum">
              <a:rPr lang="en-US" sz="1200"/>
              <a:pPr eaLnBrk="1" hangingPunct="1"/>
              <a:t>63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2416612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E86D66-F62A-4498-842C-0963B1745349}" type="slidenum">
              <a:rPr lang="en-US" sz="1200"/>
              <a:pPr eaLnBrk="1" hangingPunct="1"/>
              <a:t>64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5580577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7A1E3ED-594D-4FC7-84DA-C50501C0A73B}" type="slidenum">
              <a:rPr lang="en-US" sz="1200"/>
              <a:pPr eaLnBrk="1" hangingPunct="1"/>
              <a:t>65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73092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F0831CA-B297-4C23-982A-661A4A69ED47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558194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3193F30-E52D-4216-9AC3-29C015F10C99}" type="slidenum">
              <a:rPr lang="en-US" sz="1200"/>
              <a:pPr eaLnBrk="1" hangingPunct="1"/>
              <a:t>66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2480163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C093CE7-3D36-4D38-A2C0-F9E166A07787}" type="slidenum">
              <a:rPr lang="en-US" sz="1200"/>
              <a:pPr eaLnBrk="1" hangingPunct="1"/>
              <a:t>67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5081840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2885B7D-65C1-4C0C-8490-40B81A4BBA06}" type="slidenum">
              <a:rPr lang="en-US" sz="1200"/>
              <a:pPr eaLnBrk="1" hangingPunct="1"/>
              <a:t>68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601245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06CBC0-6D59-459C-A9B7-8B96327993A4}" type="slidenum">
              <a:rPr lang="en-US" sz="1200"/>
              <a:pPr eaLnBrk="1" hangingPunct="1"/>
              <a:t>69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5774209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D54A93F-5F2D-47B7-A3F7-524D1FFCD190}" type="slidenum">
              <a:rPr lang="en-US" sz="1200"/>
              <a:pPr eaLnBrk="1" hangingPunct="1"/>
              <a:t>70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8042656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FCF2E8E-F523-48E7-BC11-4A2B39A89496}" type="slidenum">
              <a:rPr lang="en-US" sz="1200"/>
              <a:pPr eaLnBrk="1" hangingPunct="1"/>
              <a:t>71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3592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63C2C7C-749E-4968-BA74-1E5945F9A9DA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35100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21578D-87C7-4EEC-AEB6-98BCE50342B1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09794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295E275-58D0-47A7-B498-A9A57B8C4C44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54731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15" tIns="45708" rIns="91415" bIns="45708"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15" tIns="45708" rIns="91415" bIns="45708"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15" tIns="45708" rIns="91415" bIns="45708"/>
          <a:lstStyle/>
          <a:p>
            <a:pPr>
              <a:defRPr/>
            </a:pPr>
            <a:endParaRPr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15" tIns="45708" rIns="91415" bIns="45708"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15" tIns="45708" rIns="91415" bIns="45708"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15" tIns="45708" rIns="91415" bIns="45708"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075" indent="0" algn="ctr">
              <a:buNone/>
            </a:lvl2pPr>
            <a:lvl3pPr marL="914151" indent="0" algn="ctr">
              <a:buNone/>
            </a:lvl3pPr>
            <a:lvl4pPr marL="1371227" indent="0" algn="ctr">
              <a:buNone/>
            </a:lvl4pPr>
            <a:lvl5pPr marL="1828303" indent="0" algn="ctr">
              <a:buNone/>
            </a:lvl5pPr>
            <a:lvl6pPr marL="2285378" indent="0" algn="ctr">
              <a:buNone/>
            </a:lvl6pPr>
            <a:lvl7pPr marL="2742453" indent="0" algn="ctr">
              <a:buNone/>
            </a:lvl7pPr>
            <a:lvl8pPr marL="3199529" indent="0" algn="ctr">
              <a:buNone/>
            </a:lvl8pPr>
            <a:lvl9pPr marL="3656605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Slide Number Placeholder 28"/>
          <p:cNvSpPr>
            <a:spLocks noGrp="1"/>
          </p:cNvSpPr>
          <p:nvPr>
            <p:ph type="sldNum" sz="quarter" idx="10"/>
          </p:nvPr>
        </p:nvSpPr>
        <p:spPr bwMode="auto">
          <a:xfrm>
            <a:off x="1325563" y="4929188"/>
            <a:ext cx="609600" cy="517525"/>
          </a:xfrm>
          <a:prstGeom prst="rect">
            <a:avLst/>
          </a:prstGeom>
        </p:spPr>
        <p:txBody>
          <a:bodyPr lIns="71105" tIns="35552" rIns="71105" bIns="35552"/>
          <a:lstStyle>
            <a:lvl1pPr>
              <a:defRPr/>
            </a:lvl1pPr>
          </a:lstStyle>
          <a:p>
            <a:fld id="{84566D6C-25B1-4CE1-8EE8-57C06D371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85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lIns="71105" tIns="35552" rIns="71105" bIns="3555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lIns="71105" tIns="35552" rIns="71105" bIns="35552"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Ch. 10 - VB 2008 by Schneider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lIns="71105" tIns="35552" rIns="71105" bIns="35552"/>
          <a:lstStyle>
            <a:lvl1pPr>
              <a:defRPr/>
            </a:lvl1pPr>
          </a:lstStyle>
          <a:p>
            <a:fld id="{5B11671A-753A-4440-BD98-77E3061CDF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84755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1676400" cy="58515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lIns="71105" tIns="35552" rIns="71105" bIns="3555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lIns="71105" tIns="35552" rIns="71105" bIns="35552"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Ch. 10 - VB 2008 by Schneider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lIns="71105" tIns="35552" rIns="71105" bIns="35552"/>
          <a:lstStyle>
            <a:lvl1pPr>
              <a:defRPr/>
            </a:lvl1pPr>
          </a:lstStyle>
          <a:p>
            <a:fld id="{25167607-2AE4-4537-A0D6-11B0C7DBC4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75424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CA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71105" tIns="35552" rIns="71105" bIns="3555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lIns="71105" tIns="35552" rIns="71105" bIns="35552"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Ch. 10 - VB 2008 by Schneider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71105" tIns="35552" rIns="71105" bIns="35552"/>
          <a:lstStyle>
            <a:lvl1pPr>
              <a:defRPr smtClean="0"/>
            </a:lvl1pPr>
          </a:lstStyle>
          <a:p>
            <a:fld id="{ADF666E2-0D74-4718-B85B-848D11850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67435"/>
      </p:ext>
    </p:extLst>
  </p:cSld>
  <p:clrMapOvr>
    <a:masterClrMapping/>
  </p:clrMapOvr>
  <p:transition>
    <p:wipe dir="r"/>
  </p:transition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ADF666E2-0D74-4718-B85B-848D11850D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Ch. 10 - VB 2008 by Schneider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7316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905250" cy="4151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48250" y="1981200"/>
            <a:ext cx="3906838" cy="1998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48250" y="4132263"/>
            <a:ext cx="3906838" cy="2000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Ch. 10 - VB 2008 by Schneider</a:t>
            </a:r>
            <a:endParaRPr lang="en-US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DF666E2-0D74-4718-B85B-848D11850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1883"/>
      </p:ext>
    </p:extLst>
  </p:cSld>
  <p:clrMapOvr>
    <a:masterClrMapping/>
  </p:clrMapOvr>
  <p:transition>
    <p:wipe dir="r"/>
  </p:transition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905250" cy="4151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0" y="1981200"/>
            <a:ext cx="3906838" cy="4151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Ch. 10 - VB 2008 by Schneider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DF666E2-0D74-4718-B85B-848D11850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77382"/>
      </p:ext>
    </p:extLst>
  </p:cSld>
  <p:clrMapOvr>
    <a:masterClrMapping/>
  </p:clrMapOvr>
  <p:transition>
    <p:wipe dir="r"/>
  </p:transition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905250" cy="4151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48250" y="1981200"/>
            <a:ext cx="3906838" cy="1998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48250" y="4132263"/>
            <a:ext cx="3906838" cy="2000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Ch. 10 - VB 2008 by Schneider</a:t>
            </a:r>
            <a:endParaRPr lang="en-US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DF666E2-0D74-4718-B85B-848D11850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86024"/>
      </p:ext>
    </p:extLst>
  </p:cSld>
  <p:clrMapOvr>
    <a:masterClrMapping/>
  </p:clrMapOvr>
  <p:transition>
    <p:wipe dir="r"/>
  </p:transition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chemeClr val="bg1">
            <a:alpha val="509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59738" y="5661025"/>
            <a:ext cx="647700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50" y="6564313"/>
            <a:ext cx="6016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25105"/>
            <a:ext cx="8960296" cy="562074"/>
          </a:xfrm>
        </p:spPr>
        <p:txBody>
          <a:bodyPr>
            <a:noAutofit/>
          </a:bodyPr>
          <a:lstStyle>
            <a:lvl1pPr algn="r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571184" cy="54932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0"/>
          </p:nvPr>
        </p:nvSpPr>
        <p:spPr>
          <a:xfrm>
            <a:off x="0" y="6564186"/>
            <a:ext cx="7723584" cy="293813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553682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15" tIns="45708" rIns="91415" bIns="45708"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15" tIns="45708" rIns="91415" bIns="45708"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15" tIns="45708" rIns="91415" bIns="45708"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15" tIns="45708" rIns="91415" bIns="45708"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15" tIns="45708" rIns="91415" bIns="45708"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15" tIns="45708" rIns="91415" bIns="45708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  <a:prstGeom prst="rect">
            <a:avLst/>
          </a:prstGeom>
        </p:spPr>
        <p:txBody>
          <a:bodyPr lIns="71105" tIns="35552" rIns="71105" bIns="3555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  <a:prstGeom prst="rect">
            <a:avLst/>
          </a:prstGeom>
        </p:spPr>
        <p:txBody>
          <a:bodyPr lIns="71105" tIns="35552" rIns="71105" bIns="35552"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Ch. 10 - VB 2008 by Schneider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  <a:prstGeom prst="rect">
            <a:avLst/>
          </a:prstGeom>
        </p:spPr>
        <p:txBody>
          <a:bodyPr lIns="71105" tIns="35552" rIns="71105" bIns="35552"/>
          <a:lstStyle>
            <a:lvl1pPr>
              <a:defRPr/>
            </a:lvl1pPr>
          </a:lstStyle>
          <a:p>
            <a:fld id="{BBEEFB84-D560-4315-AB9C-2B55162BA9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16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lIns="71105" tIns="35552" rIns="71105" bIns="3555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lIns="71105" tIns="35552" rIns="71105" bIns="35552"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Ch. 10 - VB 2008 by Schneider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lIns="71105" tIns="35552" rIns="71105" bIns="35552"/>
          <a:lstStyle>
            <a:lvl1pPr>
              <a:defRPr/>
            </a:lvl1pPr>
          </a:lstStyle>
          <a:p>
            <a:fld id="{A2777096-2DB2-4D0A-9B92-FE59059F25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93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lIns="71105" tIns="35552" rIns="71105" bIns="3555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lIns="71105" tIns="35552" rIns="71105" bIns="35552"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Ch. 10 - VB 2008 by Schneider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lIns="71105" tIns="35552" rIns="71105" bIns="35552"/>
          <a:lstStyle>
            <a:lvl1pPr>
              <a:defRPr/>
            </a:lvl1pPr>
          </a:lstStyle>
          <a:p>
            <a:fld id="{A67F515F-0074-46C4-9484-BFCD3E1ED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03349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lIns="71105" tIns="35552" rIns="71105" bIns="35552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lIns="71105" tIns="35552" rIns="71105" bIns="35552" rtlCol="0"/>
          <a:lstStyle>
            <a:lvl1pPr>
              <a:defRPr/>
            </a:lvl1pPr>
          </a:lstStyle>
          <a:p>
            <a:fld id="{A77E45E3-DD69-45DA-B38B-D5797B0DD2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lIns="71105" tIns="35552" rIns="71105" bIns="35552" rtlCol="0"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Ch. 10 - VB 2008 by Schneider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93709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lIns="71105" tIns="35552" rIns="71105" bIns="3555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lIns="71105" tIns="35552" rIns="71105" bIns="35552"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Ch. 10 - VB 2008 by Schneider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lIns="71105" tIns="35552" rIns="71105" bIns="35552"/>
          <a:lstStyle>
            <a:lvl1pPr>
              <a:defRPr/>
            </a:lvl1pPr>
          </a:lstStyle>
          <a:p>
            <a:fld id="{30A2E7DA-8F21-4F63-99DC-72F1705FAE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15351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15" tIns="45708" rIns="91415" bIns="45708"/>
          <a:lstStyle/>
          <a:p>
            <a:pPr>
              <a:defRPr/>
            </a:pPr>
            <a:endParaRPr lang="en-US" dirty="0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15" tIns="45708" rIns="91415" bIns="45708"/>
          <a:lstStyle/>
          <a:p>
            <a:pPr>
              <a:defRPr/>
            </a:pPr>
            <a:endParaRPr lang="en-US" dirty="0"/>
          </a:p>
        </p:txBody>
      </p:sp>
      <p:sp>
        <p:nvSpPr>
          <p:cNvPr id="7" name="Straight Connector 5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5" tIns="45708" rIns="91415" bIns="45708"/>
          <a:lstStyle/>
          <a:p>
            <a:endParaRPr lang="en-US"/>
          </a:p>
        </p:txBody>
      </p:sp>
      <p:sp>
        <p:nvSpPr>
          <p:cNvPr id="8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5" tIns="45708" rIns="91415" bIns="45708"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5" tIns="45708" rIns="91415" bIns="45708"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2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lIns="71105" tIns="35552" rIns="71105" bIns="35552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lIns="71105" tIns="35552" rIns="71105" bIns="35552" rtlCol="0"/>
          <a:lstStyle>
            <a:lvl1pPr>
              <a:defRPr/>
            </a:lvl1pPr>
          </a:lstStyle>
          <a:p>
            <a:fld id="{87BAD481-FC34-4364-B482-24A67C0877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lIns="71105" tIns="35552" rIns="71105" bIns="35552" rtlCol="0"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Ch. 10 - VB 2008 by Schneider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08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15" tIns="45708" rIns="91415" bIns="45708"/>
          <a:lstStyle/>
          <a:p>
            <a:pPr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Straight Connector 5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5" tIns="45708" rIns="91415" bIns="45708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8" rIns="91415" bIns="45708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7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5" tIns="45708" rIns="91415" bIns="45708"/>
          <a:lstStyle/>
          <a:p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15" tIns="45708" rIns="91415" bIns="45708"/>
          <a:lstStyle/>
          <a:p>
            <a:pPr>
              <a:defRPr/>
            </a:pPr>
            <a:endParaRPr lang="en-US" dirty="0"/>
          </a:p>
        </p:txBody>
      </p:sp>
      <p:sp>
        <p:nvSpPr>
          <p:cNvPr id="11" name="Straight Connector 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5" tIns="45708" rIns="91415" bIns="45708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244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lIns="71105" tIns="35552" rIns="71105" bIns="35552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lIns="71105" tIns="35552" rIns="71105" bIns="35552" rtlCol="0"/>
          <a:lstStyle>
            <a:lvl1pPr>
              <a:defRPr/>
            </a:lvl1pPr>
          </a:lstStyle>
          <a:p>
            <a:fld id="{85A971A3-373B-4205-9D37-D9047C418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lIns="71105" tIns="35552" rIns="71105" bIns="35552" rtlCol="0"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Ch. 10 - VB 2008 by Schneider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52269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91415" tIns="45708" rIns="91415" bIns="45708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5" tIns="45708" rIns="91415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833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-182563" algn="l" rtl="0" eaLnBrk="1" fontAlgn="base" hangingPunct="1">
        <a:spcBef>
          <a:spcPct val="20000"/>
        </a:spcBef>
        <a:spcAft>
          <a:spcPct val="0"/>
        </a:spcAft>
        <a:buClr>
          <a:srgbClr val="6B6B6B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1" fontAlgn="base" hangingPunct="1">
        <a:spcBef>
          <a:spcPct val="20000"/>
        </a:spcBef>
        <a:spcAft>
          <a:spcPct val="0"/>
        </a:spcAft>
        <a:buClr>
          <a:srgbClr val="BEBEB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1" fontAlgn="base" hangingPunct="1">
        <a:spcBef>
          <a:spcPct val="20000"/>
        </a:spcBef>
        <a:spcAft>
          <a:spcPct val="0"/>
        </a:spcAft>
        <a:buClr>
          <a:srgbClr val="F9DD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6887" indent="-182829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132" indent="-182829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5378" indent="-182829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59624" indent="-182829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Practice</a:t>
            </a:r>
            <a:endParaRPr lang="en-CA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CA" smtClean="0"/>
              <a:t>Determine the output displayed when the button is clicked.</a:t>
            </a:r>
          </a:p>
          <a:p>
            <a:pPr>
              <a:defRPr/>
            </a:pPr>
            <a:endParaRPr lang="en-CA" smtClean="0"/>
          </a:p>
          <a:p>
            <a:pPr>
              <a:buFontTx/>
              <a:buNone/>
              <a:defRPr/>
            </a:pPr>
            <a:r>
              <a:rPr lang="en-CA" smtClean="0"/>
              <a:t>	</a:t>
            </a:r>
            <a:r>
              <a:rPr lang="en-CA" smtClean="0">
                <a:solidFill>
                  <a:srgbClr val="002060"/>
                </a:solidFill>
              </a:rPr>
              <a:t>Dim actor(5,5) As String</a:t>
            </a:r>
          </a:p>
          <a:p>
            <a:pPr>
              <a:buFontTx/>
              <a:buNone/>
              <a:defRPr/>
            </a:pPr>
            <a:r>
              <a:rPr lang="en-CA" smtClean="0">
                <a:solidFill>
                  <a:srgbClr val="002060"/>
                </a:solidFill>
              </a:rPr>
              <a:t>	Private Sub btnDisplay_Click(...) Handles btnDisplay.Click</a:t>
            </a:r>
          </a:p>
          <a:p>
            <a:pPr>
              <a:buFontTx/>
              <a:buNone/>
              <a:defRPr/>
            </a:pPr>
            <a:r>
              <a:rPr lang="en-CA" smtClean="0">
                <a:solidFill>
                  <a:srgbClr val="002060"/>
                </a:solidFill>
              </a:rPr>
              <a:t>		Dim a As Integer = 2, b As Integer = 3, temp As Integer</a:t>
            </a:r>
          </a:p>
          <a:p>
            <a:pPr>
              <a:buFontTx/>
              <a:buNone/>
              <a:defRPr/>
            </a:pPr>
            <a:r>
              <a:rPr lang="en-CA" smtClean="0">
                <a:solidFill>
                  <a:srgbClr val="002060"/>
                </a:solidFill>
              </a:rPr>
              <a:t>		actor(a, b) = “Bogart”</a:t>
            </a:r>
          </a:p>
          <a:p>
            <a:pPr>
              <a:buFontTx/>
              <a:buNone/>
              <a:defRPr/>
            </a:pPr>
            <a:r>
              <a:rPr lang="en-CA" smtClean="0">
                <a:solidFill>
                  <a:srgbClr val="002060"/>
                </a:solidFill>
              </a:rPr>
              <a:t>		temp = a</a:t>
            </a:r>
          </a:p>
          <a:p>
            <a:pPr>
              <a:buFontTx/>
              <a:buNone/>
              <a:defRPr/>
            </a:pPr>
            <a:r>
              <a:rPr lang="en-CA" smtClean="0">
                <a:solidFill>
                  <a:srgbClr val="002060"/>
                </a:solidFill>
              </a:rPr>
              <a:t>		a = b</a:t>
            </a:r>
          </a:p>
          <a:p>
            <a:pPr>
              <a:buFontTx/>
              <a:buNone/>
              <a:defRPr/>
            </a:pPr>
            <a:r>
              <a:rPr lang="en-CA" smtClean="0">
                <a:solidFill>
                  <a:srgbClr val="002060"/>
                </a:solidFill>
              </a:rPr>
              <a:t>		b = temp</a:t>
            </a:r>
          </a:p>
          <a:p>
            <a:pPr>
              <a:buFontTx/>
              <a:buNone/>
              <a:defRPr/>
            </a:pPr>
            <a:r>
              <a:rPr lang="en-CA" smtClean="0">
                <a:solidFill>
                  <a:srgbClr val="002060"/>
                </a:solidFill>
              </a:rPr>
              <a:t>		lstOutput.Items.Add(“1. ” &amp; actor(a, b))</a:t>
            </a:r>
          </a:p>
          <a:p>
            <a:pPr>
              <a:buFontTx/>
              <a:buNone/>
              <a:defRPr/>
            </a:pPr>
            <a:r>
              <a:rPr lang="en-CA" smtClean="0">
                <a:solidFill>
                  <a:srgbClr val="002060"/>
                </a:solidFill>
              </a:rPr>
              <a:t>		lstOutput.Items.Add(“2. ” &amp; actor(b, a))</a:t>
            </a:r>
          </a:p>
          <a:p>
            <a:pPr>
              <a:buFontTx/>
              <a:buNone/>
              <a:defRPr/>
            </a:pPr>
            <a:r>
              <a:rPr lang="en-CA" smtClean="0">
                <a:solidFill>
                  <a:srgbClr val="002060"/>
                </a:solidFill>
              </a:rPr>
              <a:t>	End Sub 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Database Management Software (DBMS)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Used to create databases</a:t>
            </a:r>
          </a:p>
          <a:p>
            <a:pPr eaLnBrk="1" hangingPunct="1"/>
            <a:r>
              <a:rPr lang="en-US" smtClean="0"/>
              <a:t>Databases can contain one or more related tables</a:t>
            </a:r>
          </a:p>
          <a:p>
            <a:pPr eaLnBrk="1" hangingPunct="1"/>
            <a:r>
              <a:rPr lang="en-US" smtClean="0"/>
              <a:t>Examples of DBMS include Access and Oracle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664E56-60A1-4D5B-B8A2-4081B3E390D3}" type="slidenum">
              <a:rPr lang="en-US" sz="1400"/>
              <a:pPr eaLnBrk="1" hangingPunct="1"/>
              <a:t>10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Database Explorer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A tool provided by Visual Basic Express  to examine any database.</a:t>
            </a:r>
          </a:p>
          <a:p>
            <a:r>
              <a:rPr lang="en-US" smtClean="0"/>
              <a:t>Invoked from the View menu</a:t>
            </a:r>
          </a:p>
          <a:p>
            <a:r>
              <a:rPr lang="en-US" smtClean="0"/>
              <a:t>Allows  you to determine the names of the tables (and their fields) and view the contents of any table.</a:t>
            </a:r>
          </a:p>
          <a:p>
            <a:r>
              <a:rPr lang="en-US" smtClean="0"/>
              <a:t>Other edition of Visual Basic provide an analogous tool called Server Explorer.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5120997-3623-4205-8155-62DC883E7A17}" type="slidenum">
              <a:rPr lang="en-US" sz="1400"/>
              <a:pPr eaLnBrk="1" hangingPunct="1"/>
              <a:t>11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Databases Provided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Add Connection dialog box is used by Database Explorer to connect to a </a:t>
            </a:r>
            <a:r>
              <a:rPr lang="en-US" dirty="0" smtClean="0"/>
              <a:t>database</a:t>
            </a:r>
            <a:endParaRPr lang="en-US" dirty="0" smtClean="0"/>
          </a:p>
          <a:p>
            <a:r>
              <a:rPr lang="en-US" dirty="0" smtClean="0"/>
              <a:t>The databases used in this book can be found 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 smtClean="0"/>
              <a:t>the folder </a:t>
            </a:r>
            <a:r>
              <a:rPr lang="en-US" dirty="0" smtClean="0"/>
              <a:t>Programs\Ch10\</a:t>
            </a:r>
            <a:r>
              <a:rPr lang="en-US" dirty="0" err="1" smtClean="0"/>
              <a:t>MajorDatabases</a:t>
            </a:r>
            <a:endParaRPr lang="en-US" dirty="0" smtClean="0"/>
          </a:p>
          <a:p>
            <a:pPr lvl="1"/>
            <a:r>
              <a:rPr lang="en-US" dirty="0" smtClean="0"/>
              <a:t>website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8C16FDC-A06B-4E35-860A-232F498618E9}" type="slidenum">
              <a:rPr lang="en-US" sz="1400"/>
              <a:pPr eaLnBrk="1" hangingPunct="1"/>
              <a:t>12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 Connection Dialog Box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9FAD28E-23DB-43E3-83D4-F0108C5DF7C0}" type="slidenum">
              <a:rPr lang="en-US" sz="1400"/>
              <a:pPr eaLnBrk="1" hangingPunct="1"/>
              <a:t>13</a:t>
            </a:fld>
            <a:endParaRPr lang="en-US" sz="140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61875" b="53072"/>
          <a:stretch/>
        </p:blipFill>
        <p:spPr>
          <a:xfrm>
            <a:off x="838200" y="1155207"/>
            <a:ext cx="6629400" cy="510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59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 Connection Dialog Box</a:t>
            </a:r>
          </a:p>
        </p:txBody>
      </p:sp>
      <p:pic>
        <p:nvPicPr>
          <p:cNvPr id="17412" name="Content Placeholder 6" descr="Fig10-1.ti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931" y="1760537"/>
            <a:ext cx="3743325" cy="3933825"/>
          </a:xfrm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9FAD28E-23DB-43E3-83D4-F0108C5DF7C0}" type="slidenum">
              <a:rPr lang="en-US" sz="1400"/>
              <a:pPr eaLnBrk="1" hangingPunct="1"/>
              <a:t>14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53752" y="609457"/>
            <a:ext cx="8960296" cy="5620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Database Explorer Window after Connection to MEGACITIES.MDB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5DDD662-DF6A-4460-AEC9-F59435FF2BF1}" type="slidenum">
              <a:rPr lang="en-US" sz="1400"/>
              <a:pPr eaLnBrk="1" hangingPunct="1"/>
              <a:t>15</a:t>
            </a:fld>
            <a:endParaRPr lang="en-US" sz="1400"/>
          </a:p>
        </p:txBody>
      </p:sp>
      <p:pic>
        <p:nvPicPr>
          <p:cNvPr id="18436" name="Picture 5" descr="Fig10-2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4038600" cy="492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580926"/>
            <a:ext cx="8960296" cy="562074"/>
          </a:xfrm>
        </p:spPr>
        <p:txBody>
          <a:bodyPr/>
          <a:lstStyle/>
          <a:p>
            <a:pPr eaLnBrk="1" hangingPunct="1"/>
            <a:r>
              <a:rPr lang="en-US" dirty="0" smtClean="0"/>
              <a:t>Cities Table as Displayed by Database Explorer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306E1C2-CEB1-46CD-8026-179272DD3EDB}" type="slidenum">
              <a:rPr lang="en-US" sz="1400"/>
              <a:pPr eaLnBrk="1" hangingPunct="1"/>
              <a:t>16</a:t>
            </a:fld>
            <a:endParaRPr lang="en-US" sz="1400"/>
          </a:p>
        </p:txBody>
      </p:sp>
      <p:pic>
        <p:nvPicPr>
          <p:cNvPr id="19460" name="Picture 4" descr="Fig10-3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84" y="1676400"/>
            <a:ext cx="76835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Table Object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DataTable object holds the contents of a table as a rectangular array.</a:t>
            </a:r>
          </a:p>
          <a:p>
            <a:pPr eaLnBrk="1" hangingPunct="1"/>
            <a:r>
              <a:rPr lang="en-US" smtClean="0"/>
              <a:t>A data table is similar to a two-dimensional array; it has rows and columns.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F1AEBC-01B5-4FA6-83C6-21798D26B4EE}" type="slidenum">
              <a:rPr lang="en-US" sz="1400"/>
              <a:pPr eaLnBrk="1" hangingPunct="1"/>
              <a:t>17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DataTable Variable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smtClean="0"/>
              <a:t>The following declares a DataTable variable</a:t>
            </a:r>
          </a:p>
          <a:p>
            <a:pPr marL="609600" indent="-609600" eaLnBrk="1" hangingPunct="1">
              <a:spcBef>
                <a:spcPct val="50000"/>
              </a:spcBef>
              <a:buFontTx/>
              <a:buNone/>
            </a:pPr>
            <a:r>
              <a:rPr lang="en-US" b="1" smtClean="0">
                <a:latin typeface="Courier New" panose="02070309020205020404" pitchFamily="49" charset="0"/>
              </a:rPr>
              <a:t>    </a:t>
            </a:r>
            <a:r>
              <a:rPr lang="en-US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Dim</a:t>
            </a:r>
            <a:r>
              <a:rPr lang="en-US" b="1" smtClean="0">
                <a:latin typeface="Courier New" panose="02070309020205020404" pitchFamily="49" charset="0"/>
              </a:rPr>
              <a:t> dt </a:t>
            </a:r>
            <a:r>
              <a:rPr lang="en-US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As New</a:t>
            </a:r>
            <a:r>
              <a:rPr lang="en-US" b="1" smtClean="0">
                <a:latin typeface="Courier New" panose="02070309020205020404" pitchFamily="49" charset="0"/>
              </a:rPr>
              <a:t> DataTable()</a:t>
            </a:r>
            <a:endParaRPr lang="en-US" smtClean="0">
              <a:latin typeface="Courier New" panose="02070309020205020404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EE2A78-BE24-4ABF-AF25-24BE651C8003}" type="slidenum">
              <a:rPr lang="en-US" sz="1400"/>
              <a:pPr eaLnBrk="1" hangingPunct="1"/>
              <a:t>18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Connecting with a DataTable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980728"/>
            <a:ext cx="7571184" cy="475332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Dim</a:t>
            </a:r>
            <a:r>
              <a:rPr lang="en-US" sz="2000" b="1" dirty="0" smtClean="0">
                <a:latin typeface="Courier New" panose="02070309020205020404" pitchFamily="49" charset="0"/>
              </a:rPr>
              <a:t> </a:t>
            </a:r>
            <a:r>
              <a:rPr lang="en-US" sz="2000" b="1" dirty="0" err="1" smtClean="0">
                <a:latin typeface="Courier New" panose="02070309020205020404" pitchFamily="49" charset="0"/>
              </a:rPr>
              <a:t>dt</a:t>
            </a:r>
            <a:r>
              <a:rPr lang="en-US" sz="2000" b="1" dirty="0" smtClean="0">
                <a:latin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As New</a:t>
            </a:r>
            <a:r>
              <a:rPr lang="en-US" sz="2000" b="1" dirty="0" smtClean="0">
                <a:latin typeface="Courier New" panose="02070309020205020404" pitchFamily="49" charset="0"/>
              </a:rPr>
              <a:t> </a:t>
            </a:r>
            <a:r>
              <a:rPr lang="en-US" sz="2000" b="1" dirty="0" err="1" smtClean="0">
                <a:latin typeface="Courier New" panose="02070309020205020404" pitchFamily="49" charset="0"/>
              </a:rPr>
              <a:t>DataTable</a:t>
            </a:r>
            <a:r>
              <a:rPr lang="en-US" sz="2000" b="1" dirty="0" smtClean="0">
                <a:latin typeface="Courier New" panose="02070309020205020404" pitchFamily="49" charset="0"/>
              </a:rPr>
              <a:t>()</a:t>
            </a:r>
          </a:p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Dim</a:t>
            </a:r>
            <a:r>
              <a:rPr lang="en-US" sz="2000" b="1" dirty="0" smtClean="0">
                <a:latin typeface="Courier New" panose="02070309020205020404" pitchFamily="49" charset="0"/>
              </a:rPr>
              <a:t> </a:t>
            </a:r>
            <a:r>
              <a:rPr lang="en-US" sz="2000" b="1" dirty="0" err="1" smtClean="0">
                <a:latin typeface="Courier New" panose="02070309020205020404" pitchFamily="49" charset="0"/>
              </a:rPr>
              <a:t>connStr</a:t>
            </a:r>
            <a:r>
              <a:rPr lang="en-US" sz="2000" b="1" dirty="0" smtClean="0">
                <a:latin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As String</a:t>
            </a:r>
            <a:r>
              <a:rPr lang="en-US" sz="2000" b="1" dirty="0" smtClean="0">
                <a:latin typeface="Courier New" panose="02070309020205020404" pitchFamily="49" charset="0"/>
              </a:rPr>
              <a:t> = _</a:t>
            </a:r>
          </a:p>
          <a:p>
            <a:pPr eaLnBrk="1" hangingPunct="1">
              <a:buFontTx/>
              <a:buNone/>
            </a:pPr>
            <a:r>
              <a:rPr lang="en-US" sz="2000" b="1" dirty="0" smtClean="0">
                <a:latin typeface="Courier New" panose="02070309020205020404" pitchFamily="49" charset="0"/>
              </a:rPr>
              <a:t>       </a:t>
            </a:r>
            <a:r>
              <a:rPr lang="en-US" sz="2000" b="1" dirty="0" smtClean="0">
                <a:solidFill>
                  <a:schemeClr val="hlink"/>
                </a:solidFill>
                <a:latin typeface="Courier New" panose="02070309020205020404" pitchFamily="49" charset="0"/>
              </a:rPr>
              <a:t>"Provider=Microsoft.Jet.OLEDB.4.0;"</a:t>
            </a:r>
            <a:r>
              <a:rPr lang="en-US" sz="2000" b="1" dirty="0" smtClean="0">
                <a:latin typeface="Courier New" panose="02070309020205020404" pitchFamily="49" charset="0"/>
              </a:rPr>
              <a:t> &amp; _ </a:t>
            </a:r>
          </a:p>
          <a:p>
            <a:pPr eaLnBrk="1" hangingPunct="1">
              <a:buFontTx/>
              <a:buNone/>
            </a:pPr>
            <a:r>
              <a:rPr lang="en-US" sz="2000" b="1" dirty="0" smtClean="0">
                <a:latin typeface="Courier New" panose="02070309020205020404" pitchFamily="49" charset="0"/>
              </a:rPr>
              <a:t>       </a:t>
            </a:r>
            <a:r>
              <a:rPr lang="en-US" sz="2000" b="1" dirty="0" smtClean="0">
                <a:solidFill>
                  <a:schemeClr val="hlink"/>
                </a:solidFill>
                <a:latin typeface="Courier New" panose="02070309020205020404" pitchFamily="49" charset="0"/>
              </a:rPr>
              <a:t>"Data Source=MEGACITIES.MDB"</a:t>
            </a:r>
          </a:p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Dim</a:t>
            </a:r>
            <a:r>
              <a:rPr lang="en-US" sz="2000" b="1" dirty="0" smtClean="0">
                <a:latin typeface="Courier New" panose="02070309020205020404" pitchFamily="49" charset="0"/>
              </a:rPr>
              <a:t> </a:t>
            </a:r>
            <a:r>
              <a:rPr lang="en-US" sz="2000" b="1" dirty="0" err="1" smtClean="0">
                <a:latin typeface="Courier New" panose="02070309020205020404" pitchFamily="49" charset="0"/>
              </a:rPr>
              <a:t>sqlStr</a:t>
            </a:r>
            <a:r>
              <a:rPr lang="en-US" sz="2000" b="1" dirty="0" smtClean="0">
                <a:latin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As String</a:t>
            </a:r>
            <a:r>
              <a:rPr lang="en-US" sz="2000" b="1" dirty="0" smtClean="0">
                <a:latin typeface="Courier New" panose="02070309020205020404" pitchFamily="49" charset="0"/>
              </a:rPr>
              <a:t> = </a:t>
            </a:r>
            <a:r>
              <a:rPr lang="en-US" sz="2000" b="1" dirty="0" smtClean="0">
                <a:solidFill>
                  <a:schemeClr val="hlink"/>
                </a:solidFill>
                <a:latin typeface="Courier New" panose="02070309020205020404" pitchFamily="49" charset="0"/>
              </a:rPr>
              <a:t>"SELECT * FROM Cities"</a:t>
            </a:r>
          </a:p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Dim</a:t>
            </a:r>
            <a:r>
              <a:rPr lang="en-US" sz="2000" b="1" dirty="0" smtClean="0">
                <a:latin typeface="Courier New" panose="02070309020205020404" pitchFamily="49" charset="0"/>
              </a:rPr>
              <a:t> </a:t>
            </a:r>
            <a:r>
              <a:rPr lang="en-US" sz="2000" b="1" dirty="0" err="1" smtClean="0">
                <a:latin typeface="Courier New" panose="02070309020205020404" pitchFamily="49" charset="0"/>
              </a:rPr>
              <a:t>dataAdapter</a:t>
            </a:r>
            <a:r>
              <a:rPr lang="en-US" sz="2000" b="1" dirty="0" smtClean="0">
                <a:latin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As New</a:t>
            </a:r>
            <a:r>
              <a:rPr lang="en-US" sz="2000" b="1" dirty="0" smtClean="0">
                <a:latin typeface="Courier New" panose="02070309020205020404" pitchFamily="49" charset="0"/>
              </a:rPr>
              <a:t> _</a:t>
            </a:r>
          </a:p>
          <a:p>
            <a:pPr eaLnBrk="1" hangingPunct="1">
              <a:buFontTx/>
              <a:buNone/>
            </a:pPr>
            <a:r>
              <a:rPr lang="en-US" sz="2000" b="1" dirty="0" smtClean="0">
                <a:latin typeface="Courier New" panose="02070309020205020404" pitchFamily="49" charset="0"/>
              </a:rPr>
              <a:t>        </a:t>
            </a:r>
            <a:r>
              <a:rPr lang="en-US" sz="2000" b="1" dirty="0" err="1" smtClean="0">
                <a:latin typeface="Courier New" panose="02070309020205020404" pitchFamily="49" charset="0"/>
              </a:rPr>
              <a:t>OleDb.OleDbDataAdapter</a:t>
            </a:r>
            <a:r>
              <a:rPr lang="en-US" sz="2000" b="1" dirty="0" smtClean="0">
                <a:latin typeface="Courier New" panose="02070309020205020404" pitchFamily="49" charset="0"/>
              </a:rPr>
              <a:t>(</a:t>
            </a:r>
            <a:r>
              <a:rPr lang="en-US" sz="2000" b="1" dirty="0" err="1" smtClean="0">
                <a:latin typeface="Courier New" panose="02070309020205020404" pitchFamily="49" charset="0"/>
              </a:rPr>
              <a:t>sqlStr</a:t>
            </a:r>
            <a:r>
              <a:rPr lang="en-US" sz="2000" b="1" dirty="0" smtClean="0">
                <a:latin typeface="Courier New" panose="02070309020205020404" pitchFamily="49" charset="0"/>
              </a:rPr>
              <a:t>, </a:t>
            </a:r>
            <a:r>
              <a:rPr lang="en-US" sz="2000" b="1" dirty="0" err="1" smtClean="0">
                <a:latin typeface="Courier New" panose="02070309020205020404" pitchFamily="49" charset="0"/>
              </a:rPr>
              <a:t>connStr</a:t>
            </a:r>
            <a:r>
              <a:rPr lang="en-US" sz="2000" b="1" dirty="0" smtClean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sz="2000" b="1" dirty="0" err="1" smtClean="0">
                <a:latin typeface="Courier New" panose="02070309020205020404" pitchFamily="49" charset="0"/>
              </a:rPr>
              <a:t>dataAdapter.Fill</a:t>
            </a:r>
            <a:r>
              <a:rPr lang="en-US" sz="2000" b="1" dirty="0" smtClean="0">
                <a:latin typeface="Courier New" panose="02070309020205020404" pitchFamily="49" charset="0"/>
              </a:rPr>
              <a:t>(</a:t>
            </a:r>
            <a:r>
              <a:rPr lang="en-US" sz="2000" b="1" dirty="0" err="1" smtClean="0">
                <a:latin typeface="Courier New" panose="02070309020205020404" pitchFamily="49" charset="0"/>
              </a:rPr>
              <a:t>dt</a:t>
            </a:r>
            <a:r>
              <a:rPr lang="en-US" sz="2000" b="1" dirty="0" smtClean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sz="2000" b="1" dirty="0" err="1" smtClean="0">
                <a:latin typeface="Courier New" panose="02070309020205020404" pitchFamily="49" charset="0"/>
              </a:rPr>
              <a:t>dataAdapter.Dispose</a:t>
            </a:r>
            <a:r>
              <a:rPr lang="en-US" sz="2000" b="1" dirty="0" smtClean="0">
                <a:latin typeface="Courier New" panose="02070309020205020404" pitchFamily="49" charset="0"/>
              </a:rPr>
              <a:t>()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5E2C801-1F8F-4A24-9216-99C4610951E4}" type="slidenum">
              <a:rPr lang="en-US" sz="1400"/>
              <a:pPr eaLnBrk="1" hangingPunct="1"/>
              <a:t>19</a:t>
            </a:fld>
            <a:endParaRPr lang="en-US" sz="1400"/>
          </a:p>
        </p:txBody>
      </p:sp>
      <p:sp>
        <p:nvSpPr>
          <p:cNvPr id="22534" name="Text Box 4"/>
          <p:cNvSpPr txBox="1">
            <a:spLocks noChangeArrowheads="1"/>
          </p:cNvSpPr>
          <p:nvPr/>
        </p:nvSpPr>
        <p:spPr bwMode="auto">
          <a:xfrm>
            <a:off x="152400" y="60198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1"/>
              <a:t>(Boilerplate to be inserted into every program in chapter.)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CA" dirty="0" smtClean="0"/>
              <a:t>Determine the output displayed when the button is clicked.</a:t>
            </a:r>
          </a:p>
          <a:p>
            <a:pPr>
              <a:defRPr/>
            </a:pPr>
            <a:endParaRPr lang="en-CA" dirty="0" smtClean="0"/>
          </a:p>
          <a:p>
            <a:pPr>
              <a:buFontTx/>
              <a:buNone/>
              <a:defRPr/>
            </a:pPr>
            <a:r>
              <a:rPr lang="en-CA" dirty="0" smtClean="0"/>
              <a:t>	</a:t>
            </a:r>
            <a:r>
              <a:rPr lang="en-CA" dirty="0" smtClean="0">
                <a:solidFill>
                  <a:srgbClr val="002060"/>
                </a:solidFill>
              </a:rPr>
              <a:t>Dim a(3,4) As Integer</a:t>
            </a:r>
          </a:p>
          <a:p>
            <a:pPr>
              <a:buFontTx/>
              <a:buNone/>
              <a:defRPr/>
            </a:pPr>
            <a:r>
              <a:rPr lang="en-CA" dirty="0" smtClean="0">
                <a:solidFill>
                  <a:srgbClr val="002060"/>
                </a:solidFill>
              </a:rPr>
              <a:t>	Private Sub </a:t>
            </a:r>
            <a:r>
              <a:rPr lang="en-CA" dirty="0" err="1" smtClean="0">
                <a:solidFill>
                  <a:srgbClr val="002060"/>
                </a:solidFill>
              </a:rPr>
              <a:t>btnDisplay_Click</a:t>
            </a:r>
            <a:r>
              <a:rPr lang="en-CA" dirty="0" smtClean="0">
                <a:solidFill>
                  <a:srgbClr val="002060"/>
                </a:solidFill>
              </a:rPr>
              <a:t>(...) Handles </a:t>
            </a:r>
            <a:r>
              <a:rPr lang="en-CA" dirty="0" err="1" smtClean="0">
                <a:solidFill>
                  <a:srgbClr val="002060"/>
                </a:solidFill>
              </a:rPr>
              <a:t>btnDisplay.Click</a:t>
            </a:r>
            <a:endParaRPr lang="en-CA" dirty="0" smtClean="0">
              <a:solidFill>
                <a:srgbClr val="002060"/>
              </a:solidFill>
            </a:endParaRPr>
          </a:p>
          <a:p>
            <a:pPr>
              <a:buFontTx/>
              <a:buNone/>
              <a:defRPr/>
            </a:pPr>
            <a:r>
              <a:rPr lang="en-CA" dirty="0" smtClean="0">
                <a:solidFill>
                  <a:srgbClr val="002060"/>
                </a:solidFill>
              </a:rPr>
              <a:t>		Dim row As String</a:t>
            </a:r>
          </a:p>
          <a:p>
            <a:pPr>
              <a:buFontTx/>
              <a:buNone/>
              <a:defRPr/>
            </a:pPr>
            <a:r>
              <a:rPr lang="en-CA" dirty="0" smtClean="0">
                <a:solidFill>
                  <a:srgbClr val="002060"/>
                </a:solidFill>
              </a:rPr>
              <a:t>		For j As Integer = 0 To 3</a:t>
            </a:r>
          </a:p>
          <a:p>
            <a:pPr>
              <a:buFontTx/>
              <a:buNone/>
              <a:defRPr/>
            </a:pPr>
            <a:r>
              <a:rPr lang="en-CA" dirty="0" smtClean="0">
                <a:solidFill>
                  <a:srgbClr val="002060"/>
                </a:solidFill>
              </a:rPr>
              <a:t>			row = “”</a:t>
            </a:r>
          </a:p>
          <a:p>
            <a:pPr>
              <a:buFontTx/>
              <a:buNone/>
              <a:defRPr/>
            </a:pPr>
            <a:r>
              <a:rPr lang="en-CA" dirty="0">
                <a:solidFill>
                  <a:srgbClr val="002060"/>
                </a:solidFill>
              </a:rPr>
              <a:t>	</a:t>
            </a:r>
            <a:r>
              <a:rPr lang="en-CA" dirty="0" smtClean="0">
                <a:solidFill>
                  <a:srgbClr val="002060"/>
                </a:solidFill>
              </a:rPr>
              <a:t>		For k As Integer = 0 To 4</a:t>
            </a:r>
          </a:p>
          <a:p>
            <a:pPr>
              <a:buFontTx/>
              <a:buNone/>
              <a:defRPr/>
            </a:pPr>
            <a:r>
              <a:rPr lang="en-CA" dirty="0">
                <a:solidFill>
                  <a:srgbClr val="002060"/>
                </a:solidFill>
              </a:rPr>
              <a:t>	</a:t>
            </a:r>
            <a:r>
              <a:rPr lang="en-CA" dirty="0" smtClean="0">
                <a:solidFill>
                  <a:srgbClr val="002060"/>
                </a:solidFill>
              </a:rPr>
              <a:t>			a(j, k) = j + k</a:t>
            </a:r>
          </a:p>
          <a:p>
            <a:pPr>
              <a:buFontTx/>
              <a:buNone/>
              <a:defRPr/>
            </a:pPr>
            <a:r>
              <a:rPr lang="en-CA" dirty="0">
                <a:solidFill>
                  <a:srgbClr val="002060"/>
                </a:solidFill>
              </a:rPr>
              <a:t>	</a:t>
            </a:r>
            <a:r>
              <a:rPr lang="en-CA" dirty="0" smtClean="0">
                <a:solidFill>
                  <a:srgbClr val="002060"/>
                </a:solidFill>
              </a:rPr>
              <a:t>			row &amp;= a(j, k) &amp; “ ”</a:t>
            </a:r>
          </a:p>
          <a:p>
            <a:pPr>
              <a:buFontTx/>
              <a:buNone/>
              <a:defRPr/>
            </a:pPr>
            <a:r>
              <a:rPr lang="en-CA" dirty="0">
                <a:solidFill>
                  <a:srgbClr val="002060"/>
                </a:solidFill>
              </a:rPr>
              <a:t>	</a:t>
            </a:r>
            <a:r>
              <a:rPr lang="en-CA" dirty="0" smtClean="0">
                <a:solidFill>
                  <a:srgbClr val="002060"/>
                </a:solidFill>
              </a:rPr>
              <a:t>		Next</a:t>
            </a:r>
          </a:p>
          <a:p>
            <a:pPr>
              <a:buFontTx/>
              <a:buNone/>
              <a:defRPr/>
            </a:pPr>
            <a:r>
              <a:rPr lang="en-CA" dirty="0">
                <a:solidFill>
                  <a:srgbClr val="002060"/>
                </a:solidFill>
              </a:rPr>
              <a:t>	</a:t>
            </a:r>
            <a:r>
              <a:rPr lang="en-CA" dirty="0" smtClean="0">
                <a:solidFill>
                  <a:srgbClr val="002060"/>
                </a:solidFill>
              </a:rPr>
              <a:t>		</a:t>
            </a:r>
            <a:r>
              <a:rPr lang="en-CA" dirty="0" err="1" smtClean="0">
                <a:solidFill>
                  <a:srgbClr val="002060"/>
                </a:solidFill>
              </a:rPr>
              <a:t>lstOutput.Items.Add</a:t>
            </a:r>
            <a:r>
              <a:rPr lang="en-CA" dirty="0" smtClean="0">
                <a:solidFill>
                  <a:srgbClr val="002060"/>
                </a:solidFill>
              </a:rPr>
              <a:t>(row)</a:t>
            </a:r>
          </a:p>
          <a:p>
            <a:pPr>
              <a:buFontTx/>
              <a:buNone/>
              <a:defRPr/>
            </a:pPr>
            <a:r>
              <a:rPr lang="en-CA" dirty="0">
                <a:solidFill>
                  <a:srgbClr val="002060"/>
                </a:solidFill>
              </a:rPr>
              <a:t>	</a:t>
            </a:r>
            <a:r>
              <a:rPr lang="en-CA" dirty="0" smtClean="0">
                <a:solidFill>
                  <a:srgbClr val="002060"/>
                </a:solidFill>
              </a:rPr>
              <a:t>	Next</a:t>
            </a:r>
            <a:endParaRPr lang="en-CA" dirty="0">
              <a:solidFill>
                <a:srgbClr val="002060"/>
              </a:solidFill>
            </a:endParaRPr>
          </a:p>
          <a:p>
            <a:pPr>
              <a:buFontTx/>
              <a:buNone/>
              <a:defRPr/>
            </a:pPr>
            <a:r>
              <a:rPr lang="en-CA" dirty="0" smtClean="0">
                <a:solidFill>
                  <a:srgbClr val="002060"/>
                </a:solidFill>
              </a:rPr>
              <a:t>	End Sub </a:t>
            </a:r>
          </a:p>
          <a:p>
            <a:pPr>
              <a:defRPr/>
            </a:pP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Properties of the DataTable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After the six lines of boilerplate code are executed, the number of records in the table is given by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400" b="1" smtClean="0">
                <a:latin typeface="Courier New" panose="02070309020205020404" pitchFamily="49" charset="0"/>
              </a:rPr>
              <a:t>    dt.Rows.Count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400" smtClean="0"/>
              <a:t>The number of columns in the table is given by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400" b="1" smtClean="0">
                <a:latin typeface="Courier New" panose="02070309020205020404" pitchFamily="49" charset="0"/>
              </a:rPr>
              <a:t>    dt.Columns.Count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400" smtClean="0"/>
              <a:t>The records are numbered 0 through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400" b="1" smtClean="0">
                <a:latin typeface="Courier New" panose="02070309020205020404" pitchFamily="49" charset="0"/>
              </a:rPr>
              <a:t>    dt.Rows.Count – 1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400" smtClean="0"/>
              <a:t>The fields are numbered 0 through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400" b="1" smtClean="0">
                <a:latin typeface="Courier New" panose="02070309020205020404" pitchFamily="49" charset="0"/>
              </a:rPr>
              <a:t>    dt.Columns.Count – 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5D0CF3B-B5BD-4EB2-AE0A-E99DC7D50BD6}" type="slidenum">
              <a:rPr lang="en-US" sz="1400"/>
              <a:pPr eaLnBrk="1" hangingPunct="1"/>
              <a:t>20</a:t>
            </a:fld>
            <a:endParaRPr lang="en-US" sz="1400"/>
          </a:p>
        </p:txBody>
      </p:sp>
      <p:pic>
        <p:nvPicPr>
          <p:cNvPr id="8" name="Picture 4" descr="Fig10-3.t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09"/>
          <a:stretch/>
        </p:blipFill>
        <p:spPr bwMode="auto">
          <a:xfrm>
            <a:off x="1316901" y="5085419"/>
            <a:ext cx="7683500" cy="168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Properties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762000"/>
            <a:ext cx="7571184" cy="549322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name of the </a:t>
            </a:r>
            <a:r>
              <a:rPr lang="en-US" sz="2800" i="1" dirty="0" err="1" smtClean="0"/>
              <a:t>j</a:t>
            </a:r>
            <a:r>
              <a:rPr lang="en-US" sz="2800" dirty="0" err="1" smtClean="0"/>
              <a:t>th</a:t>
            </a:r>
            <a:r>
              <a:rPr lang="en-US" sz="2800" dirty="0" smtClean="0"/>
              <a:t> field is given by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800" b="1" dirty="0" smtClean="0">
                <a:latin typeface="Courier New" panose="02070309020205020404" pitchFamily="49" charset="0"/>
              </a:rPr>
              <a:t>    </a:t>
            </a:r>
            <a:r>
              <a:rPr lang="en-US" sz="2800" b="1" dirty="0" err="1" smtClean="0">
                <a:latin typeface="Courier New" panose="02070309020205020404" pitchFamily="49" charset="0"/>
              </a:rPr>
              <a:t>dt.Columns</a:t>
            </a:r>
            <a:r>
              <a:rPr lang="en-US" sz="2800" b="1" dirty="0" smtClean="0">
                <a:latin typeface="Courier New" panose="02070309020205020404" pitchFamily="49" charset="0"/>
              </a:rPr>
              <a:t>(j)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dirty="0" smtClean="0"/>
              <a:t>The entry in the </a:t>
            </a:r>
            <a:r>
              <a:rPr lang="en-US" sz="2800" i="1" dirty="0" err="1" smtClean="0"/>
              <a:t>j</a:t>
            </a:r>
            <a:r>
              <a:rPr lang="en-US" sz="2800" dirty="0" err="1" smtClean="0"/>
              <a:t>th</a:t>
            </a:r>
            <a:r>
              <a:rPr lang="en-US" sz="2800" dirty="0" smtClean="0"/>
              <a:t> field of the </a:t>
            </a:r>
            <a:r>
              <a:rPr lang="en-US" sz="2800" i="1" dirty="0" err="1" smtClean="0"/>
              <a:t>i</a:t>
            </a:r>
            <a:r>
              <a:rPr lang="en-US" sz="2800" dirty="0" err="1" smtClean="0"/>
              <a:t>th</a:t>
            </a:r>
            <a:r>
              <a:rPr lang="en-US" sz="2800" dirty="0" smtClean="0"/>
              <a:t> record is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800" b="1" dirty="0" smtClean="0">
                <a:latin typeface="Courier New" panose="02070309020205020404" pitchFamily="49" charset="0"/>
              </a:rPr>
              <a:t>    </a:t>
            </a:r>
            <a:r>
              <a:rPr lang="en-US" sz="2800" b="1" dirty="0" err="1" smtClean="0">
                <a:latin typeface="Courier New" panose="02070309020205020404" pitchFamily="49" charset="0"/>
              </a:rPr>
              <a:t>dt.Rows</a:t>
            </a:r>
            <a:r>
              <a:rPr lang="en-US" sz="2800" b="1" dirty="0" smtClean="0">
                <a:latin typeface="Courier New" panose="02070309020205020404" pitchFamily="49" charset="0"/>
              </a:rPr>
              <a:t>(</a:t>
            </a:r>
            <a:r>
              <a:rPr lang="en-US" sz="2800" b="1" dirty="0" err="1" smtClean="0">
                <a:latin typeface="Courier New" panose="02070309020205020404" pitchFamily="49" charset="0"/>
              </a:rPr>
              <a:t>i</a:t>
            </a:r>
            <a:r>
              <a:rPr lang="en-US" sz="2800" b="1" dirty="0" smtClean="0">
                <a:latin typeface="Courier New" panose="02070309020205020404" pitchFamily="49" charset="0"/>
              </a:rPr>
              <a:t>)(j)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dirty="0" smtClean="0"/>
              <a:t>The entry in the specified field of the </a:t>
            </a:r>
            <a:r>
              <a:rPr lang="en-US" sz="2800" i="1" dirty="0" err="1" smtClean="0"/>
              <a:t>i</a:t>
            </a:r>
            <a:r>
              <a:rPr lang="en-US" sz="2800" dirty="0" err="1" smtClean="0"/>
              <a:t>th</a:t>
            </a:r>
            <a:r>
              <a:rPr lang="en-US" sz="2800" dirty="0" smtClean="0"/>
              <a:t> record is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800" b="1" dirty="0" smtClean="0">
                <a:latin typeface="Courier New" panose="02070309020205020404" pitchFamily="49" charset="0"/>
              </a:rPr>
              <a:t>    </a:t>
            </a:r>
            <a:r>
              <a:rPr lang="en-US" sz="2800" b="1" dirty="0" err="1" smtClean="0">
                <a:latin typeface="Courier New" panose="02070309020205020404" pitchFamily="49" charset="0"/>
              </a:rPr>
              <a:t>dt.Rows</a:t>
            </a:r>
            <a:r>
              <a:rPr lang="en-US" sz="2800" b="1" dirty="0" smtClean="0">
                <a:latin typeface="Courier New" panose="02070309020205020404" pitchFamily="49" charset="0"/>
              </a:rPr>
              <a:t>(</a:t>
            </a:r>
            <a:r>
              <a:rPr lang="en-US" sz="2800" b="1" dirty="0" err="1" smtClean="0">
                <a:latin typeface="Courier New" panose="02070309020205020404" pitchFamily="49" charset="0"/>
              </a:rPr>
              <a:t>i</a:t>
            </a:r>
            <a:r>
              <a:rPr lang="en-US" sz="2800" b="1" dirty="0" smtClean="0">
                <a:latin typeface="Courier New" panose="02070309020205020404" pitchFamily="49" charset="0"/>
              </a:rPr>
              <a:t>)(</a:t>
            </a:r>
            <a:r>
              <a:rPr lang="en-US" sz="2800" b="1" i="1" dirty="0" err="1" smtClean="0">
                <a:latin typeface="Courier New" panose="02070309020205020404" pitchFamily="49" charset="0"/>
              </a:rPr>
              <a:t>fieldName</a:t>
            </a:r>
            <a:r>
              <a:rPr lang="en-US" sz="2800" b="1" dirty="0" smtClean="0"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E72752E-F5F6-4276-BBEC-9DD626BEAF56}" type="slidenum">
              <a:rPr lang="en-US" sz="1400"/>
              <a:pPr eaLnBrk="1" hangingPunct="1"/>
              <a:t>21</a:t>
            </a:fld>
            <a:endParaRPr lang="en-US" sz="1400"/>
          </a:p>
        </p:txBody>
      </p:sp>
      <p:pic>
        <p:nvPicPr>
          <p:cNvPr id="8" name="Picture 4" descr="Fig10-3.t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09"/>
          <a:stretch/>
        </p:blipFill>
        <p:spPr bwMode="auto">
          <a:xfrm>
            <a:off x="1316901" y="5085419"/>
            <a:ext cx="7683500" cy="168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1: Form</a:t>
            </a:r>
          </a:p>
        </p:txBody>
      </p:sp>
      <p:pic>
        <p:nvPicPr>
          <p:cNvPr id="25606" name="Content Placeholder 7" descr="10-1-1.ti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00200"/>
            <a:ext cx="3686969" cy="3293692"/>
          </a:xfrm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640F9FB-0E84-4AEA-A1EB-0F1BB4A76E1D}" type="slidenum">
              <a:rPr lang="en-US" sz="1400"/>
              <a:pPr eaLnBrk="1" hangingPunct="1"/>
              <a:t>22</a:t>
            </a:fld>
            <a:endParaRPr lang="en-US" sz="1400"/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762000" y="5486400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Display one record at a time from the Cities table.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1: Partial Code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980728"/>
            <a:ext cx="7391400" cy="475332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Dim</a:t>
            </a:r>
            <a:r>
              <a:rPr lang="en-US" sz="1800" b="1" dirty="0" smtClean="0">
                <a:latin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</a:rPr>
              <a:t>dt</a:t>
            </a:r>
            <a:r>
              <a:rPr lang="en-US" sz="1800" b="1" dirty="0" smtClean="0">
                <a:latin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As New</a:t>
            </a:r>
            <a:r>
              <a:rPr lang="en-US" sz="1800" b="1" dirty="0" smtClean="0">
                <a:latin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</a:rPr>
              <a:t>DataTable</a:t>
            </a:r>
            <a:r>
              <a:rPr lang="en-US" sz="1800" b="1" dirty="0" smtClean="0">
                <a:latin typeface="Courier New" panose="02070309020205020404" pitchFamily="49" charset="0"/>
              </a:rPr>
              <a:t>()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Dim</a:t>
            </a:r>
            <a:r>
              <a:rPr lang="en-US" sz="1800" b="1" dirty="0" smtClean="0">
                <a:latin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</a:rPr>
              <a:t>rowIndex</a:t>
            </a:r>
            <a:r>
              <a:rPr lang="en-US" sz="1800" b="1" dirty="0" smtClean="0">
                <a:latin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As Integer</a:t>
            </a:r>
            <a:r>
              <a:rPr lang="en-US" sz="1800" b="1" dirty="0" smtClean="0">
                <a:latin typeface="Courier New" panose="02070309020205020404" pitchFamily="49" charset="0"/>
              </a:rPr>
              <a:t> = 0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18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Private Sub </a:t>
            </a:r>
            <a:r>
              <a:rPr lang="en-US" sz="1800" b="1" dirty="0" err="1" smtClean="0">
                <a:solidFill>
                  <a:schemeClr val="folHlink"/>
                </a:solidFill>
                <a:latin typeface="Courier New" panose="02070309020205020404" pitchFamily="49" charset="0"/>
              </a:rPr>
              <a:t>frmCities</a:t>
            </a:r>
            <a:r>
              <a:rPr lang="en-US" sz="1800" b="1" dirty="0" err="1" smtClean="0">
                <a:latin typeface="Courier New" panose="02070309020205020404" pitchFamily="49" charset="0"/>
              </a:rPr>
              <a:t>_Load</a:t>
            </a:r>
            <a:r>
              <a:rPr lang="en-US" sz="1800" b="1" dirty="0" smtClean="0">
                <a:latin typeface="Courier New" panose="02070309020205020404" pitchFamily="49" charset="0"/>
              </a:rPr>
              <a:t>(...) </a:t>
            </a:r>
            <a:r>
              <a:rPr lang="en-US" sz="18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Handles</a:t>
            </a:r>
            <a:r>
              <a:rPr lang="en-US" sz="1800" b="1" dirty="0" smtClean="0">
                <a:latin typeface="Courier New" panose="02070309020205020404" pitchFamily="49" charset="0"/>
              </a:rPr>
              <a:t> _ </a:t>
            </a:r>
            <a:r>
              <a:rPr lang="en-US" sz="1800" b="1" dirty="0" err="1" smtClean="0">
                <a:solidFill>
                  <a:schemeClr val="folHlink"/>
                </a:solidFill>
                <a:latin typeface="Courier New" panose="02070309020205020404" pitchFamily="49" charset="0"/>
              </a:rPr>
              <a:t>MyBase</a:t>
            </a:r>
            <a:r>
              <a:rPr lang="en-US" sz="1800" b="1" dirty="0" err="1" smtClean="0">
                <a:latin typeface="Courier New" panose="02070309020205020404" pitchFamily="49" charset="0"/>
              </a:rPr>
              <a:t>.Load</a:t>
            </a:r>
            <a:endParaRPr lang="en-US" sz="1800" b="1" dirty="0" smtClean="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Courier New" panose="02070309020205020404" pitchFamily="49" charset="0"/>
              </a:rPr>
              <a:t>  (</a:t>
            </a:r>
            <a:r>
              <a:rPr lang="en-US" sz="1800" b="1" i="1" dirty="0" smtClean="0">
                <a:latin typeface="Courier New" panose="02070309020205020404" pitchFamily="49" charset="0"/>
              </a:rPr>
              <a:t>Last five statements of boilerplate</a:t>
            </a:r>
            <a:r>
              <a:rPr lang="en-US" sz="1800" b="1" dirty="0" smtClean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Courier New" panose="02070309020205020404" pitchFamily="49" charset="0"/>
              </a:rPr>
              <a:t>  </a:t>
            </a:r>
            <a:r>
              <a:rPr lang="en-US" sz="1800" b="1" dirty="0" err="1" smtClean="0">
                <a:latin typeface="Courier New" panose="02070309020205020404" pitchFamily="49" charset="0"/>
              </a:rPr>
              <a:t>UpdateTextBoxes</a:t>
            </a:r>
            <a:r>
              <a:rPr lang="en-US" sz="1800" b="1" dirty="0" smtClean="0">
                <a:latin typeface="Courier New" panose="02070309020205020404" pitchFamily="49" charset="0"/>
              </a:rPr>
              <a:t>()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Sub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18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Sub </a:t>
            </a:r>
            <a:r>
              <a:rPr lang="en-US" sz="1800" b="1" dirty="0" err="1" smtClean="0">
                <a:latin typeface="Courier New" panose="02070309020205020404" pitchFamily="49" charset="0"/>
              </a:rPr>
              <a:t>UpdateTextBoxes</a:t>
            </a:r>
            <a:r>
              <a:rPr lang="en-US" sz="1800" b="1" dirty="0" smtClean="0">
                <a:latin typeface="Courier New" panose="02070309020205020404" pitchFamily="49" charset="0"/>
              </a:rPr>
              <a:t>()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Courier New" panose="02070309020205020404" pitchFamily="49" charset="0"/>
              </a:rPr>
              <a:t>  </a:t>
            </a:r>
            <a:r>
              <a:rPr lang="en-US" sz="1800" b="1" noProof="1" smtClean="0">
                <a:solidFill>
                  <a:schemeClr val="accent1"/>
                </a:solidFill>
                <a:latin typeface="Courier New" panose="02070309020205020404" pitchFamily="49" charset="0"/>
              </a:rPr>
              <a:t>'Display </a:t>
            </a:r>
            <a:r>
              <a:rPr lang="en-US" sz="1800" b="1" dirty="0" smtClean="0">
                <a:solidFill>
                  <a:schemeClr val="accent1"/>
                </a:solidFill>
                <a:latin typeface="Courier New" panose="02070309020205020404" pitchFamily="49" charset="0"/>
              </a:rPr>
              <a:t>c</a:t>
            </a:r>
            <a:r>
              <a:rPr lang="en-US" sz="1800" b="1" noProof="1" smtClean="0">
                <a:solidFill>
                  <a:schemeClr val="accent1"/>
                </a:solidFill>
                <a:latin typeface="Courier New" panose="02070309020205020404" pitchFamily="49" charset="0"/>
              </a:rPr>
              <a:t>ontents of row specified by rowIndex</a:t>
            </a:r>
            <a:r>
              <a:rPr lang="en-US" sz="1800" b="1" dirty="0" smtClean="0">
                <a:solidFill>
                  <a:schemeClr val="accent1"/>
                </a:solidFill>
                <a:latin typeface="Courier New" panose="02070309020205020404" pitchFamily="49" charset="0"/>
              </a:rPr>
              <a:t> variable</a:t>
            </a:r>
            <a:endParaRPr lang="en-US" sz="1800" b="1" noProof="1" smtClean="0">
              <a:solidFill>
                <a:schemeClr val="accent1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noProof="1" smtClean="0">
                <a:latin typeface="Courier New" panose="02070309020205020404" pitchFamily="49" charset="0"/>
              </a:rPr>
              <a:t>  txtCity.Text = </a:t>
            </a:r>
            <a:r>
              <a:rPr lang="en-US" sz="1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CStr</a:t>
            </a:r>
            <a:r>
              <a:rPr lang="en-US" sz="1800" b="1" noProof="1" smtClean="0">
                <a:latin typeface="Courier New" panose="02070309020205020404" pitchFamily="49" charset="0"/>
              </a:rPr>
              <a:t>(dt.Rows(rowIndex)(</a:t>
            </a:r>
            <a:r>
              <a:rPr lang="en-US" sz="1800" b="1" noProof="1" smtClean="0">
                <a:solidFill>
                  <a:schemeClr val="hlink"/>
                </a:solidFill>
                <a:latin typeface="Courier New" panose="02070309020205020404" pitchFamily="49" charset="0"/>
              </a:rPr>
              <a:t>"city"</a:t>
            </a:r>
            <a:r>
              <a:rPr lang="en-US" sz="1800" b="1" noProof="1" smtClean="0">
                <a:latin typeface="Courier New" panose="02070309020205020404" pitchFamily="49" charset="0"/>
              </a:rPr>
              <a:t>))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noProof="1" smtClean="0">
                <a:latin typeface="Courier New" panose="02070309020205020404" pitchFamily="49" charset="0"/>
              </a:rPr>
              <a:t>  txtCountry.Text = </a:t>
            </a:r>
            <a:r>
              <a:rPr lang="en-US" sz="1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CStr</a:t>
            </a:r>
            <a:r>
              <a:rPr lang="en-US" sz="1800" b="1" noProof="1" smtClean="0">
                <a:latin typeface="Courier New" panose="02070309020205020404" pitchFamily="49" charset="0"/>
              </a:rPr>
              <a:t>(dt.Rows(rowIndex)(</a:t>
            </a:r>
            <a:r>
              <a:rPr lang="en-US" sz="1800" b="1" noProof="1" smtClean="0">
                <a:solidFill>
                  <a:schemeClr val="hlink"/>
                </a:solidFill>
                <a:latin typeface="Courier New" panose="02070309020205020404" pitchFamily="49" charset="0"/>
              </a:rPr>
              <a:t>"country"</a:t>
            </a:r>
            <a:r>
              <a:rPr lang="en-US" sz="1800" b="1" noProof="1" smtClean="0">
                <a:latin typeface="Courier New" panose="02070309020205020404" pitchFamily="49" charset="0"/>
              </a:rPr>
              <a:t>))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noProof="1" smtClean="0">
                <a:latin typeface="Courier New" panose="02070309020205020404" pitchFamily="49" charset="0"/>
              </a:rPr>
              <a:t>  txtPop2005.Text = </a:t>
            </a:r>
            <a:r>
              <a:rPr lang="en-US" sz="1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CStr</a:t>
            </a:r>
            <a:r>
              <a:rPr lang="en-US" sz="1800" b="1" noProof="1" smtClean="0">
                <a:latin typeface="Courier New" panose="02070309020205020404" pitchFamily="49" charset="0"/>
              </a:rPr>
              <a:t>(dt.Rows(rowIndex)(</a:t>
            </a:r>
            <a:r>
              <a:rPr lang="en-US" sz="1800" b="1" noProof="1" smtClean="0">
                <a:solidFill>
                  <a:schemeClr val="hlink"/>
                </a:solidFill>
                <a:latin typeface="Courier New" panose="02070309020205020404" pitchFamily="49" charset="0"/>
              </a:rPr>
              <a:t>"pop2005"</a:t>
            </a:r>
            <a:r>
              <a:rPr lang="en-US" sz="1800" b="1" noProof="1" smtClean="0">
                <a:latin typeface="Courier New" panose="02070309020205020404" pitchFamily="49" charset="0"/>
              </a:rPr>
              <a:t>))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noProof="1" smtClean="0">
                <a:latin typeface="Courier New" panose="02070309020205020404" pitchFamily="49" charset="0"/>
              </a:rPr>
              <a:t>  txtPop2015.Text = </a:t>
            </a:r>
            <a:r>
              <a:rPr lang="en-US" sz="1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CStr</a:t>
            </a:r>
            <a:r>
              <a:rPr lang="en-US" sz="1800" b="1" noProof="1" smtClean="0">
                <a:latin typeface="Courier New" panose="02070309020205020404" pitchFamily="49" charset="0"/>
              </a:rPr>
              <a:t>(dt.Rows(rowIndex)(</a:t>
            </a:r>
            <a:r>
              <a:rPr lang="en-US" sz="1800" b="1" noProof="1" smtClean="0">
                <a:solidFill>
                  <a:schemeClr val="hlink"/>
                </a:solidFill>
                <a:latin typeface="Courier New" panose="02070309020205020404" pitchFamily="49" charset="0"/>
              </a:rPr>
              <a:t>"pop2015"</a:t>
            </a:r>
            <a:r>
              <a:rPr lang="en-US" sz="1800" b="1" noProof="1" smtClean="0">
                <a:latin typeface="Courier New" panose="02070309020205020404" pitchFamily="49" charset="0"/>
              </a:rPr>
              <a:t>))</a:t>
            </a:r>
            <a:endParaRPr lang="en-US" sz="1800" b="1" dirty="0" smtClean="0">
              <a:solidFill>
                <a:schemeClr val="folHlink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Sub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7CDBEC0-6E7B-45D2-AF2C-7A8FA7AFE6A9}" type="slidenum">
              <a:rPr lang="en-US" sz="1400"/>
              <a:pPr eaLnBrk="1" hangingPunct="1"/>
              <a:t>23</a:t>
            </a:fld>
            <a:endParaRPr lang="en-US" sz="1400"/>
          </a:p>
        </p:txBody>
      </p:sp>
      <p:pic>
        <p:nvPicPr>
          <p:cNvPr id="7" name="Picture 4" descr="Fig10-3.t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64"/>
          <a:stretch/>
        </p:blipFill>
        <p:spPr bwMode="auto">
          <a:xfrm>
            <a:off x="4925616" y="5772721"/>
            <a:ext cx="4218384" cy="108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1: Partial Code cont.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CA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Private Sub</a:t>
            </a:r>
            <a:r>
              <a:rPr lang="en-CA" sz="2000" b="1" noProof="1" smtClean="0">
                <a:latin typeface="Courier New" panose="02070309020205020404" pitchFamily="49" charset="0"/>
              </a:rPr>
              <a:t> btnNext_Click(</a:t>
            </a: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...</a:t>
            </a:r>
            <a:r>
              <a:rPr lang="en-US" sz="2000" b="1" noProof="1" smtClean="0">
                <a:latin typeface="Courier New" panose="02070309020205020404" pitchFamily="49" charset="0"/>
              </a:rPr>
              <a:t>)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Handles</a:t>
            </a:r>
            <a:r>
              <a:rPr lang="en-US" sz="2000" b="1" noProof="1" smtClean="0">
                <a:latin typeface="Courier New" panose="02070309020205020404" pitchFamily="49" charset="0"/>
              </a:rPr>
              <a:t> btnNext.Click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Courier New" panose="02070309020205020404" pitchFamily="49" charset="0"/>
              </a:rPr>
              <a:t> </a:t>
            </a:r>
            <a:r>
              <a:rPr lang="en-US" sz="2000" b="1" noProof="1" smtClean="0">
                <a:latin typeface="Courier New" panose="02070309020205020404" pitchFamily="49" charset="0"/>
              </a:rPr>
              <a:t> </a:t>
            </a:r>
            <a:r>
              <a:rPr lang="en-US" sz="2000" b="1" noProof="1" smtClean="0">
                <a:solidFill>
                  <a:schemeClr val="accent1"/>
                </a:solidFill>
                <a:latin typeface="Courier New" panose="02070309020205020404" pitchFamily="49" charset="0"/>
              </a:rPr>
              <a:t>'Show the next record if current one is not the last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noProof="1" smtClean="0">
                <a:latin typeface="Courier New" panose="02070309020205020404" pitchFamily="49" charset="0"/>
              </a:rPr>
              <a:t> 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If</a:t>
            </a:r>
            <a:r>
              <a:rPr lang="en-US" sz="2000" b="1" noProof="1" smtClean="0">
                <a:latin typeface="Courier New" panose="02070309020205020404" pitchFamily="49" charset="0"/>
              </a:rPr>
              <a:t> (rowIndex &lt; dt.Rows.Count - 1)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Then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noProof="1" smtClean="0">
                <a:latin typeface="Courier New" panose="02070309020205020404" pitchFamily="49" charset="0"/>
              </a:rPr>
              <a:t>    rowIndex += 1 </a:t>
            </a:r>
            <a:r>
              <a:rPr lang="en-US" sz="2000" b="1" dirty="0" smtClean="0">
                <a:latin typeface="Courier New" panose="02070309020205020404" pitchFamily="49" charset="0"/>
              </a:rPr>
              <a:t>   </a:t>
            </a:r>
            <a:r>
              <a:rPr lang="en-US" sz="2000" b="1" noProof="1" smtClean="0">
                <a:latin typeface="Courier New" panose="02070309020205020404" pitchFamily="49" charset="0"/>
              </a:rPr>
              <a:t> </a:t>
            </a:r>
            <a:r>
              <a:rPr lang="en-US" sz="2000" b="1" noProof="1" smtClean="0">
                <a:solidFill>
                  <a:schemeClr val="accent1"/>
                </a:solidFill>
                <a:latin typeface="Courier New" panose="02070309020205020404" pitchFamily="49" charset="0"/>
              </a:rPr>
              <a:t>'Increase rowIndex by 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noProof="1" smtClean="0">
                <a:latin typeface="Courier New" panose="02070309020205020404" pitchFamily="49" charset="0"/>
              </a:rPr>
              <a:t>    UpdateTextBoxes()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noProof="1" smtClean="0">
                <a:latin typeface="Courier New" panose="02070309020205020404" pitchFamily="49" charset="0"/>
              </a:rPr>
              <a:t> 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If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Sub</a:t>
            </a:r>
            <a:endParaRPr lang="en-US" sz="2000" b="1" noProof="1" smtClean="0">
              <a:solidFill>
                <a:schemeClr val="folHlink"/>
              </a:solidFill>
              <a:latin typeface="Courier New" panose="02070309020205020404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FC253CB-89B5-4F5A-815D-2A23E3F1C0FD}" type="slidenum">
              <a:rPr lang="en-US" sz="1400"/>
              <a:pPr eaLnBrk="1" hangingPunct="1"/>
              <a:t>24</a:t>
            </a:fld>
            <a:endParaRPr lang="en-US" sz="1400"/>
          </a:p>
        </p:txBody>
      </p:sp>
      <p:pic>
        <p:nvPicPr>
          <p:cNvPr id="7" name="Picture 4" descr="Fig10-3.t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09"/>
          <a:stretch/>
        </p:blipFill>
        <p:spPr bwMode="auto">
          <a:xfrm>
            <a:off x="1143668" y="4608763"/>
            <a:ext cx="7683500" cy="168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81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1: Partial Code cont.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Private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Sub</a:t>
            </a:r>
            <a:r>
              <a:rPr lang="en-US" sz="2000" b="1" noProof="1" smtClean="0">
                <a:latin typeface="Courier New" panose="02070309020205020404" pitchFamily="49" charset="0"/>
              </a:rPr>
              <a:t> btnPrevious_Click(</a:t>
            </a: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...</a:t>
            </a:r>
            <a:r>
              <a:rPr lang="en-US" sz="2000" b="1" noProof="1" smtClean="0">
                <a:latin typeface="Courier New" panose="02070309020205020404" pitchFamily="49" charset="0"/>
              </a:rPr>
              <a:t>)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Handles</a:t>
            </a:r>
            <a:r>
              <a:rPr lang="en-US" sz="2000" b="1" dirty="0" smtClean="0">
                <a:latin typeface="Courier New" panose="02070309020205020404" pitchFamily="49" charset="0"/>
              </a:rPr>
              <a:t> _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Courier New" panose="02070309020205020404" pitchFamily="49" charset="0"/>
              </a:rPr>
              <a:t>                                      </a:t>
            </a:r>
            <a:r>
              <a:rPr lang="en-US" sz="2000" b="1" noProof="1" smtClean="0">
                <a:latin typeface="Courier New" panose="02070309020205020404" pitchFamily="49" charset="0"/>
              </a:rPr>
              <a:t> btnPrevious.Click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noProof="1" smtClean="0">
                <a:latin typeface="Courier New" panose="02070309020205020404" pitchFamily="49" charset="0"/>
              </a:rPr>
              <a:t>  </a:t>
            </a:r>
            <a:r>
              <a:rPr lang="en-US" sz="2000" b="1" noProof="1" smtClean="0">
                <a:solidFill>
                  <a:schemeClr val="accent1"/>
                </a:solidFill>
                <a:latin typeface="Courier New" panose="02070309020205020404" pitchFamily="49" charset="0"/>
              </a:rPr>
              <a:t>'Show previous record if current one is not the first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noProof="1" smtClean="0">
                <a:latin typeface="Courier New" panose="02070309020205020404" pitchFamily="49" charset="0"/>
              </a:rPr>
              <a:t> 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If</a:t>
            </a:r>
            <a:r>
              <a:rPr lang="en-US" sz="2000" b="1" noProof="1" smtClean="0">
                <a:latin typeface="Courier New" panose="02070309020205020404" pitchFamily="49" charset="0"/>
              </a:rPr>
              <a:t> (rowIndex &gt; 0)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Then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noProof="1" smtClean="0">
                <a:latin typeface="Courier New" panose="02070309020205020404" pitchFamily="49" charset="0"/>
              </a:rPr>
              <a:t>    rowIndex = rowIndex - 1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noProof="1" smtClean="0">
                <a:latin typeface="Courier New" panose="02070309020205020404" pitchFamily="49" charset="0"/>
              </a:rPr>
              <a:t>    UpdateTextBoxes()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noProof="1" smtClean="0">
                <a:latin typeface="Courier New" panose="02070309020205020404" pitchFamily="49" charset="0"/>
              </a:rPr>
              <a:t> 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If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Sub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FC253CB-89B5-4F5A-815D-2A23E3F1C0FD}" type="slidenum">
              <a:rPr lang="en-US" sz="1400"/>
              <a:pPr eaLnBrk="1" hangingPunct="1"/>
              <a:t>25</a:t>
            </a:fld>
            <a:endParaRPr lang="en-US" sz="1400"/>
          </a:p>
        </p:txBody>
      </p:sp>
      <p:pic>
        <p:nvPicPr>
          <p:cNvPr id="7" name="Picture 4" descr="Fig10-3.t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09"/>
          <a:stretch/>
        </p:blipFill>
        <p:spPr bwMode="auto">
          <a:xfrm>
            <a:off x="1296849" y="4572668"/>
            <a:ext cx="7683500" cy="168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1: Partial Code cont.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838200"/>
            <a:ext cx="8915400" cy="5493224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CA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Private Sub</a:t>
            </a:r>
            <a:r>
              <a:rPr lang="en-CA" sz="2000" b="1" noProof="1" smtClean="0">
                <a:latin typeface="Courier New" panose="02070309020205020404" pitchFamily="49" charset="0"/>
              </a:rPr>
              <a:t> btn</a:t>
            </a:r>
            <a:r>
              <a:rPr lang="en-US" sz="2000" b="1" dirty="0" smtClean="0">
                <a:latin typeface="Courier New" panose="02070309020205020404" pitchFamily="49" charset="0"/>
              </a:rPr>
              <a:t>Find</a:t>
            </a:r>
            <a:r>
              <a:rPr lang="en-US" sz="2000" b="1" noProof="1" smtClean="0">
                <a:latin typeface="Courier New" panose="02070309020205020404" pitchFamily="49" charset="0"/>
              </a:rPr>
              <a:t>_Click(</a:t>
            </a: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...</a:t>
            </a:r>
            <a:r>
              <a:rPr lang="en-US" sz="2000" b="1" noProof="1" smtClean="0">
                <a:latin typeface="Courier New" panose="02070309020205020404" pitchFamily="49" charset="0"/>
              </a:rPr>
              <a:t>)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Handles</a:t>
            </a:r>
            <a:r>
              <a:rPr lang="en-US" sz="2000" b="1" noProof="1" smtClean="0">
                <a:latin typeface="Courier New" panose="02070309020205020404" pitchFamily="49" charset="0"/>
              </a:rPr>
              <a:t> btn</a:t>
            </a:r>
            <a:r>
              <a:rPr lang="en-US" sz="2000" b="1" dirty="0" smtClean="0">
                <a:latin typeface="Courier New" panose="02070309020205020404" pitchFamily="49" charset="0"/>
              </a:rPr>
              <a:t>Find</a:t>
            </a:r>
            <a:r>
              <a:rPr lang="en-US" sz="2000" b="1" noProof="1" smtClean="0">
                <a:latin typeface="Courier New" panose="02070309020205020404" pitchFamily="49" charset="0"/>
              </a:rPr>
              <a:t>.Click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noProof="1" smtClean="0">
                <a:latin typeface="Courier New" panose="02070309020205020404" pitchFamily="49" charset="0"/>
              </a:rPr>
              <a:t> 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Dim</a:t>
            </a:r>
            <a:r>
              <a:rPr lang="en-US" sz="2000" b="1" noProof="1" smtClean="0">
                <a:latin typeface="Courier New" panose="02070309020205020404" pitchFamily="49" charset="0"/>
              </a:rPr>
              <a:t> cityName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As String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noProof="1" smtClean="0">
                <a:latin typeface="Courier New" panose="02070309020205020404" pitchFamily="49" charset="0"/>
              </a:rPr>
              <a:t> 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Dim</a:t>
            </a:r>
            <a:r>
              <a:rPr lang="en-US" sz="2000" b="1" noProof="1" smtClean="0">
                <a:latin typeface="Courier New" panose="02070309020205020404" pitchFamily="49" charset="0"/>
              </a:rPr>
              <a:t> cityFound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As Boolean</a:t>
            </a:r>
            <a:r>
              <a:rPr lang="en-US" sz="2000" b="1" noProof="1" smtClean="0">
                <a:latin typeface="Courier New" panose="02070309020205020404" pitchFamily="49" charset="0"/>
              </a:rPr>
              <a:t> =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False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noProof="1" smtClean="0">
                <a:latin typeface="Courier New" panose="02070309020205020404" pitchFamily="49" charset="0"/>
              </a:rPr>
              <a:t>  cityName=InputBox(</a:t>
            </a:r>
            <a:r>
              <a:rPr lang="en-US" sz="2000" b="1" noProof="1" smtClean="0">
                <a:solidFill>
                  <a:schemeClr val="hlink"/>
                </a:solidFill>
                <a:latin typeface="Courier New" panose="02070309020205020404" pitchFamily="49" charset="0"/>
              </a:rPr>
              <a:t>"Enter name of city to search for."</a:t>
            </a:r>
            <a:r>
              <a:rPr lang="en-US" sz="2000" b="1" noProof="1" smtClean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noProof="1" smtClean="0">
                <a:latin typeface="Courier New" panose="02070309020205020404" pitchFamily="49" charset="0"/>
              </a:rPr>
              <a:t> 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For</a:t>
            </a:r>
            <a:r>
              <a:rPr lang="en-US" sz="2000" b="1" noProof="1" smtClean="0">
                <a:latin typeface="Courier New" panose="02070309020205020404" pitchFamily="49" charset="0"/>
              </a:rPr>
              <a:t> i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As Integer</a:t>
            </a:r>
            <a:r>
              <a:rPr lang="en-US" sz="2000" b="1" noProof="1" smtClean="0">
                <a:latin typeface="Courier New" panose="02070309020205020404" pitchFamily="49" charset="0"/>
              </a:rPr>
              <a:t> = 0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To</a:t>
            </a:r>
            <a:r>
              <a:rPr lang="en-US" sz="2000" b="1" noProof="1" smtClean="0">
                <a:latin typeface="Courier New" panose="02070309020205020404" pitchFamily="49" charset="0"/>
              </a:rPr>
              <a:t> (dt.Rows.Count - 1)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noProof="1" smtClean="0">
                <a:latin typeface="Courier New" panose="02070309020205020404" pitchFamily="49" charset="0"/>
              </a:rPr>
              <a:t>   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If</a:t>
            </a:r>
            <a:r>
              <a:rPr lang="en-US" sz="2000" b="1" noProof="1" smtClean="0">
                <a:latin typeface="Courier New" panose="02070309020205020404" pitchFamily="49" charset="0"/>
              </a:rPr>
              <a:t>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CStr</a:t>
            </a:r>
            <a:r>
              <a:rPr lang="en-US" sz="2000" b="1" noProof="1" smtClean="0">
                <a:latin typeface="Courier New" panose="02070309020205020404" pitchFamily="49" charset="0"/>
              </a:rPr>
              <a:t>(dt.Rows(i)(</a:t>
            </a:r>
            <a:r>
              <a:rPr lang="en-US" sz="2000" b="1" noProof="1" smtClean="0">
                <a:solidFill>
                  <a:schemeClr val="hlink"/>
                </a:solidFill>
                <a:latin typeface="Courier New" panose="02070309020205020404" pitchFamily="49" charset="0"/>
              </a:rPr>
              <a:t>"city"</a:t>
            </a:r>
            <a:r>
              <a:rPr lang="en-US" sz="2000" b="1" noProof="1" smtClean="0">
                <a:latin typeface="Courier New" panose="02070309020205020404" pitchFamily="49" charset="0"/>
              </a:rPr>
              <a:t>)) = cityName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Then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noProof="1" smtClean="0">
                <a:latin typeface="Courier New" panose="02070309020205020404" pitchFamily="49" charset="0"/>
              </a:rPr>
              <a:t>      cityFound =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True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noProof="1" smtClean="0">
                <a:latin typeface="Courier New" panose="02070309020205020404" pitchFamily="49" charset="0"/>
              </a:rPr>
              <a:t>      rowIndex = 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noProof="1" smtClean="0">
                <a:latin typeface="Courier New" panose="02070309020205020404" pitchFamily="49" charset="0"/>
              </a:rPr>
              <a:t>      UpdateTextBoxes()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noProof="1" smtClean="0">
                <a:latin typeface="Courier New" panose="02070309020205020404" pitchFamily="49" charset="0"/>
              </a:rPr>
              <a:t>   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If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  Next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noProof="1" smtClean="0">
                <a:latin typeface="Courier New" panose="02070309020205020404" pitchFamily="49" charset="0"/>
              </a:rPr>
              <a:t> 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If</a:t>
            </a:r>
            <a:r>
              <a:rPr lang="en-US" sz="2000" b="1" noProof="1" smtClean="0">
                <a:latin typeface="Courier New" panose="02070309020205020404" pitchFamily="49" charset="0"/>
              </a:rPr>
              <a:t> (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Not</a:t>
            </a:r>
            <a:r>
              <a:rPr lang="en-US" sz="2000" b="1" noProof="1" smtClean="0">
                <a:latin typeface="Courier New" panose="02070309020205020404" pitchFamily="49" charset="0"/>
              </a:rPr>
              <a:t> cityFound)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Then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noProof="1" smtClean="0">
                <a:latin typeface="Courier New" panose="02070309020205020404" pitchFamily="49" charset="0"/>
              </a:rPr>
              <a:t>    MessageBox.Show(</a:t>
            </a:r>
            <a:r>
              <a:rPr lang="en-US" sz="2000" b="1" noProof="1" smtClean="0">
                <a:solidFill>
                  <a:schemeClr val="hlink"/>
                </a:solidFill>
                <a:latin typeface="Courier New" panose="02070309020205020404" pitchFamily="49" charset="0"/>
              </a:rPr>
              <a:t>"Can</a:t>
            </a:r>
            <a:r>
              <a:rPr lang="en-US" sz="2000" b="1" dirty="0" smtClean="0">
                <a:solidFill>
                  <a:schemeClr val="hlink"/>
                </a:solidFill>
                <a:latin typeface="Courier New" panose="02070309020205020404" pitchFamily="49" charset="0"/>
              </a:rPr>
              <a:t>no</a:t>
            </a:r>
            <a:r>
              <a:rPr lang="en-US" sz="2000" b="1" noProof="1" smtClean="0">
                <a:solidFill>
                  <a:schemeClr val="hlink"/>
                </a:solidFill>
                <a:latin typeface="Courier New" panose="02070309020205020404" pitchFamily="49" charset="0"/>
              </a:rPr>
              <a:t>t find requested city"</a:t>
            </a:r>
            <a:r>
              <a:rPr lang="en-US" sz="2000" b="1" noProof="1" smtClean="0">
                <a:latin typeface="Courier New" panose="02070309020205020404" pitchFamily="49" charset="0"/>
              </a:rPr>
              <a:t>)</a:t>
            </a:r>
            <a:r>
              <a:rPr lang="en-US" sz="2000" noProof="1" smtClean="0">
                <a:latin typeface="Courier New" panose="02070309020205020404" pitchFamily="49" charset="0"/>
              </a:rPr>
              <a:t>  </a:t>
            </a:r>
            <a:endParaRPr lang="en-US" sz="2000" dirty="0" smtClean="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  </a:t>
            </a:r>
            <a:r>
              <a:rPr lang="en-US" sz="20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If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Sub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1393C2C-0DFC-476F-AF1B-2D7BA39219B0}" type="slidenum">
              <a:rPr lang="en-US" sz="1400"/>
              <a:pPr eaLnBrk="1" hangingPunct="1"/>
              <a:t>26</a:t>
            </a:fld>
            <a:endParaRPr lang="en-US" sz="1400"/>
          </a:p>
        </p:txBody>
      </p:sp>
      <p:pic>
        <p:nvPicPr>
          <p:cNvPr id="7" name="Picture 4" descr="Fig10-3.t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09"/>
          <a:stretch/>
        </p:blipFill>
        <p:spPr bwMode="auto">
          <a:xfrm>
            <a:off x="1904999" y="5214165"/>
            <a:ext cx="7095401" cy="155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2: Form</a:t>
            </a:r>
          </a:p>
        </p:txBody>
      </p:sp>
      <p:pic>
        <p:nvPicPr>
          <p:cNvPr id="30726" name="Content Placeholder 7" descr="10-1-2.ti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24000"/>
            <a:ext cx="4972844" cy="3373946"/>
          </a:xfrm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1305081-D9D0-4919-95EA-EB02FF4CCEED}" type="slidenum">
              <a:rPr lang="en-US" sz="1400"/>
              <a:pPr eaLnBrk="1" hangingPunct="1"/>
              <a:t>27</a:t>
            </a:fld>
            <a:endParaRPr lang="en-US" sz="1400"/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762000" y="5715000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Display Cities table along with percentage growth.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2: Code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762000"/>
            <a:ext cx="9220200" cy="549322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Private Sub</a:t>
            </a:r>
            <a:r>
              <a:rPr lang="en-US" sz="1800" b="1" dirty="0" smtClean="0">
                <a:latin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</a:rPr>
              <a:t>btnShow_Click</a:t>
            </a:r>
            <a:r>
              <a:rPr lang="en-US" sz="1800" b="1" dirty="0" smtClean="0">
                <a:latin typeface="Courier New" panose="02070309020205020404" pitchFamily="49" charset="0"/>
              </a:rPr>
              <a:t>(</a:t>
            </a:r>
            <a:r>
              <a:rPr lang="en-US" sz="18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...</a:t>
            </a:r>
            <a:r>
              <a:rPr lang="en-US" sz="1800" b="1" dirty="0" smtClean="0">
                <a:latin typeface="Courier New" panose="02070309020205020404" pitchFamily="49" charset="0"/>
              </a:rPr>
              <a:t>) </a:t>
            </a:r>
            <a:r>
              <a:rPr lang="en-US" sz="18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Handles</a:t>
            </a:r>
            <a:r>
              <a:rPr lang="en-US" sz="1800" b="1" dirty="0" smtClean="0">
                <a:latin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</a:rPr>
              <a:t>btnShow.Click</a:t>
            </a:r>
            <a:r>
              <a:rPr lang="en-US" sz="1800" b="1" dirty="0" smtClean="0">
                <a:latin typeface="Courier New" panose="02070309020205020404" pitchFamily="49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Courier New" panose="02070309020205020404" pitchFamily="49" charset="0"/>
              </a:rPr>
              <a:t>  </a:t>
            </a:r>
            <a:r>
              <a:rPr lang="en-US" sz="1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Dim</a:t>
            </a:r>
            <a:r>
              <a:rPr lang="en-US" sz="1800" b="1" noProof="1" smtClean="0">
                <a:latin typeface="Courier New" panose="02070309020205020404" pitchFamily="49" charset="0"/>
              </a:rPr>
              <a:t> fmtStr </a:t>
            </a:r>
            <a:r>
              <a:rPr lang="en-US" sz="1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As String</a:t>
            </a:r>
            <a:r>
              <a:rPr lang="en-US" sz="1800" b="1" noProof="1" smtClean="0">
                <a:latin typeface="Courier New" panose="02070309020205020404" pitchFamily="49" charset="0"/>
              </a:rPr>
              <a:t>=</a:t>
            </a:r>
            <a:r>
              <a:rPr lang="en-US" sz="1800" b="1" noProof="1" smtClean="0">
                <a:solidFill>
                  <a:schemeClr val="hlink"/>
                </a:solidFill>
                <a:latin typeface="Courier New" panose="02070309020205020404" pitchFamily="49" charset="0"/>
              </a:rPr>
              <a:t>"{0,-15}{1,-10}{2,7:N1}{3,7:N1}{4,7:P0}"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Courier New" panose="02070309020205020404" pitchFamily="49" charset="0"/>
              </a:rPr>
              <a:t>  </a:t>
            </a:r>
            <a:r>
              <a:rPr lang="en-US" sz="1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Dim</a:t>
            </a:r>
            <a:r>
              <a:rPr lang="en-US" sz="1800" b="1" noProof="1" smtClean="0">
                <a:latin typeface="Courier New" panose="02070309020205020404" pitchFamily="49" charset="0"/>
              </a:rPr>
              <a:t> percentIncrease </a:t>
            </a:r>
            <a:r>
              <a:rPr lang="en-US" sz="1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As Double</a:t>
            </a:r>
            <a:endParaRPr lang="en-US" sz="1800" b="1" dirty="0" smtClean="0">
              <a:solidFill>
                <a:schemeClr val="folHlink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Courier New" panose="02070309020205020404" pitchFamily="49" charset="0"/>
              </a:rPr>
              <a:t>  (</a:t>
            </a:r>
            <a:r>
              <a:rPr lang="en-US" sz="1800" b="1" i="1" dirty="0" smtClean="0">
                <a:latin typeface="Courier New" panose="02070309020205020404" pitchFamily="49" charset="0"/>
              </a:rPr>
              <a:t>Six statements of boilerplate</a:t>
            </a:r>
            <a:r>
              <a:rPr lang="en-US" sz="1800" b="1" dirty="0" smtClean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Courier New" panose="02070309020205020404" pitchFamily="49" charset="0"/>
              </a:rPr>
              <a:t>  </a:t>
            </a:r>
            <a:r>
              <a:rPr lang="en-US" sz="1800" b="1" noProof="1" smtClean="0">
                <a:latin typeface="Courier New" panose="02070309020205020404" pitchFamily="49" charset="0"/>
              </a:rPr>
              <a:t>lstDisplay.Items.Add(</a:t>
            </a:r>
            <a:r>
              <a:rPr lang="en-US" sz="1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String</a:t>
            </a:r>
            <a:r>
              <a:rPr lang="en-US" sz="1800" b="1" noProof="1" smtClean="0">
                <a:latin typeface="Courier New" panose="02070309020205020404" pitchFamily="49" charset="0"/>
              </a:rPr>
              <a:t>.Format(fmtStr, </a:t>
            </a:r>
            <a:r>
              <a:rPr lang="en-US" sz="1800" b="1" noProof="1" smtClean="0">
                <a:solidFill>
                  <a:schemeClr val="hlink"/>
                </a:solidFill>
                <a:latin typeface="Courier New" panose="02070309020205020404" pitchFamily="49" charset="0"/>
              </a:rPr>
              <a:t>"CITY"</a:t>
            </a:r>
            <a:r>
              <a:rPr lang="en-US" sz="1800" b="1" noProof="1" smtClean="0">
                <a:latin typeface="Courier New" panose="02070309020205020404" pitchFamily="49" charset="0"/>
              </a:rPr>
              <a:t>, </a:t>
            </a:r>
            <a:r>
              <a:rPr lang="en-US" sz="1800" b="1" dirty="0" smtClean="0">
                <a:latin typeface="Courier New" panose="02070309020205020404" pitchFamily="49" charset="0"/>
              </a:rPr>
              <a:t>_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chemeClr val="hlink"/>
                </a:solidFill>
                <a:latin typeface="Courier New" panose="02070309020205020404" pitchFamily="49" charset="0"/>
              </a:rPr>
              <a:t>                            </a:t>
            </a:r>
            <a:r>
              <a:rPr lang="en-US" sz="1800" b="1" noProof="1" smtClean="0">
                <a:solidFill>
                  <a:schemeClr val="hlink"/>
                </a:solidFill>
                <a:latin typeface="Courier New" panose="02070309020205020404" pitchFamily="49" charset="0"/>
              </a:rPr>
              <a:t>"COUNTRY"</a:t>
            </a:r>
            <a:r>
              <a:rPr lang="en-US" sz="1800" b="1" noProof="1" smtClean="0">
                <a:latin typeface="Courier New" panose="02070309020205020404" pitchFamily="49" charset="0"/>
              </a:rPr>
              <a:t>,</a:t>
            </a:r>
            <a:r>
              <a:rPr lang="en-US" sz="1800" b="1" dirty="0" smtClean="0">
                <a:latin typeface="Courier New" panose="02070309020205020404" pitchFamily="49" charset="0"/>
              </a:rPr>
              <a:t> </a:t>
            </a:r>
            <a:r>
              <a:rPr lang="en-US" sz="1800" b="1" noProof="1" smtClean="0">
                <a:solidFill>
                  <a:schemeClr val="hlink"/>
                </a:solidFill>
                <a:latin typeface="Courier New" panose="02070309020205020404" pitchFamily="49" charset="0"/>
              </a:rPr>
              <a:t>"2005"</a:t>
            </a:r>
            <a:r>
              <a:rPr lang="en-US" sz="1800" b="1" noProof="1" smtClean="0">
                <a:latin typeface="Courier New" panose="02070309020205020404" pitchFamily="49" charset="0"/>
              </a:rPr>
              <a:t>, </a:t>
            </a:r>
            <a:r>
              <a:rPr lang="en-US" sz="1800" b="1" noProof="1" smtClean="0">
                <a:solidFill>
                  <a:schemeClr val="hlink"/>
                </a:solidFill>
                <a:latin typeface="Courier New" panose="02070309020205020404" pitchFamily="49" charset="0"/>
              </a:rPr>
              <a:t>"2015"</a:t>
            </a:r>
            <a:r>
              <a:rPr lang="en-US" sz="1800" b="1" noProof="1" smtClean="0">
                <a:latin typeface="Courier New" panose="02070309020205020404" pitchFamily="49" charset="0"/>
              </a:rPr>
              <a:t>, </a:t>
            </a:r>
            <a:r>
              <a:rPr lang="en-US" sz="1800" b="1" noProof="1" smtClean="0">
                <a:solidFill>
                  <a:schemeClr val="hlink"/>
                </a:solidFill>
                <a:latin typeface="Courier New" panose="02070309020205020404" pitchFamily="49" charset="0"/>
              </a:rPr>
              <a:t>"INCR."</a:t>
            </a:r>
            <a:r>
              <a:rPr lang="en-US" sz="1800" b="1" noProof="1" smtClean="0">
                <a:latin typeface="Courier New" panose="02070309020205020404" pitchFamily="49" charset="0"/>
              </a:rPr>
              <a:t>))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Courier New" panose="02070309020205020404" pitchFamily="49" charset="0"/>
              </a:rPr>
              <a:t>  </a:t>
            </a:r>
            <a:r>
              <a:rPr lang="en-US" sz="1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For</a:t>
            </a:r>
            <a:r>
              <a:rPr lang="en-US" sz="1800" b="1" noProof="1" smtClean="0">
                <a:latin typeface="Courier New" panose="02070309020205020404" pitchFamily="49" charset="0"/>
              </a:rPr>
              <a:t> i </a:t>
            </a:r>
            <a:r>
              <a:rPr lang="en-US" sz="1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As Integer</a:t>
            </a:r>
            <a:r>
              <a:rPr lang="en-US" sz="1800" b="1" noProof="1" smtClean="0">
                <a:latin typeface="Courier New" panose="02070309020205020404" pitchFamily="49" charset="0"/>
              </a:rPr>
              <a:t> = 0 </a:t>
            </a:r>
            <a:r>
              <a:rPr lang="en-US" sz="1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To</a:t>
            </a:r>
            <a:r>
              <a:rPr lang="en-US" sz="1800" b="1" noProof="1" smtClean="0">
                <a:latin typeface="Courier New" panose="02070309020205020404" pitchFamily="49" charset="0"/>
              </a:rPr>
              <a:t> dt.Rows.Count - 1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Courier New" panose="02070309020205020404" pitchFamily="49" charset="0"/>
              </a:rPr>
              <a:t>  </a:t>
            </a:r>
            <a:r>
              <a:rPr lang="en-US" sz="1800" b="1" noProof="1" smtClean="0">
                <a:latin typeface="Courier New" panose="02070309020205020404" pitchFamily="49" charset="0"/>
              </a:rPr>
              <a:t>  percentIncrease = (</a:t>
            </a:r>
            <a:r>
              <a:rPr lang="en-US" sz="1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CDbl</a:t>
            </a:r>
            <a:r>
              <a:rPr lang="en-US" sz="1800" b="1" noProof="1" smtClean="0">
                <a:latin typeface="Courier New" panose="02070309020205020404" pitchFamily="49" charset="0"/>
              </a:rPr>
              <a:t>(dt.Rows(i)(</a:t>
            </a:r>
            <a:r>
              <a:rPr lang="en-US" sz="1800" b="1" noProof="1" smtClean="0">
                <a:solidFill>
                  <a:schemeClr val="hlink"/>
                </a:solidFill>
                <a:latin typeface="Courier New" panose="02070309020205020404" pitchFamily="49" charset="0"/>
              </a:rPr>
              <a:t>"pop2015"</a:t>
            </a:r>
            <a:r>
              <a:rPr lang="en-US" sz="1800" b="1" noProof="1" smtClean="0">
                <a:latin typeface="Courier New" panose="02070309020205020404" pitchFamily="49" charset="0"/>
              </a:rPr>
              <a:t>)) - _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Courier New" panose="02070309020205020404" pitchFamily="49" charset="0"/>
              </a:rPr>
              <a:t>   </a:t>
            </a:r>
            <a:r>
              <a:rPr lang="en-US" sz="1800" b="1" noProof="1" smtClean="0">
                <a:latin typeface="Courier New" panose="02070309020205020404" pitchFamily="49" charset="0"/>
              </a:rPr>
              <a:t>   </a:t>
            </a:r>
            <a:r>
              <a:rPr lang="en-US" sz="1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CDbl</a:t>
            </a:r>
            <a:r>
              <a:rPr lang="en-US" sz="1800" b="1" noProof="1" smtClean="0">
                <a:latin typeface="Courier New" panose="02070309020205020404" pitchFamily="49" charset="0"/>
              </a:rPr>
              <a:t>(dt.Rows(i)(</a:t>
            </a:r>
            <a:r>
              <a:rPr lang="en-US" sz="1800" b="1" noProof="1" smtClean="0">
                <a:solidFill>
                  <a:schemeClr val="hlink"/>
                </a:solidFill>
                <a:latin typeface="Courier New" panose="02070309020205020404" pitchFamily="49" charset="0"/>
              </a:rPr>
              <a:t>"pop2005"</a:t>
            </a:r>
            <a:r>
              <a:rPr lang="en-US" sz="1800" b="1" noProof="1" smtClean="0">
                <a:latin typeface="Courier New" panose="02070309020205020404" pitchFamily="49" charset="0"/>
              </a:rPr>
              <a:t>))) / </a:t>
            </a:r>
            <a:r>
              <a:rPr lang="en-US" sz="1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CDbl</a:t>
            </a:r>
            <a:r>
              <a:rPr lang="en-US" sz="1800" b="1" noProof="1" smtClean="0">
                <a:latin typeface="Courier New" panose="02070309020205020404" pitchFamily="49" charset="0"/>
              </a:rPr>
              <a:t>(dt.Rows(i)(</a:t>
            </a:r>
            <a:r>
              <a:rPr lang="en-US" sz="1800" b="1" noProof="1" smtClean="0">
                <a:solidFill>
                  <a:schemeClr val="hlink"/>
                </a:solidFill>
                <a:latin typeface="Courier New" panose="02070309020205020404" pitchFamily="49" charset="0"/>
              </a:rPr>
              <a:t>"pop2005"</a:t>
            </a:r>
            <a:r>
              <a:rPr lang="en-US" sz="1800" b="1" noProof="1" smtClean="0">
                <a:latin typeface="Courier New" panose="02070309020205020404" pitchFamily="49" charset="0"/>
              </a:rPr>
              <a:t>))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noProof="1" smtClean="0">
                <a:latin typeface="Courier New" panose="02070309020205020404" pitchFamily="49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</a:rPr>
              <a:t>  </a:t>
            </a:r>
            <a:r>
              <a:rPr lang="en-US" sz="1800" b="1" noProof="1" smtClean="0">
                <a:latin typeface="Courier New" panose="02070309020205020404" pitchFamily="49" charset="0"/>
              </a:rPr>
              <a:t>lstDisplay.Items.Add(</a:t>
            </a:r>
            <a:r>
              <a:rPr lang="en-US" sz="1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String</a:t>
            </a:r>
            <a:r>
              <a:rPr lang="en-US" sz="1800" b="1" noProof="1" smtClean="0">
                <a:latin typeface="Courier New" panose="02070309020205020404" pitchFamily="49" charset="0"/>
              </a:rPr>
              <a:t>.Format(fmtStr, dt.Rows(i)(0),</a:t>
            </a:r>
            <a:r>
              <a:rPr lang="en-US" sz="1800" b="1" dirty="0" smtClean="0">
                <a:latin typeface="Courier New" panose="02070309020205020404" pitchFamily="49" charset="0"/>
              </a:rPr>
              <a:t> _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Courier New" panose="02070309020205020404" pitchFamily="49" charset="0"/>
              </a:rPr>
              <a:t> </a:t>
            </a:r>
            <a:r>
              <a:rPr lang="en-US" sz="1800" b="1" noProof="1" smtClean="0">
                <a:latin typeface="Courier New" panose="02070309020205020404" pitchFamily="49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</a:rPr>
              <a:t>  </a:t>
            </a:r>
            <a:r>
              <a:rPr lang="en-US" sz="1800" b="1" noProof="1" smtClean="0">
                <a:latin typeface="Courier New" panose="02070309020205020404" pitchFamily="49" charset="0"/>
              </a:rPr>
              <a:t>dt.Rows(i)(1),dt.Rows(i)(2),dt.Rows(i)(3),percentIncrease))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Courier New" panose="02070309020205020404" pitchFamily="49" charset="0"/>
              </a:rPr>
              <a:t>  </a:t>
            </a:r>
            <a:r>
              <a:rPr lang="en-US" sz="1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Next</a:t>
            </a:r>
            <a:endParaRPr lang="en-US" sz="1800" b="1" dirty="0" smtClean="0">
              <a:solidFill>
                <a:schemeClr val="folHlink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Sub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b="1" dirty="0" smtClean="0">
              <a:solidFill>
                <a:schemeClr val="folHlink"/>
              </a:solidFill>
              <a:latin typeface="Courier New" panose="02070309020205020404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6C68E02-5111-41ED-9079-D5F6DBE506DE}" type="slidenum">
              <a:rPr lang="en-US" sz="1400"/>
              <a:pPr eaLnBrk="1" hangingPunct="1"/>
              <a:t>28</a:t>
            </a:fld>
            <a:endParaRPr lang="en-US" sz="1400"/>
          </a:p>
        </p:txBody>
      </p:sp>
      <p:pic>
        <p:nvPicPr>
          <p:cNvPr id="7" name="Picture 4" descr="Fig10-3.t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09"/>
          <a:stretch/>
        </p:blipFill>
        <p:spPr bwMode="auto">
          <a:xfrm>
            <a:off x="1316901" y="5085419"/>
            <a:ext cx="7683500" cy="168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2: Output</a:t>
            </a:r>
          </a:p>
        </p:txBody>
      </p:sp>
      <p:pic>
        <p:nvPicPr>
          <p:cNvPr id="32773" name="Content Placeholder 6" descr="10-1-2R.ti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71600"/>
            <a:ext cx="5503231" cy="3733800"/>
          </a:xfrm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DFB479-0330-4398-9365-64404E6F8F88}" type="slidenum">
              <a:rPr lang="en-US" sz="1400"/>
              <a:pPr eaLnBrk="1" hangingPunct="1"/>
              <a:t>29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10 – Database Management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10.1 An Introduction to Databases</a:t>
            </a:r>
          </a:p>
          <a:p>
            <a:pPr eaLnBrk="1" hangingPunct="1">
              <a:buFontTx/>
              <a:buNone/>
            </a:pPr>
            <a:r>
              <a:rPr lang="en-US" smtClean="0"/>
              <a:t>10.2 Relational Databases and SQL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C2F65B8-4DB9-4C12-961E-513C659D80B1}" type="slidenum">
              <a:rPr lang="en-US" sz="1400"/>
              <a:pPr eaLnBrk="1" hangingPunct="1"/>
              <a:t>3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Bound Controls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980728"/>
            <a:ext cx="8077200" cy="549322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 data table that is </a:t>
            </a:r>
            <a:r>
              <a:rPr lang="en-US" sz="2800" b="1" dirty="0" smtClean="0"/>
              <a:t>bound</a:t>
            </a:r>
            <a:r>
              <a:rPr lang="en-US" sz="2800" dirty="0" smtClean="0"/>
              <a:t> to a list box can transfer information automatically into the list box.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The following statement binds a list box to a data table: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800" b="1" dirty="0" smtClean="0">
                <a:latin typeface="Courier New" panose="02070309020205020404" pitchFamily="49" charset="0"/>
              </a:rPr>
              <a:t>    </a:t>
            </a:r>
            <a:r>
              <a:rPr lang="en-US" sz="2800" b="1" dirty="0" err="1" smtClean="0">
                <a:latin typeface="Courier New" panose="02070309020205020404" pitchFamily="49" charset="0"/>
              </a:rPr>
              <a:t>lstBox.DataSource</a:t>
            </a:r>
            <a:r>
              <a:rPr lang="en-US" sz="2800" b="1" dirty="0" smtClean="0">
                <a:latin typeface="Courier New" panose="02070309020205020404" pitchFamily="49" charset="0"/>
              </a:rPr>
              <a:t> = </a:t>
            </a:r>
            <a:r>
              <a:rPr lang="en-US" sz="2800" b="1" dirty="0" err="1" smtClean="0">
                <a:latin typeface="Courier New" panose="02070309020205020404" pitchFamily="49" charset="0"/>
              </a:rPr>
              <a:t>dt</a:t>
            </a:r>
            <a:endParaRPr lang="en-US" sz="2800" b="1" dirty="0" smtClean="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800" dirty="0" smtClean="0"/>
              <a:t>The contents of a specified field can be displayed in the list box by: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800" b="1" dirty="0" smtClean="0">
                <a:latin typeface="Courier New" panose="02070309020205020404" pitchFamily="49" charset="0"/>
              </a:rPr>
              <a:t>    </a:t>
            </a:r>
            <a:r>
              <a:rPr lang="en-US" sz="2800" b="1" dirty="0" err="1" smtClean="0">
                <a:latin typeface="Courier New" panose="02070309020205020404" pitchFamily="49" charset="0"/>
              </a:rPr>
              <a:t>lstBox.DisplayMember</a:t>
            </a:r>
            <a:r>
              <a:rPr lang="en-US" sz="2800" b="1" dirty="0" smtClean="0">
                <a:latin typeface="Courier New" panose="02070309020205020404" pitchFamily="49" charset="0"/>
              </a:rPr>
              <a:t> = "country"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5B49931-EBF9-4FA2-B8D4-4BAEC42DCE32}" type="slidenum">
              <a:rPr lang="en-US" sz="1400"/>
              <a:pPr eaLnBrk="1" hangingPunct="1"/>
              <a:t>30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3: Form</a:t>
            </a:r>
          </a:p>
        </p:txBody>
      </p:sp>
      <p:pic>
        <p:nvPicPr>
          <p:cNvPr id="34822" name="Content Placeholder 7" descr="10-1-3.ti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051091"/>
            <a:ext cx="3291681" cy="3724797"/>
          </a:xfrm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289CEE5-BBF6-4FDD-BD30-E323923CE3D3}" type="slidenum">
              <a:rPr lang="en-US" sz="1400"/>
              <a:pPr eaLnBrk="1" hangingPunct="1"/>
              <a:t>31</a:t>
            </a:fld>
            <a:endParaRPr lang="en-US" sz="1400"/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762000" y="5349875"/>
            <a:ext cx="7620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Display the list of countries. When the user clicks on a country, its monetary unit should be displayed.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3: Code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" y="907576"/>
            <a:ext cx="8915400" cy="549322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Dim</a:t>
            </a:r>
            <a:r>
              <a:rPr lang="en-US" sz="2000" b="1" dirty="0" smtClean="0">
                <a:latin typeface="Courier New" panose="02070309020205020404" pitchFamily="49" charset="0"/>
              </a:rPr>
              <a:t> </a:t>
            </a:r>
            <a:r>
              <a:rPr lang="en-US" sz="2000" b="1" dirty="0" err="1" smtClean="0">
                <a:latin typeface="Courier New" panose="02070309020205020404" pitchFamily="49" charset="0"/>
              </a:rPr>
              <a:t>dt</a:t>
            </a:r>
            <a:r>
              <a:rPr lang="en-US" sz="2000" b="1" dirty="0" smtClean="0">
                <a:latin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As New</a:t>
            </a:r>
            <a:r>
              <a:rPr lang="en-US" sz="2000" b="1" dirty="0" smtClean="0">
                <a:latin typeface="Courier New" panose="02070309020205020404" pitchFamily="49" charset="0"/>
              </a:rPr>
              <a:t> </a:t>
            </a:r>
            <a:r>
              <a:rPr lang="en-US" sz="2000" b="1" dirty="0" err="1" smtClean="0">
                <a:latin typeface="Courier New" panose="02070309020205020404" pitchFamily="49" charset="0"/>
              </a:rPr>
              <a:t>DataTable</a:t>
            </a:r>
            <a:r>
              <a:rPr lang="en-US" sz="2000" b="1" dirty="0" smtClean="0">
                <a:latin typeface="Courier New" panose="02070309020205020404" pitchFamily="49" charset="0"/>
              </a:rPr>
              <a:t>()</a:t>
            </a:r>
          </a:p>
          <a:p>
            <a:pPr eaLnBrk="1" hangingPunct="1">
              <a:lnSpc>
                <a:spcPct val="80000"/>
              </a:lnSpc>
              <a:spcBef>
                <a:spcPct val="70000"/>
              </a:spcBef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Private Sub </a:t>
            </a:r>
            <a:r>
              <a:rPr lang="en-US" sz="2000" b="1" dirty="0" err="1" smtClean="0">
                <a:latin typeface="Courier New" panose="02070309020205020404" pitchFamily="49" charset="0"/>
              </a:rPr>
              <a:t>frmCountries_Load</a:t>
            </a:r>
            <a:r>
              <a:rPr lang="en-US" sz="2000" b="1" dirty="0" smtClean="0">
                <a:latin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...</a:t>
            </a:r>
            <a:r>
              <a:rPr lang="en-US" sz="2000" b="1" dirty="0" smtClean="0">
                <a:latin typeface="Courier New" panose="02070309020205020404" pitchFamily="49" charset="0"/>
              </a:rPr>
              <a:t>) </a:t>
            </a: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Handles</a:t>
            </a:r>
            <a:r>
              <a:rPr lang="en-US" sz="2000" b="1" dirty="0" smtClean="0">
                <a:latin typeface="Courier New" panose="02070309020205020404" pitchFamily="49" charset="0"/>
              </a:rPr>
              <a:t> </a:t>
            </a:r>
            <a:r>
              <a:rPr lang="en-US" sz="2000" b="1" dirty="0" err="1" smtClean="0">
                <a:solidFill>
                  <a:schemeClr val="folHlink"/>
                </a:solidFill>
                <a:latin typeface="Courier New" panose="02070309020205020404" pitchFamily="49" charset="0"/>
              </a:rPr>
              <a:t>MyBase</a:t>
            </a:r>
            <a:r>
              <a:rPr lang="en-US" sz="2000" b="1" dirty="0" err="1" smtClean="0">
                <a:latin typeface="Courier New" panose="02070309020205020404" pitchFamily="49" charset="0"/>
              </a:rPr>
              <a:t>.Load</a:t>
            </a:r>
            <a:endParaRPr lang="en-US" sz="2000" b="1" dirty="0" smtClean="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Courier New" panose="02070309020205020404" pitchFamily="49" charset="0"/>
              </a:rPr>
              <a:t>  (Last five statements of boilerplate)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Courier New" panose="02070309020205020404" pitchFamily="49" charset="0"/>
              </a:rPr>
              <a:t>  </a:t>
            </a:r>
            <a:r>
              <a:rPr lang="en-US" sz="2000" b="1" dirty="0" err="1" smtClean="0">
                <a:latin typeface="Courier New" panose="02070309020205020404" pitchFamily="49" charset="0"/>
              </a:rPr>
              <a:t>lstCountries.DataSource</a:t>
            </a:r>
            <a:r>
              <a:rPr lang="en-US" sz="2000" b="1" dirty="0" smtClean="0">
                <a:latin typeface="Courier New" panose="02070309020205020404" pitchFamily="49" charset="0"/>
              </a:rPr>
              <a:t> = </a:t>
            </a:r>
            <a:r>
              <a:rPr lang="en-US" sz="2000" b="1" dirty="0" err="1" smtClean="0">
                <a:latin typeface="Courier New" panose="02070309020205020404" pitchFamily="49" charset="0"/>
              </a:rPr>
              <a:t>dt</a:t>
            </a:r>
            <a:r>
              <a:rPr lang="en-US" sz="2000" b="1" dirty="0" smtClean="0">
                <a:latin typeface="Courier New" panose="02070309020205020404" pitchFamily="49" charset="0"/>
              </a:rPr>
              <a:t>   </a:t>
            </a:r>
            <a:r>
              <a:rPr lang="en-US" sz="2000" b="1" dirty="0" smtClean="0">
                <a:solidFill>
                  <a:schemeClr val="accent1"/>
                </a:solidFill>
                <a:latin typeface="Courier New" panose="02070309020205020404" pitchFamily="49" charset="0"/>
              </a:rPr>
              <a:t>'Bind list box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Courier New" panose="02070309020205020404" pitchFamily="49" charset="0"/>
              </a:rPr>
              <a:t>  </a:t>
            </a:r>
            <a:r>
              <a:rPr lang="en-US" sz="2000" b="1" dirty="0" err="1" smtClean="0">
                <a:latin typeface="Courier New" panose="02070309020205020404" pitchFamily="49" charset="0"/>
              </a:rPr>
              <a:t>lstCountries.DisplayMember</a:t>
            </a:r>
            <a:r>
              <a:rPr lang="en-US" sz="2000" b="1" dirty="0" smtClean="0">
                <a:latin typeface="Courier New" panose="02070309020205020404" pitchFamily="49" charset="0"/>
              </a:rPr>
              <a:t> = </a:t>
            </a:r>
            <a:r>
              <a:rPr lang="en-US" sz="2000" b="1" dirty="0" smtClean="0">
                <a:solidFill>
                  <a:schemeClr val="hlink"/>
                </a:solidFill>
                <a:latin typeface="Courier New" panose="02070309020205020404" pitchFamily="49" charset="0"/>
              </a:rPr>
              <a:t>"country"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Sub</a:t>
            </a:r>
          </a:p>
          <a:p>
            <a:pPr eaLnBrk="1" hangingPunct="1">
              <a:lnSpc>
                <a:spcPct val="80000"/>
              </a:lnSpc>
              <a:spcBef>
                <a:spcPct val="70000"/>
              </a:spcBef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Private Sub </a:t>
            </a:r>
            <a:r>
              <a:rPr lang="en-US" sz="2000" b="1" dirty="0" err="1" smtClean="0">
                <a:solidFill>
                  <a:schemeClr val="folHlink"/>
                </a:solidFill>
                <a:latin typeface="Courier New" panose="02070309020205020404" pitchFamily="49" charset="0"/>
              </a:rPr>
              <a:t>lstCountries</a:t>
            </a:r>
            <a:r>
              <a:rPr lang="en-US" sz="2000" b="1" dirty="0" err="1" smtClean="0">
                <a:latin typeface="Courier New" panose="02070309020205020404" pitchFamily="49" charset="0"/>
              </a:rPr>
              <a:t>_SelectedIndexChanged</a:t>
            </a:r>
            <a:r>
              <a:rPr lang="en-US" sz="2000" b="1" dirty="0" smtClean="0">
                <a:latin typeface="Courier New" panose="02070309020205020404" pitchFamily="49" charset="0"/>
              </a:rPr>
              <a:t>(...) _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Courier New" panose="02070309020205020404" pitchFamily="49" charset="0"/>
              </a:rPr>
              <a:t>               </a:t>
            </a: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Handles</a:t>
            </a:r>
            <a:r>
              <a:rPr lang="en-US" sz="2000" b="1" dirty="0" smtClean="0">
                <a:latin typeface="Courier New" panose="02070309020205020404" pitchFamily="49" charset="0"/>
              </a:rPr>
              <a:t> </a:t>
            </a:r>
            <a:r>
              <a:rPr lang="en-US" sz="2000" b="1" dirty="0" err="1" smtClean="0">
                <a:latin typeface="Courier New" panose="02070309020205020404" pitchFamily="49" charset="0"/>
              </a:rPr>
              <a:t>lstCountries.SelectedIndexChanged</a:t>
            </a:r>
            <a:endParaRPr lang="en-US" sz="2000" b="1" dirty="0" smtClean="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Courier New" panose="02070309020205020404" pitchFamily="49" charset="0"/>
              </a:rPr>
              <a:t>  </a:t>
            </a:r>
            <a:r>
              <a:rPr lang="en-US" sz="2000" b="1" dirty="0" err="1" smtClean="0">
                <a:latin typeface="Courier New" panose="02070309020205020404" pitchFamily="49" charset="0"/>
              </a:rPr>
              <a:t>txtMonetaryUnit.Text</a:t>
            </a:r>
            <a:r>
              <a:rPr lang="en-US" sz="2000" b="1" dirty="0" smtClean="0">
                <a:latin typeface="Courier New" panose="02070309020205020404" pitchFamily="49" charset="0"/>
              </a:rPr>
              <a:t> = _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err="1" smtClean="0">
                <a:solidFill>
                  <a:schemeClr val="folHlink"/>
                </a:solidFill>
                <a:latin typeface="Courier New" panose="02070309020205020404" pitchFamily="49" charset="0"/>
              </a:rPr>
              <a:t>CStr</a:t>
            </a:r>
            <a:r>
              <a:rPr lang="en-US" sz="2000" b="1" dirty="0" smtClean="0">
                <a:latin typeface="Courier New" panose="02070309020205020404" pitchFamily="49" charset="0"/>
              </a:rPr>
              <a:t>(</a:t>
            </a:r>
            <a:r>
              <a:rPr lang="en-US" sz="2000" b="1" dirty="0" err="1" smtClean="0">
                <a:latin typeface="Courier New" panose="02070309020205020404" pitchFamily="49" charset="0"/>
              </a:rPr>
              <a:t>dt.Rows</a:t>
            </a:r>
            <a:r>
              <a:rPr lang="en-US" sz="2000" b="1" dirty="0" smtClean="0">
                <a:latin typeface="Courier New" panose="02070309020205020404" pitchFamily="49" charset="0"/>
              </a:rPr>
              <a:t>(</a:t>
            </a:r>
            <a:r>
              <a:rPr lang="en-US" sz="2000" b="1" dirty="0" err="1" smtClean="0">
                <a:latin typeface="Courier New" panose="02070309020205020404" pitchFamily="49" charset="0"/>
              </a:rPr>
              <a:t>lstCountries.SelectedIndex</a:t>
            </a:r>
            <a:r>
              <a:rPr lang="en-US" sz="2000" b="1" dirty="0" smtClean="0">
                <a:latin typeface="Courier New" panose="02070309020205020404" pitchFamily="49" charset="0"/>
              </a:rPr>
              <a:t>)(</a:t>
            </a:r>
            <a:r>
              <a:rPr lang="en-US" sz="2000" b="1" dirty="0" smtClean="0">
                <a:solidFill>
                  <a:schemeClr val="hlink"/>
                </a:solidFill>
                <a:latin typeface="Courier New" panose="02070309020205020404" pitchFamily="49" charset="0"/>
              </a:rPr>
              <a:t>"</a:t>
            </a:r>
            <a:r>
              <a:rPr lang="en-US" sz="2000" b="1" dirty="0" err="1" smtClean="0">
                <a:solidFill>
                  <a:schemeClr val="hlink"/>
                </a:solidFill>
                <a:latin typeface="Courier New" panose="02070309020205020404" pitchFamily="49" charset="0"/>
              </a:rPr>
              <a:t>monetaryUnit</a:t>
            </a:r>
            <a:r>
              <a:rPr lang="en-US" sz="2000" b="1" dirty="0" smtClean="0">
                <a:solidFill>
                  <a:schemeClr val="hlink"/>
                </a:solidFill>
                <a:latin typeface="Courier New" panose="02070309020205020404" pitchFamily="49" charset="0"/>
              </a:rPr>
              <a:t>"</a:t>
            </a:r>
            <a:r>
              <a:rPr lang="en-US" sz="2000" b="1" dirty="0" smtClean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Sub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AD8C1DA-0E9B-47C4-89EA-51AA0CD5409D}" type="slidenum">
              <a:rPr lang="en-US" sz="1400"/>
              <a:pPr eaLnBrk="1" hangingPunct="1"/>
              <a:t>32</a:t>
            </a:fld>
            <a:endParaRPr lang="en-US" sz="1400"/>
          </a:p>
        </p:txBody>
      </p:sp>
      <p:pic>
        <p:nvPicPr>
          <p:cNvPr id="8" name="Picture 5" descr="CountriesTab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69"/>
          <a:stretch/>
        </p:blipFill>
        <p:spPr bwMode="auto">
          <a:xfrm>
            <a:off x="2025933" y="5024144"/>
            <a:ext cx="480687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3: Output</a:t>
            </a:r>
          </a:p>
        </p:txBody>
      </p:sp>
      <p:pic>
        <p:nvPicPr>
          <p:cNvPr id="36869" name="Content Placeholder 6" descr="10-1-3R.ti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89034"/>
            <a:ext cx="4023518" cy="4552928"/>
          </a:xfrm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FDCD84C-604F-43A6-92FE-1E89E6559F6D}" type="slidenum">
              <a:rPr lang="en-US" sz="1400"/>
              <a:pPr eaLnBrk="1" hangingPunct="1"/>
              <a:t>33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7D26D99-1FCB-4DE5-8408-F422D46780CA}" type="slidenum">
              <a:rPr lang="en-US" sz="1400"/>
              <a:pPr eaLnBrk="1" hangingPunct="1"/>
              <a:t>34</a:t>
            </a:fld>
            <a:endParaRPr lang="en-US" sz="14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10.2 Relational Databases and SQL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Primary and Foreign Keys</a:t>
            </a:r>
          </a:p>
          <a:p>
            <a:pPr eaLnBrk="1" hangingPunct="1"/>
            <a:r>
              <a:rPr lang="en-US" smtClean="0"/>
              <a:t>SQL</a:t>
            </a:r>
          </a:p>
          <a:p>
            <a:pPr eaLnBrk="1" hangingPunct="1"/>
            <a:r>
              <a:rPr lang="en-US" smtClean="0"/>
              <a:t>Four SQL Requests</a:t>
            </a:r>
          </a:p>
          <a:p>
            <a:pPr eaLnBrk="1" hangingPunct="1"/>
            <a:r>
              <a:rPr lang="en-US" smtClean="0"/>
              <a:t>The DataGridView Control</a:t>
            </a:r>
          </a:p>
          <a:p>
            <a:pPr eaLnBrk="1" hangingPunct="1"/>
            <a:r>
              <a:rPr lang="en-US" smtClean="0"/>
              <a:t>Changing the Contents of a Database</a:t>
            </a:r>
          </a:p>
          <a:p>
            <a:pPr eaLnBrk="1" hangingPunct="1"/>
            <a:r>
              <a:rPr lang="en-US" smtClean="0"/>
              <a:t>Calculated Columns with SQL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938510-6B74-47F9-A9DE-4D67D26601F4}" type="slidenum">
              <a:rPr lang="en-US" sz="1400"/>
              <a:pPr eaLnBrk="1" hangingPunct="1"/>
              <a:t>35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Primary Keys</a:t>
            </a:r>
          </a:p>
        </p:txBody>
      </p:sp>
      <p:sp>
        <p:nvSpPr>
          <p:cNvPr id="39941" name="Rectangle 102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</a:t>
            </a:r>
            <a:r>
              <a:rPr lang="en-US" b="1" dirty="0" smtClean="0"/>
              <a:t>primary </a:t>
            </a:r>
            <a:r>
              <a:rPr lang="en-US" dirty="0" smtClean="0"/>
              <a:t>key is used to uniquely identify each record.</a:t>
            </a:r>
          </a:p>
          <a:p>
            <a:pPr eaLnBrk="1" hangingPunct="1"/>
            <a:r>
              <a:rPr lang="en-US" dirty="0" smtClean="0"/>
              <a:t>Databases of student enrollments in a college usually use a field of Social Security numbers as the primary key.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What’s the primary key used at SFU for students?</a:t>
            </a:r>
          </a:p>
          <a:p>
            <a:pPr eaLnBrk="1" hangingPunct="1"/>
            <a:r>
              <a:rPr lang="en-US" dirty="0" smtClean="0"/>
              <a:t>For ICBC drivers licenses?</a:t>
            </a:r>
            <a:endParaRPr lang="en-US" dirty="0"/>
          </a:p>
          <a:p>
            <a:pPr eaLnBrk="1" hangingPunct="1"/>
            <a:r>
              <a:rPr lang="en-US" dirty="0" smtClean="0"/>
              <a:t>Why </a:t>
            </a:r>
            <a:r>
              <a:rPr lang="en-US" dirty="0" smtClean="0"/>
              <a:t>wouldn't names be a good choice as a primary key?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DF63B9-2B02-4454-988D-FF3E12600004}" type="slidenum">
              <a:rPr lang="en-US" sz="1400"/>
              <a:pPr eaLnBrk="1" hangingPunct="1"/>
              <a:t>36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Primary Key Fields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980728"/>
            <a:ext cx="8001000" cy="549322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Unique identifier of each row in the database table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Specified </a:t>
            </a:r>
            <a:r>
              <a:rPr lang="en-US" dirty="0" smtClean="0"/>
              <a:t>when database is created.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Every record must have an entry in the primary-key </a:t>
            </a:r>
            <a:r>
              <a:rPr lang="en-US" dirty="0" smtClean="0"/>
              <a:t>field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Two records cannot have the same entry in the primary-key </a:t>
            </a:r>
            <a:r>
              <a:rPr lang="en-US" dirty="0" smtClean="0"/>
              <a:t>field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This pair of requirements is called the </a:t>
            </a:r>
            <a:r>
              <a:rPr lang="en-US" b="1" dirty="0" smtClean="0"/>
              <a:t>Rule of Entity </a:t>
            </a:r>
            <a:r>
              <a:rPr lang="en-US" b="1" dirty="0" smtClean="0"/>
              <a:t>Integrity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500DF7F-74F2-4F3A-8F46-F7E45112AC0C}" type="slidenum">
              <a:rPr lang="en-US" sz="1400"/>
              <a:pPr eaLnBrk="1" hangingPunct="1"/>
              <a:t>37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Two or More Tables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When a database contains two or more tables, the tables are usually </a:t>
            </a:r>
            <a:r>
              <a:rPr lang="en-US" dirty="0" smtClean="0"/>
              <a:t>related 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For instance, the two tables Cities and Countries are related by their country field.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Notice that every entry in </a:t>
            </a:r>
            <a:r>
              <a:rPr lang="en-US" dirty="0" err="1" smtClean="0"/>
              <a:t>Cities.country</a:t>
            </a:r>
            <a:r>
              <a:rPr lang="en-US" dirty="0" smtClean="0"/>
              <a:t> appears uniquely in </a:t>
            </a:r>
            <a:r>
              <a:rPr lang="en-US" dirty="0" err="1" smtClean="0"/>
              <a:t>Countries.country</a:t>
            </a:r>
            <a:r>
              <a:rPr lang="en-US" dirty="0" smtClean="0"/>
              <a:t> and </a:t>
            </a:r>
            <a:r>
              <a:rPr lang="en-US" dirty="0" err="1" smtClean="0"/>
              <a:t>Countries.country</a:t>
            </a:r>
            <a:r>
              <a:rPr lang="en-US" dirty="0" smtClean="0"/>
              <a:t> is a primary key.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We say that </a:t>
            </a:r>
            <a:r>
              <a:rPr lang="en-US" dirty="0" err="1" smtClean="0"/>
              <a:t>Cities.country</a:t>
            </a:r>
            <a:r>
              <a:rPr lang="en-US" dirty="0" smtClean="0"/>
              <a:t> is a </a:t>
            </a:r>
            <a:r>
              <a:rPr lang="en-US" b="1" dirty="0" smtClean="0"/>
              <a:t>foreign key </a:t>
            </a:r>
            <a:r>
              <a:rPr lang="en-US" dirty="0" smtClean="0"/>
              <a:t>of </a:t>
            </a:r>
            <a:r>
              <a:rPr lang="en-US" dirty="0" err="1" smtClean="0"/>
              <a:t>Countries.country</a:t>
            </a:r>
            <a:r>
              <a:rPr lang="en-US" dirty="0" smtClean="0"/>
              <a:t>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87F9766-069A-4BBB-8EA7-51DE68C037DE}" type="slidenum">
              <a:rPr lang="en-US" sz="1400"/>
              <a:pPr eaLnBrk="1" hangingPunct="1"/>
              <a:t>38</a:t>
            </a:fld>
            <a:endParaRPr lang="en-US" sz="1400"/>
          </a:p>
        </p:txBody>
      </p:sp>
      <p:pic>
        <p:nvPicPr>
          <p:cNvPr id="7" name="Picture 5" descr="Cities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3400" y="4278553"/>
            <a:ext cx="4339427" cy="248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ountriesTab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79"/>
          <a:stretch/>
        </p:blipFill>
        <p:spPr bwMode="auto">
          <a:xfrm>
            <a:off x="318149" y="4559263"/>
            <a:ext cx="3519235" cy="206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Foreign Keys 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Foreign keys can be specified when a table is first created. Visual Basic will insist on the </a:t>
            </a:r>
            <a:r>
              <a:rPr lang="en-US" b="1" smtClean="0"/>
              <a:t>Rule of Referential Integrity.</a:t>
            </a:r>
          </a:p>
          <a:p>
            <a:pPr eaLnBrk="1" hangingPunct="1"/>
            <a:r>
              <a:rPr lang="en-US" smtClean="0"/>
              <a:t>This Rule says that each value in the foreign key must also appear in the primary key of the other table.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C176F85-8AF3-4E77-B94F-6A03D1790C9C}" type="slidenum">
              <a:rPr lang="en-US" sz="1400"/>
              <a:pPr eaLnBrk="1" hangingPunct="1"/>
              <a:t>39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Sample DB Schema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4294967295"/>
          </p:nvPr>
        </p:nvSpPr>
        <p:spPr>
          <a:xfrm rot="5400000">
            <a:off x="5943600" y="3736975"/>
            <a:ext cx="32004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 smtClean="0"/>
              <a:t>Ch. 10 - VB 2008 by Schneider</a:t>
            </a: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78DA664-8B41-4EAF-B87B-AD161D25AC56}" type="slidenum">
              <a:rPr lang="en-US" sz="1400"/>
              <a:pPr eaLnBrk="1" hangingPunct="1"/>
              <a:t>4</a:t>
            </a:fld>
            <a:endParaRPr lang="en-US" sz="1400"/>
          </a:p>
        </p:txBody>
      </p:sp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828800"/>
            <a:ext cx="9099550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Join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A foreign key allows Visual Basic to link (or </a:t>
            </a:r>
            <a:r>
              <a:rPr lang="en-US" sz="2800" b="1" dirty="0" smtClean="0"/>
              <a:t>join</a:t>
            </a:r>
            <a:r>
              <a:rPr lang="en-US" sz="2800" dirty="0" smtClean="0"/>
              <a:t>) together two tables from a relational database</a:t>
            </a:r>
          </a:p>
          <a:p>
            <a:pPr eaLnBrk="1" hangingPunct="1"/>
            <a:r>
              <a:rPr lang="en-US" sz="2800" dirty="0" smtClean="0"/>
              <a:t>When the two tables Cities and Countries from MEGACITIES.MDB are joined based on the foreign key </a:t>
            </a:r>
            <a:r>
              <a:rPr lang="en-US" sz="2800" dirty="0" err="1" smtClean="0"/>
              <a:t>Cities.country</a:t>
            </a:r>
            <a:r>
              <a:rPr lang="en-US" sz="2800" dirty="0" smtClean="0"/>
              <a:t>, the result is the table in the next slide.</a:t>
            </a:r>
          </a:p>
          <a:p>
            <a:pPr eaLnBrk="1" hangingPunct="1"/>
            <a:r>
              <a:rPr lang="en-US" sz="2800" dirty="0" smtClean="0"/>
              <a:t>The record for each city is expanded to show its country’s population and its monetary unit.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C47A9C5-0C0B-4966-BB86-026D0CE88EC4}" type="slidenum">
              <a:rPr lang="en-US" sz="1400"/>
              <a:pPr eaLnBrk="1" hangingPunct="1"/>
              <a:t>40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Join of Two Tables</a:t>
            </a:r>
          </a:p>
        </p:txBody>
      </p:sp>
      <p:pic>
        <p:nvPicPr>
          <p:cNvPr id="45061" name="Picture 8" descr="scan000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30" y="3401218"/>
            <a:ext cx="7990702" cy="3309874"/>
          </a:xfrm>
          <a:noFill/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142BB46-D3F1-46AD-9661-DFE3676DB6BF}" type="slidenum">
              <a:rPr lang="en-US" sz="1400"/>
              <a:pPr eaLnBrk="1" hangingPunct="1"/>
              <a:t>41</a:t>
            </a:fld>
            <a:endParaRPr lang="en-US" sz="1400"/>
          </a:p>
        </p:txBody>
      </p:sp>
      <p:pic>
        <p:nvPicPr>
          <p:cNvPr id="9" name="Picture 5" descr="CitiesT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963" y="709048"/>
            <a:ext cx="4339427" cy="248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ountriesTabl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79"/>
          <a:stretch/>
        </p:blipFill>
        <p:spPr bwMode="auto">
          <a:xfrm>
            <a:off x="5068888" y="1103901"/>
            <a:ext cx="3519235" cy="206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SQL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Structured Query Language</a:t>
            </a:r>
            <a:r>
              <a:rPr lang="en-US" smtClean="0"/>
              <a:t> developed for use with relational databases</a:t>
            </a:r>
          </a:p>
          <a:p>
            <a:pPr eaLnBrk="1" hangingPunct="1"/>
            <a:r>
              <a:rPr lang="en-US" smtClean="0"/>
              <a:t>Very powerful language</a:t>
            </a:r>
          </a:p>
          <a:p>
            <a:pPr eaLnBrk="1" hangingPunct="1"/>
            <a:r>
              <a:rPr lang="en-US" smtClean="0"/>
              <a:t>Allows for the request of specified information from a database</a:t>
            </a:r>
          </a:p>
          <a:p>
            <a:pPr eaLnBrk="1" hangingPunct="1"/>
            <a:r>
              <a:rPr lang="en-US" smtClean="0"/>
              <a:t>Allows displaying of information from database in a specific format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ACD4A4F-5CE7-46E6-AB68-2836776FA9F3}" type="slidenum">
              <a:rPr lang="en-US" sz="1400"/>
              <a:pPr eaLnBrk="1" hangingPunct="1"/>
              <a:t>42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 SQL Requests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980728"/>
            <a:ext cx="8077200" cy="5493224"/>
          </a:xfrm>
        </p:spPr>
        <p:txBody>
          <a:bodyPr/>
          <a:lstStyle/>
          <a:p>
            <a:pPr eaLnBrk="1" hangingPunct="1"/>
            <a:r>
              <a:rPr lang="en-US" dirty="0" smtClean="0"/>
              <a:t>Show the records of a table in a specified order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dirty="0" smtClean="0">
                <a:latin typeface="Courier New" panose="02070309020205020404" pitchFamily="49" charset="0"/>
              </a:rPr>
              <a:t>SELECT * FROM </a:t>
            </a:r>
            <a:r>
              <a:rPr lang="en-US" sz="2400" b="1" i="1" dirty="0" smtClean="0">
                <a:latin typeface="Courier New" panose="02070309020205020404" pitchFamily="49" charset="0"/>
              </a:rPr>
              <a:t>Table1 </a:t>
            </a:r>
            <a:r>
              <a:rPr lang="en-US" sz="2400" b="1" dirty="0" smtClean="0">
                <a:latin typeface="Courier New" panose="02070309020205020404" pitchFamily="49" charset="0"/>
              </a:rPr>
              <a:t>ORDER BY </a:t>
            </a:r>
            <a:r>
              <a:rPr lang="en-US" sz="2400" b="1" i="1" dirty="0" smtClean="0">
                <a:latin typeface="Courier New" panose="02070309020205020404" pitchFamily="49" charset="0"/>
              </a:rPr>
              <a:t>field1 </a:t>
            </a:r>
            <a:r>
              <a:rPr lang="en-US" sz="2400" b="1" dirty="0" smtClean="0">
                <a:latin typeface="Courier New" panose="02070309020205020404" pitchFamily="49" charset="0"/>
              </a:rPr>
              <a:t>ASC</a:t>
            </a:r>
          </a:p>
          <a:p>
            <a:pPr eaLnBrk="1" hangingPunct="1"/>
            <a:r>
              <a:rPr lang="en-US" dirty="0" smtClean="0"/>
              <a:t>or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dirty="0" smtClean="0">
                <a:latin typeface="Courier New" panose="02070309020205020404" pitchFamily="49" charset="0"/>
              </a:rPr>
              <a:t>SELECT * FROM </a:t>
            </a:r>
            <a:r>
              <a:rPr lang="en-US" sz="2400" b="1" i="1" dirty="0" smtClean="0">
                <a:latin typeface="Courier New" panose="02070309020205020404" pitchFamily="49" charset="0"/>
              </a:rPr>
              <a:t>Table1 </a:t>
            </a:r>
            <a:r>
              <a:rPr lang="en-US" sz="2400" b="1" dirty="0" smtClean="0">
                <a:latin typeface="Courier New" panose="02070309020205020404" pitchFamily="49" charset="0"/>
              </a:rPr>
              <a:t>ORDER BY </a:t>
            </a:r>
            <a:r>
              <a:rPr lang="en-US" sz="2400" b="1" i="1" dirty="0" smtClean="0">
                <a:latin typeface="Courier New" panose="02070309020205020404" pitchFamily="49" charset="0"/>
              </a:rPr>
              <a:t>field1 </a:t>
            </a:r>
            <a:r>
              <a:rPr lang="en-US" sz="2400" b="1" dirty="0" smtClean="0">
                <a:latin typeface="Courier New" panose="02070309020205020404" pitchFamily="49" charset="0"/>
              </a:rPr>
              <a:t>DESC</a:t>
            </a:r>
          </a:p>
          <a:p>
            <a:pPr eaLnBrk="1" hangingPunct="1"/>
            <a:endParaRPr lang="en-US" sz="2400" b="1" dirty="0" smtClean="0">
              <a:latin typeface="Courier New" panose="02070309020205020404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1595213-26A6-42F5-9312-74E54DD6E211}" type="slidenum">
              <a:rPr lang="en-US" sz="1400"/>
              <a:pPr eaLnBrk="1" hangingPunct="1"/>
              <a:t>43</a:t>
            </a:fld>
            <a:endParaRPr lang="en-US" sz="1400"/>
          </a:p>
        </p:txBody>
      </p:sp>
      <p:sp>
        <p:nvSpPr>
          <p:cNvPr id="47110" name="AutoShape 4"/>
          <p:cNvSpPr>
            <a:spLocks noChangeArrowheads="1"/>
          </p:cNvSpPr>
          <p:nvPr/>
        </p:nvSpPr>
        <p:spPr bwMode="auto">
          <a:xfrm>
            <a:off x="6400800" y="2965340"/>
            <a:ext cx="2362200" cy="15240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b="1" dirty="0"/>
              <a:t>Specifies </a:t>
            </a:r>
          </a:p>
          <a:p>
            <a:pPr eaLnBrk="1" hangingPunct="1"/>
            <a:r>
              <a:rPr lang="en-US" sz="1600" b="1" dirty="0" err="1"/>
              <a:t>ASCending</a:t>
            </a:r>
            <a:endParaRPr lang="en-US" sz="1600" b="1" dirty="0"/>
          </a:p>
          <a:p>
            <a:pPr eaLnBrk="1" hangingPunct="1"/>
            <a:r>
              <a:rPr lang="en-US" sz="1600" b="1" dirty="0"/>
              <a:t>Or </a:t>
            </a:r>
          </a:p>
          <a:p>
            <a:pPr eaLnBrk="1" hangingPunct="1"/>
            <a:r>
              <a:rPr lang="en-US" sz="1600" b="1" dirty="0" err="1"/>
              <a:t>DESCending</a:t>
            </a:r>
            <a:endParaRPr lang="en-US" sz="1600" b="1" dirty="0"/>
          </a:p>
        </p:txBody>
      </p:sp>
      <p:sp>
        <p:nvSpPr>
          <p:cNvPr id="47111" name="AutoShape 4"/>
          <p:cNvSpPr>
            <a:spLocks noChangeArrowheads="1"/>
          </p:cNvSpPr>
          <p:nvPr/>
        </p:nvSpPr>
        <p:spPr bwMode="auto">
          <a:xfrm>
            <a:off x="990600" y="2998985"/>
            <a:ext cx="1828800" cy="12192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aseline="-25000"/>
              <a:t>*</a:t>
            </a:r>
            <a:r>
              <a:rPr lang="en-US" sz="1600"/>
              <a:t> means </a:t>
            </a:r>
          </a:p>
          <a:p>
            <a:pPr eaLnBrk="1" hangingPunct="1"/>
            <a:r>
              <a:rPr lang="en-US" sz="1600"/>
              <a:t>"all fields"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704" y="433164"/>
            <a:ext cx="8960296" cy="5620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Show just the records that meet certain criteria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3767136"/>
            <a:ext cx="7571184" cy="270681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dirty="0" smtClean="0">
                <a:latin typeface="Courier New" panose="02070309020205020404" pitchFamily="49" charset="0"/>
              </a:rPr>
              <a:t>SELECT * FROM </a:t>
            </a:r>
            <a:r>
              <a:rPr lang="en-US" sz="2400" b="1" i="1" dirty="0" smtClean="0">
                <a:latin typeface="Courier New" panose="02070309020205020404" pitchFamily="49" charset="0"/>
              </a:rPr>
              <a:t>Table1 </a:t>
            </a:r>
            <a:r>
              <a:rPr lang="en-US" sz="2400" b="1" dirty="0" smtClean="0">
                <a:latin typeface="Courier New" panose="02070309020205020404" pitchFamily="49" charset="0"/>
              </a:rPr>
              <a:t>WHERE </a:t>
            </a:r>
            <a:r>
              <a:rPr lang="en-US" sz="2400" b="1" i="1" dirty="0" smtClean="0">
                <a:latin typeface="Courier New" panose="02070309020205020404" pitchFamily="49" charset="0"/>
              </a:rPr>
              <a:t>criteria</a:t>
            </a:r>
            <a:endParaRPr lang="en-US" sz="2400" b="1" dirty="0" smtClean="0">
              <a:latin typeface="Courier New" panose="02070309020205020404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9AE0BFE-1216-4123-98FE-614944261694}" type="slidenum">
              <a:rPr lang="en-US" sz="1400"/>
              <a:pPr eaLnBrk="1" hangingPunct="1"/>
              <a:t>44</a:t>
            </a:fld>
            <a:endParaRPr lang="en-US" sz="1400"/>
          </a:p>
        </p:txBody>
      </p:sp>
      <p:sp>
        <p:nvSpPr>
          <p:cNvPr id="48134" name="AutoShape 4"/>
          <p:cNvSpPr>
            <a:spLocks noChangeArrowheads="1"/>
          </p:cNvSpPr>
          <p:nvPr/>
        </p:nvSpPr>
        <p:spPr bwMode="auto">
          <a:xfrm>
            <a:off x="762000" y="2471736"/>
            <a:ext cx="2209800" cy="1295400"/>
          </a:xfrm>
          <a:prstGeom prst="downArrow">
            <a:avLst>
              <a:gd name="adj1" fmla="val 50000"/>
              <a:gd name="adj2" fmla="val 26565"/>
            </a:avLst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 baseline="-25000"/>
              <a:t>*</a:t>
            </a:r>
            <a:r>
              <a:rPr lang="en-US" sz="2000"/>
              <a:t> means </a:t>
            </a:r>
          </a:p>
          <a:p>
            <a:pPr eaLnBrk="1" hangingPunct="1"/>
            <a:r>
              <a:rPr lang="en-US" sz="2000"/>
              <a:t>"all fields"</a:t>
            </a:r>
          </a:p>
        </p:txBody>
      </p:sp>
      <p:sp>
        <p:nvSpPr>
          <p:cNvPr id="48135" name="AutoShape 5"/>
          <p:cNvSpPr>
            <a:spLocks noChangeArrowheads="1"/>
          </p:cNvSpPr>
          <p:nvPr/>
        </p:nvSpPr>
        <p:spPr bwMode="auto">
          <a:xfrm>
            <a:off x="2971800" y="4205705"/>
            <a:ext cx="1371600" cy="1752600"/>
          </a:xfrm>
          <a:prstGeom prst="upArrow">
            <a:avLst>
              <a:gd name="adj1" fmla="val 50000"/>
              <a:gd name="adj2" fmla="val 31944"/>
            </a:avLst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/>
              <a:t>Name of the </a:t>
            </a:r>
          </a:p>
          <a:p>
            <a:pPr eaLnBrk="1" hangingPunct="1"/>
            <a:r>
              <a:rPr lang="en-US" sz="2000"/>
              <a:t>table where the </a:t>
            </a:r>
          </a:p>
          <a:p>
            <a:pPr eaLnBrk="1" hangingPunct="1"/>
            <a:r>
              <a:rPr lang="en-US" sz="2000"/>
              <a:t>records are found</a:t>
            </a:r>
          </a:p>
        </p:txBody>
      </p:sp>
      <p:sp>
        <p:nvSpPr>
          <p:cNvPr id="48136" name="AutoShape 6"/>
          <p:cNvSpPr>
            <a:spLocks noChangeArrowheads="1"/>
          </p:cNvSpPr>
          <p:nvPr/>
        </p:nvSpPr>
        <p:spPr bwMode="auto">
          <a:xfrm>
            <a:off x="5273497" y="2319336"/>
            <a:ext cx="1981200" cy="1447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/>
              <a:t>Specified</a:t>
            </a:r>
          </a:p>
          <a:p>
            <a:pPr eaLnBrk="1" hangingPunct="1"/>
            <a:r>
              <a:rPr lang="en-US" sz="2000"/>
              <a:t>Criteria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Join the tables together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connected by a foreign key, and present the records as in previous requests</a:t>
            </a:r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r>
              <a:rPr lang="en-US" sz="2600" b="1" dirty="0" smtClean="0">
                <a:latin typeface="Courier New" panose="02070309020205020404" pitchFamily="49" charset="0"/>
              </a:rPr>
              <a:t>SELECT * </a:t>
            </a:r>
            <a:endParaRPr lang="en-US" sz="2600" b="1" dirty="0" smtClean="0"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r>
              <a:rPr lang="en-US" sz="2600" b="1" dirty="0" smtClean="0">
                <a:latin typeface="Courier New" panose="02070309020205020404" pitchFamily="49" charset="0"/>
              </a:rPr>
              <a:t>FROM </a:t>
            </a:r>
            <a:r>
              <a:rPr lang="en-US" sz="2600" b="1" i="1" dirty="0" smtClean="0">
                <a:latin typeface="Courier New" panose="02070309020205020404" pitchFamily="49" charset="0"/>
              </a:rPr>
              <a:t>Table1 </a:t>
            </a:r>
            <a:r>
              <a:rPr lang="en-US" sz="2600" b="1" dirty="0" smtClean="0">
                <a:latin typeface="Courier New" panose="02070309020205020404" pitchFamily="49" charset="0"/>
              </a:rPr>
              <a:t>INNER JOIN </a:t>
            </a:r>
            <a:r>
              <a:rPr lang="en-US" sz="2600" b="1" dirty="0" smtClean="0">
                <a:latin typeface="Courier New" panose="02070309020205020404" pitchFamily="49" charset="0"/>
              </a:rPr>
              <a:t>Table2 </a:t>
            </a:r>
          </a:p>
          <a:p>
            <a:pPr eaLnBrk="1" hangingPunct="1">
              <a:buFontTx/>
              <a:buNone/>
            </a:pPr>
            <a:r>
              <a:rPr lang="en-US" sz="2600" b="1" dirty="0">
                <a:latin typeface="Courier New" panose="02070309020205020404" pitchFamily="49" charset="0"/>
              </a:rPr>
              <a:t>	</a:t>
            </a:r>
            <a:r>
              <a:rPr lang="en-US" sz="2600" b="1" dirty="0" smtClean="0">
                <a:latin typeface="Courier New" panose="02070309020205020404" pitchFamily="49" charset="0"/>
              </a:rPr>
              <a:t>	ON </a:t>
            </a:r>
            <a:r>
              <a:rPr lang="en-US" sz="2600" b="1" i="1" dirty="0" smtClean="0">
                <a:latin typeface="Courier New" panose="02070309020205020404" pitchFamily="49" charset="0"/>
              </a:rPr>
              <a:t>foreign field </a:t>
            </a:r>
            <a:r>
              <a:rPr lang="en-US" sz="2600" b="1" dirty="0" smtClean="0">
                <a:latin typeface="Courier New" panose="02070309020205020404" pitchFamily="49" charset="0"/>
              </a:rPr>
              <a:t>= </a:t>
            </a:r>
            <a:r>
              <a:rPr lang="en-US" sz="2600" b="1" i="1" dirty="0" smtClean="0">
                <a:latin typeface="Courier New" panose="02070309020205020404" pitchFamily="49" charset="0"/>
              </a:rPr>
              <a:t>primary </a:t>
            </a:r>
            <a:r>
              <a:rPr lang="en-US" sz="2600" b="1" i="1" dirty="0" smtClean="0">
                <a:latin typeface="Courier New" panose="02070309020205020404" pitchFamily="49" charset="0"/>
              </a:rPr>
              <a:t>field</a:t>
            </a:r>
          </a:p>
          <a:p>
            <a:pPr eaLnBrk="1" hangingPunct="1">
              <a:buFontTx/>
              <a:buNone/>
            </a:pPr>
            <a:r>
              <a:rPr lang="en-US" sz="2600" b="1" dirty="0" smtClean="0">
                <a:latin typeface="Courier New" panose="02070309020205020404" pitchFamily="49" charset="0"/>
              </a:rPr>
              <a:t>WHERE </a:t>
            </a:r>
            <a:r>
              <a:rPr lang="en-US" sz="2600" b="1" i="1" dirty="0" smtClean="0">
                <a:latin typeface="Courier New" panose="02070309020205020404" pitchFamily="49" charset="0"/>
              </a:rPr>
              <a:t>criteria</a:t>
            </a:r>
            <a:endParaRPr lang="en-US" sz="2600" b="1" dirty="0" smtClean="0">
              <a:latin typeface="Courier New" panose="02070309020205020404" pitchFamily="49" charset="0"/>
            </a:endParaRPr>
          </a:p>
          <a:p>
            <a:pPr eaLnBrk="1" hangingPunct="1"/>
            <a:endParaRPr lang="en-US" sz="2000" b="1" dirty="0" smtClean="0">
              <a:latin typeface="Courier New" panose="02070309020205020404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0E0A6E-0F1C-4D20-83CE-CFEA1F4734CE}" type="slidenum">
              <a:rPr lang="en-US" sz="1400"/>
              <a:pPr eaLnBrk="1" hangingPunct="1"/>
              <a:t>45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Make available just some of the fields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of either the basic tables or the joined table.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sz="2800" b="1" dirty="0" smtClean="0">
                <a:latin typeface="Courier New" panose="02070309020205020404" pitchFamily="49" charset="0"/>
              </a:rPr>
              <a:t>SELECT </a:t>
            </a:r>
            <a:r>
              <a:rPr lang="en-US" sz="2800" b="1" i="1" dirty="0" smtClean="0">
                <a:latin typeface="Courier New" panose="02070309020205020404" pitchFamily="49" charset="0"/>
              </a:rPr>
              <a:t>field1</a:t>
            </a:r>
            <a:r>
              <a:rPr lang="en-US" sz="2800" b="1" dirty="0" smtClean="0">
                <a:latin typeface="Courier New" panose="02070309020205020404" pitchFamily="49" charset="0"/>
              </a:rPr>
              <a:t>, </a:t>
            </a:r>
            <a:r>
              <a:rPr lang="en-US" sz="2800" b="1" i="1" dirty="0" smtClean="0">
                <a:latin typeface="Courier New" panose="02070309020205020404" pitchFamily="49" charset="0"/>
              </a:rPr>
              <a:t>field2</a:t>
            </a:r>
            <a:r>
              <a:rPr lang="en-US" sz="2800" b="1" dirty="0" smtClean="0">
                <a:latin typeface="Courier New" panose="02070309020205020404" pitchFamily="49" charset="0"/>
              </a:rPr>
              <a:t>, . . ., </a:t>
            </a:r>
            <a:r>
              <a:rPr lang="en-US" sz="2800" b="1" i="1" dirty="0" err="1" smtClean="0">
                <a:latin typeface="Courier New" panose="02070309020205020404" pitchFamily="49" charset="0"/>
              </a:rPr>
              <a:t>fieldN</a:t>
            </a:r>
            <a:r>
              <a:rPr lang="en-US" sz="2800" b="1" i="1" dirty="0" smtClean="0">
                <a:latin typeface="Courier New" panose="02070309020205020404" pitchFamily="49" charset="0"/>
              </a:rPr>
              <a:t> </a:t>
            </a:r>
            <a:endParaRPr lang="en-US" sz="2800" b="1" i="1" dirty="0" smtClean="0"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r>
              <a:rPr lang="en-US" sz="2800" b="1" dirty="0" smtClean="0">
                <a:latin typeface="Courier New" panose="02070309020205020404" pitchFamily="49" charset="0"/>
              </a:rPr>
              <a:t>FROM </a:t>
            </a:r>
            <a:r>
              <a:rPr lang="en-US" sz="2800" b="1" i="1" dirty="0" smtClean="0">
                <a:latin typeface="Courier New" panose="02070309020205020404" pitchFamily="49" charset="0"/>
              </a:rPr>
              <a:t>Table1 </a:t>
            </a:r>
            <a:endParaRPr lang="en-US" sz="2800" b="1" i="1" dirty="0" smtClean="0"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r>
              <a:rPr lang="en-US" sz="2800" b="1" dirty="0" smtClean="0">
                <a:latin typeface="Courier New" panose="02070309020205020404" pitchFamily="49" charset="0"/>
              </a:rPr>
              <a:t>WHERE </a:t>
            </a:r>
            <a:r>
              <a:rPr lang="en-US" sz="2800" b="1" i="1" dirty="0" smtClean="0">
                <a:latin typeface="Courier New" panose="02070309020205020404" pitchFamily="49" charset="0"/>
              </a:rPr>
              <a:t>criteria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90F8953-BC22-4757-8155-E729B52908DD}" type="slidenum">
              <a:rPr lang="en-US" sz="1400"/>
              <a:pPr eaLnBrk="1" hangingPunct="1"/>
              <a:t>46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Criteria Clause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 string containing a condition of the type used with If blocks. </a:t>
            </a:r>
          </a:p>
          <a:p>
            <a:pPr eaLnBrk="1" hangingPunct="1"/>
            <a:r>
              <a:rPr lang="en-US" sz="2800" smtClean="0"/>
              <a:t>Uses the standard operators &lt;, &gt;, and =</a:t>
            </a:r>
          </a:p>
          <a:p>
            <a:pPr eaLnBrk="1" hangingPunct="1"/>
            <a:r>
              <a:rPr lang="en-US" sz="2800" smtClean="0"/>
              <a:t>Also can use the operator LIKE. </a:t>
            </a:r>
          </a:p>
          <a:p>
            <a:pPr eaLnBrk="1" hangingPunct="1"/>
            <a:r>
              <a:rPr lang="en-US" sz="2800" smtClean="0"/>
              <a:t>LIKE uses the wildcard characters “_” and “%” to compare a string to a pattern.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3F7C8A-07C4-4B3C-90DB-84C50ABCC819}" type="slidenum">
              <a:rPr lang="en-US" sz="1400"/>
              <a:pPr eaLnBrk="1" hangingPunct="1"/>
              <a:t>47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 using LIKE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An underscore character stands for a single character in the same position as the underscore character.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pattern “B_d” is matched by “Bid”, “Bud”, and “Bad”. 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</a:pPr>
            <a:r>
              <a:rPr lang="en-US" sz="2800" smtClean="0"/>
              <a:t>A percent sign stands for any number of characters in the same position as the asterisk.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pattern “C%r” is matched by “Computer”, “Chair”, and “Car”.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35B3BA7-454F-456D-9A53-6E214880752C}" type="slidenum">
              <a:rPr lang="en-US" sz="1400"/>
              <a:pPr eaLnBrk="1" hangingPunct="1"/>
              <a:t>48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SELECT Clause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SELECT </a:t>
            </a:r>
            <a:r>
              <a:rPr lang="en-US" b="1" i="1" dirty="0" smtClean="0"/>
              <a:t>fields 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dirty="0" smtClean="0"/>
              <a:t>FROM </a:t>
            </a:r>
            <a:r>
              <a:rPr lang="en-US" b="1" i="1" dirty="0" smtClean="0"/>
              <a:t>clause</a:t>
            </a:r>
          </a:p>
          <a:p>
            <a:pPr eaLnBrk="1" hangingPunct="1"/>
            <a:endParaRPr lang="en-US" i="1" dirty="0" smtClean="0"/>
          </a:p>
          <a:p>
            <a:pPr eaLnBrk="1" hangingPunct="1"/>
            <a:r>
              <a:rPr lang="en-US" i="1" dirty="0" smtClean="0"/>
              <a:t>fields </a:t>
            </a:r>
            <a:r>
              <a:rPr lang="en-US" dirty="0" smtClean="0"/>
              <a:t>is either * (to indicate all fields) or a sequence of the fields to be available (separated by commas)</a:t>
            </a:r>
          </a:p>
          <a:p>
            <a:pPr eaLnBrk="1" hangingPunct="1"/>
            <a:endParaRPr lang="en-US" i="1" dirty="0" smtClean="0"/>
          </a:p>
          <a:p>
            <a:pPr eaLnBrk="1" hangingPunct="1"/>
            <a:r>
              <a:rPr lang="en-US" i="1" dirty="0" smtClean="0"/>
              <a:t>clause </a:t>
            </a:r>
            <a:r>
              <a:rPr lang="en-US" dirty="0" smtClean="0"/>
              <a:t>is either a single table or a join of two </a:t>
            </a:r>
            <a:r>
              <a:rPr lang="en-US" dirty="0" smtClean="0"/>
              <a:t>tables 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325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1CB3F4-96FD-404E-8827-0F4D7B292D46}" type="slidenum">
              <a:rPr lang="en-US" sz="1400"/>
              <a:pPr eaLnBrk="1" hangingPunct="1"/>
              <a:t>49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Sample DB Schema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19313"/>
            <a:ext cx="8614291" cy="290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1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Join clause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 join of two tables is indicated by a clause of the form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table1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INNER JOIN </a:t>
            </a:r>
            <a:r>
              <a:rPr lang="en-US" sz="28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table2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ON </a:t>
            </a:r>
            <a:r>
              <a:rPr lang="en-US" sz="28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foreign key of table1=primary key of </a:t>
            </a:r>
            <a:r>
              <a:rPr lang="en-US" sz="28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table2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Appending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8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criteria </a:t>
            </a:r>
            <a:r>
              <a:rPr lang="en-US" sz="2800" dirty="0" smtClean="0"/>
              <a:t>to the end of the sentence restricts the records to those satisfying </a:t>
            </a:r>
            <a:r>
              <a:rPr lang="en-US" sz="2800" i="1" dirty="0" smtClean="0"/>
              <a:t>criteria</a:t>
            </a:r>
            <a:r>
              <a:rPr lang="en-US" sz="28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Appending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ORDER BY </a:t>
            </a:r>
            <a:r>
              <a:rPr lang="en-US" sz="28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field(s)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ASC (or DESC) </a:t>
            </a:r>
            <a:r>
              <a:rPr lang="en-US" sz="2800" dirty="0" smtClean="0"/>
              <a:t>presents the records ordered by the specified field or fields.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16CD74-C250-4FBB-815D-700D7A44FF53}" type="slidenum">
              <a:rPr lang="en-US" sz="1400"/>
              <a:pPr eaLnBrk="1" hangingPunct="1"/>
              <a:t>50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 SQL statements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800" b="1" i="1" smtClean="0">
                <a:latin typeface="Courier New" panose="02070309020205020404" pitchFamily="49" charset="0"/>
                <a:cs typeface="Courier New" panose="02070309020205020404" pitchFamily="49" charset="0"/>
              </a:rPr>
              <a:t>www </a:t>
            </a:r>
            <a:r>
              <a:rPr lang="en-US" sz="2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800" b="1" i="1" smtClean="0">
                <a:latin typeface="Courier New" panose="02070309020205020404" pitchFamily="49" charset="0"/>
                <a:cs typeface="Courier New" panose="02070309020205020404" pitchFamily="49" charset="0"/>
              </a:rPr>
              <a:t>xxx </a:t>
            </a:r>
            <a:r>
              <a:rPr lang="en-US" sz="2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800" b="1" i="1" smtClean="0">
                <a:latin typeface="Courier New" panose="02070309020205020404" pitchFamily="49" charset="0"/>
                <a:cs typeface="Courier New" panose="02070309020205020404" pitchFamily="49" charset="0"/>
              </a:rPr>
              <a:t>yyy </a:t>
            </a:r>
            <a:r>
              <a:rPr lang="en-US" sz="2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ORDER BY </a:t>
            </a:r>
            <a:r>
              <a:rPr lang="en-US" sz="2800" b="1" i="1" smtClean="0">
                <a:latin typeface="Courier New" panose="02070309020205020404" pitchFamily="49" charset="0"/>
                <a:cs typeface="Courier New" panose="02070309020205020404" pitchFamily="49" charset="0"/>
              </a:rPr>
              <a:t>zzz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sz="2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800" b="1" i="1" smtClean="0">
                <a:latin typeface="Courier New" panose="02070309020205020404" pitchFamily="49" charset="0"/>
                <a:cs typeface="Courier New" panose="02070309020205020404" pitchFamily="49" charset="0"/>
              </a:rPr>
              <a:t>www </a:t>
            </a:r>
            <a:r>
              <a:rPr lang="en-US" sz="2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800" b="1" i="1" smtClean="0">
                <a:latin typeface="Courier New" panose="02070309020205020404" pitchFamily="49" charset="0"/>
                <a:cs typeface="Courier New" panose="02070309020205020404" pitchFamily="49" charset="0"/>
              </a:rPr>
              <a:t>xxx </a:t>
            </a:r>
            <a:r>
              <a:rPr lang="en-US" sz="2800" smtClean="0"/>
              <a:t>is always present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sz="2800" smtClean="0"/>
              <a:t>May be accompanied by one or both of</a:t>
            </a:r>
            <a:br>
              <a:rPr lang="en-US" sz="2800" smtClean="0"/>
            </a:br>
            <a:r>
              <a:rPr lang="en-US" sz="2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800" b="1" i="1" smtClean="0">
                <a:latin typeface="Courier New" panose="02070309020205020404" pitchFamily="49" charset="0"/>
                <a:cs typeface="Courier New" panose="02070309020205020404" pitchFamily="49" charset="0"/>
              </a:rPr>
              <a:t>yyy </a:t>
            </a:r>
            <a:r>
              <a:rPr lang="en-US" sz="2800" smtClean="0"/>
              <a:t>and </a:t>
            </a:r>
            <a:r>
              <a:rPr lang="en-US" sz="2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ORDER BY </a:t>
            </a:r>
            <a:r>
              <a:rPr lang="en-US" sz="2800" b="1" i="1" smtClean="0">
                <a:latin typeface="Courier New" panose="02070309020205020404" pitchFamily="49" charset="0"/>
                <a:cs typeface="Courier New" panose="02070309020205020404" pitchFamily="49" charset="0"/>
              </a:rPr>
              <a:t>zzz</a:t>
            </a:r>
            <a:r>
              <a:rPr lang="en-US" sz="2800" smtClean="0"/>
              <a:t>.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sz="2800" smtClean="0"/>
              <a:t>The </a:t>
            </a:r>
            <a:r>
              <a:rPr lang="en-US" sz="2800" b="1" i="1" smtClean="0">
                <a:latin typeface="Courier New" panose="02070309020205020404" pitchFamily="49" charset="0"/>
                <a:cs typeface="Courier New" panose="02070309020205020404" pitchFamily="49" charset="0"/>
              </a:rPr>
              <a:t>xxx</a:t>
            </a:r>
            <a:r>
              <a:rPr lang="en-US" sz="2800" i="1" smtClean="0"/>
              <a:t> </a:t>
            </a:r>
            <a:r>
              <a:rPr lang="en-US" sz="2800" smtClean="0"/>
              <a:t>portion might contain an </a:t>
            </a:r>
            <a:r>
              <a:rPr lang="en-US" sz="2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INNER JOIN </a:t>
            </a:r>
            <a:r>
              <a:rPr lang="en-US" sz="2800" smtClean="0"/>
              <a:t>phrase.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529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49557B8-AC71-4366-8C1B-333808147258}" type="slidenum">
              <a:rPr lang="en-US" sz="1400"/>
              <a:pPr eaLnBrk="1" hangingPunct="1"/>
              <a:t>51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on SQL statements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single quote, rather than the normal double quote, is used to surround strings.</a:t>
            </a:r>
          </a:p>
          <a:p>
            <a:pPr eaLnBrk="1" hangingPunct="1">
              <a:spcBef>
                <a:spcPts val="2400"/>
              </a:spcBef>
            </a:pPr>
            <a:r>
              <a:rPr lang="en-US" smtClean="0"/>
              <a:t>Fields may be specified with the table they come from by </a:t>
            </a:r>
            <a:r>
              <a:rPr lang="en-US" b="1" i="1" smtClean="0">
                <a:latin typeface="Courier New" panose="02070309020205020404" pitchFamily="49" charset="0"/>
                <a:cs typeface="Courier New" panose="02070309020205020404" pitchFamily="49" charset="0"/>
              </a:rPr>
              <a:t>tableName.fieldName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B13DE29-9A58-4E5A-B4E1-FE5CB2A78A2F}" type="slidenum">
              <a:rPr lang="en-US" sz="1400"/>
              <a:pPr eaLnBrk="1" hangingPunct="1"/>
              <a:t>52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734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28217C2-CFA5-48C8-9E0D-B51AF1BD4FB8}" type="slidenum">
              <a:rPr lang="en-US" sz="1400"/>
              <a:pPr eaLnBrk="1" hangingPunct="1"/>
              <a:t>53</a:t>
            </a:fld>
            <a:endParaRPr lang="en-US" sz="14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Virtual Tables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SQL statements create a new “virtual” table from existing tables.</a:t>
            </a:r>
          </a:p>
          <a:p>
            <a:pPr eaLnBrk="1" hangingPunct="1">
              <a:spcBef>
                <a:spcPts val="2400"/>
              </a:spcBef>
              <a:buFontTx/>
              <a:buNone/>
            </a:pPr>
            <a:r>
              <a:rPr lang="en-US" sz="2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city, pop2015 FROM Cities WHERE pop2015&gt;=20</a:t>
            </a:r>
          </a:p>
          <a:p>
            <a:pPr eaLnBrk="1" hangingPunct="1">
              <a:buFontTx/>
              <a:buNone/>
            </a:pPr>
            <a:r>
              <a:rPr lang="en-US" sz="2800" smtClean="0"/>
              <a:t>Results in “virtual” table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837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C1DC2DB-ECA5-4602-9FAE-572391E752D8}" type="slidenum">
              <a:rPr lang="en-US" sz="1400"/>
              <a:pPr eaLnBrk="1" hangingPunct="1"/>
              <a:t>54</a:t>
            </a:fld>
            <a:endParaRPr lang="en-US" sz="1400"/>
          </a:p>
        </p:txBody>
      </p:sp>
      <p:sp>
        <p:nvSpPr>
          <p:cNvPr id="58373" name="Text Box 4"/>
          <p:cNvSpPr txBox="1">
            <a:spLocks noChangeArrowheads="1"/>
          </p:cNvSpPr>
          <p:nvPr/>
        </p:nvSpPr>
        <p:spPr bwMode="auto">
          <a:xfrm>
            <a:off x="4419600" y="4156075"/>
            <a:ext cx="3048000" cy="2244725"/>
          </a:xfrm>
          <a:prstGeom prst="rect">
            <a:avLst/>
          </a:prstGeom>
          <a:solidFill>
            <a:schemeClr val="accent2">
              <a:alpha val="50195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000"/>
              <a:t>city                pop2015</a:t>
            </a:r>
            <a:br>
              <a:rPr lang="en-US" sz="2000"/>
            </a:br>
            <a:r>
              <a:rPr lang="en-US" sz="2000"/>
              <a:t>Bombay            22.6</a:t>
            </a:r>
            <a:br>
              <a:rPr lang="en-US" sz="2000"/>
            </a:br>
            <a:r>
              <a:rPr lang="en-US" sz="2000"/>
              <a:t>Delhi                 20.9</a:t>
            </a:r>
          </a:p>
          <a:p>
            <a:pPr algn="l" eaLnBrk="1" hangingPunct="1"/>
            <a:r>
              <a:rPr lang="en-US" sz="2000"/>
              <a:t>Mexico City      20.6</a:t>
            </a:r>
          </a:p>
          <a:p>
            <a:pPr algn="l" eaLnBrk="1" hangingPunct="1"/>
            <a:r>
              <a:rPr lang="en-US" sz="2000"/>
              <a:t>Sao Paulo        20.0</a:t>
            </a:r>
            <a:br>
              <a:rPr lang="en-US" sz="2000"/>
            </a:br>
            <a:r>
              <a:rPr lang="en-US" sz="2000"/>
              <a:t>Tokyo               36.2</a:t>
            </a:r>
            <a:br>
              <a:rPr lang="en-US" sz="2000"/>
            </a:br>
            <a:endParaRPr 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Another Virtual Table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* FROM Countries WHERE country LIKE 'I%' ORDER BY pop2005 ASC</a:t>
            </a:r>
          </a:p>
          <a:p>
            <a:pPr eaLnBrk="1" hangingPunct="1"/>
            <a:r>
              <a:rPr lang="en-US" sz="2800" smtClean="0"/>
              <a:t>Results in “virtual” table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939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0523CF-9FDA-4C04-8281-DAB569EB532F}" type="slidenum">
              <a:rPr lang="en-US" sz="1400"/>
              <a:pPr eaLnBrk="1" hangingPunct="1"/>
              <a:t>55</a:t>
            </a:fld>
            <a:endParaRPr lang="en-US" sz="1400"/>
          </a:p>
        </p:txBody>
      </p:sp>
      <p:sp>
        <p:nvSpPr>
          <p:cNvPr id="59398" name="Text Box 4"/>
          <p:cNvSpPr txBox="1">
            <a:spLocks noChangeArrowheads="1"/>
          </p:cNvSpPr>
          <p:nvPr/>
        </p:nvSpPr>
        <p:spPr bwMode="auto">
          <a:xfrm>
            <a:off x="2057400" y="3733800"/>
            <a:ext cx="4953000" cy="1025525"/>
          </a:xfrm>
          <a:prstGeom prst="rect">
            <a:avLst/>
          </a:prstGeom>
          <a:solidFill>
            <a:schemeClr val="accent2">
              <a:alpha val="50195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000" b="1"/>
              <a:t>country            pop2005    monetaryUnit      </a:t>
            </a:r>
            <a:r>
              <a:rPr lang="en-US" sz="2000"/>
              <a:t/>
            </a:r>
            <a:br>
              <a:rPr lang="en-US" sz="2000"/>
            </a:br>
            <a:r>
              <a:rPr lang="en-US" sz="2000"/>
              <a:t>Indonesia          222.8          rupiah</a:t>
            </a:r>
            <a:br>
              <a:rPr lang="en-US" sz="2000"/>
            </a:br>
            <a:r>
              <a:rPr lang="en-US" sz="2000"/>
              <a:t>India                  103.4          rupee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Views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“Virtual” tables don’t exist physically.</a:t>
            </a:r>
          </a:p>
          <a:p>
            <a:pPr eaLnBrk="1" hangingPunct="1"/>
            <a:r>
              <a:rPr lang="en-US" smtClean="0"/>
              <a:t>For all practical purposes, Visual Basic acts as if they did. </a:t>
            </a:r>
          </a:p>
          <a:p>
            <a:pPr eaLnBrk="1" hangingPunct="1"/>
            <a:r>
              <a:rPr lang="en-US" smtClean="0"/>
              <a:t>You may also see a “virtual” table called a </a:t>
            </a:r>
            <a:r>
              <a:rPr lang="en-US" b="1" smtClean="0"/>
              <a:t>view</a:t>
            </a:r>
            <a:r>
              <a:rPr lang="en-US" smtClean="0"/>
              <a:t>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20044F2-BDD1-44DF-89E9-CE33F411E98D}" type="slidenum">
              <a:rPr lang="en-US" sz="1400"/>
              <a:pPr eaLnBrk="1" hangingPunct="1"/>
              <a:t>56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DataGridView Control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 </a:t>
            </a:r>
            <a:r>
              <a:rPr lang="en-US" sz="2800" dirty="0" err="1" smtClean="0"/>
              <a:t>DataGridView</a:t>
            </a:r>
            <a:r>
              <a:rPr lang="en-US" sz="2800" dirty="0" smtClean="0"/>
              <a:t>, displays the values for an entire view in a table format similar to the table displayed by Database Explorer.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prefix for the name of a </a:t>
            </a:r>
            <a:r>
              <a:rPr lang="en-US" sz="2800" dirty="0" err="1" smtClean="0"/>
              <a:t>DataGridView</a:t>
            </a:r>
            <a:r>
              <a:rPr lang="en-US" sz="2800" dirty="0" smtClean="0"/>
              <a:t> control is </a:t>
            </a:r>
            <a:r>
              <a:rPr lang="en-US" sz="2800" i="1" dirty="0" err="1" smtClean="0"/>
              <a:t>dgv</a:t>
            </a:r>
            <a:r>
              <a:rPr lang="en-US" sz="28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After a data table has been filled, the statement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800" b="1" dirty="0" smtClean="0">
                <a:latin typeface="Courier New" panose="02070309020205020404" pitchFamily="49" charset="0"/>
              </a:rPr>
              <a:t>   </a:t>
            </a:r>
            <a:r>
              <a:rPr lang="en-US" sz="2800" b="1" dirty="0" err="1" smtClean="0">
                <a:latin typeface="Courier New" panose="02070309020205020404" pitchFamily="49" charset="0"/>
              </a:rPr>
              <a:t>dgvDisplay.DataSource</a:t>
            </a:r>
            <a:r>
              <a:rPr lang="en-US" sz="2800" b="1" dirty="0" smtClean="0">
                <a:latin typeface="Courier New" panose="02070309020205020404" pitchFamily="49" charset="0"/>
              </a:rPr>
              <a:t> = </a:t>
            </a:r>
            <a:r>
              <a:rPr lang="en-US" sz="2800" b="1" dirty="0" err="1" smtClean="0">
                <a:latin typeface="Courier New" panose="02070309020205020404" pitchFamily="49" charset="0"/>
              </a:rPr>
              <a:t>dt</a:t>
            </a:r>
            <a:endParaRPr lang="en-US" sz="2800" b="1" dirty="0" smtClean="0"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800" dirty="0" smtClean="0"/>
              <a:t>   displays the contents of the data table </a:t>
            </a:r>
            <a:r>
              <a:rPr lang="en-US" sz="2800" i="1" dirty="0" err="1" smtClean="0"/>
              <a:t>dt.</a:t>
            </a:r>
            <a:endParaRPr lang="en-US" sz="28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144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F810CA0-165E-46B2-A846-3D5E4956DB74}" type="slidenum">
              <a:rPr lang="en-US" sz="1400"/>
              <a:pPr eaLnBrk="1" hangingPunct="1"/>
              <a:t>57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1: Form</a:t>
            </a:r>
          </a:p>
        </p:txBody>
      </p:sp>
      <p:pic>
        <p:nvPicPr>
          <p:cNvPr id="62470" name="Content Placeholder 8" descr="10-2-1.ti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169" y="1974850"/>
            <a:ext cx="4514850" cy="3505200"/>
          </a:xfrm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55B2886-76DB-4A7E-B17E-B44980872D89}" type="slidenum">
              <a:rPr lang="en-US" sz="1400"/>
              <a:pPr eaLnBrk="1" hangingPunct="1"/>
              <a:t>58</a:t>
            </a:fld>
            <a:endParaRPr lang="en-US" sz="1400"/>
          </a:p>
        </p:txBody>
      </p:sp>
      <p:sp>
        <p:nvSpPr>
          <p:cNvPr id="62469" name="Text Box 10"/>
          <p:cNvSpPr txBox="1">
            <a:spLocks noChangeArrowheads="1"/>
          </p:cNvSpPr>
          <p:nvPr/>
        </p:nvSpPr>
        <p:spPr bwMode="auto">
          <a:xfrm>
            <a:off x="6781800" y="35052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dgvDisplay</a:t>
            </a:r>
          </a:p>
        </p:txBody>
      </p:sp>
      <p:sp>
        <p:nvSpPr>
          <p:cNvPr id="62471" name="Line 9"/>
          <p:cNvSpPr>
            <a:spLocks noChangeShapeType="1"/>
          </p:cNvSpPr>
          <p:nvPr/>
        </p:nvSpPr>
        <p:spPr bwMode="auto">
          <a:xfrm flipH="1">
            <a:off x="6324600" y="3733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1: Code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980728"/>
            <a:ext cx="8305800" cy="549322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Private Sub</a:t>
            </a:r>
            <a:r>
              <a:rPr lang="en-US" sz="1800" b="1" dirty="0" smtClean="0">
                <a:solidFill>
                  <a:srgbClr val="0073FF"/>
                </a:solidFill>
                <a:latin typeface="Courier New" panose="02070309020205020404" pitchFamily="49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frmCities_Load</a:t>
            </a:r>
            <a:r>
              <a:rPr lang="en-US" sz="1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...</a:t>
            </a:r>
            <a:r>
              <a:rPr lang="en-US" sz="1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 </a:t>
            </a:r>
            <a:r>
              <a:rPr lang="en-US" sz="18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Handles </a:t>
            </a:r>
            <a:r>
              <a:rPr lang="en-US" sz="1800" b="1" dirty="0" err="1" smtClean="0">
                <a:solidFill>
                  <a:schemeClr val="folHlink"/>
                </a:solidFill>
                <a:latin typeface="Courier New" panose="02070309020205020404" pitchFamily="49" charset="0"/>
              </a:rPr>
              <a:t>MyBase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.Load</a:t>
            </a:r>
            <a:endParaRPr lang="en-US" sz="1800" b="1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UpdateGrid</a:t>
            </a:r>
            <a:r>
              <a:rPr lang="en-US" sz="1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1" dirty="0" smtClean="0">
                <a:solidFill>
                  <a:schemeClr val="hlink"/>
                </a:solidFill>
                <a:latin typeface="Courier New" panose="02070309020205020404" pitchFamily="49" charset="0"/>
              </a:rPr>
              <a:t>"Select * From Cities"</a:t>
            </a:r>
            <a:r>
              <a:rPr lang="en-US" sz="1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Sub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18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Private Sub</a:t>
            </a:r>
            <a:r>
              <a:rPr lang="en-US" sz="1800" b="1" dirty="0" smtClean="0">
                <a:solidFill>
                  <a:srgbClr val="0073FF"/>
                </a:solidFill>
                <a:latin typeface="Courier New" panose="02070309020205020404" pitchFamily="49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btnOrderbyPop_Click</a:t>
            </a:r>
            <a:r>
              <a:rPr lang="en-US" sz="1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...</a:t>
            </a:r>
            <a:r>
              <a:rPr lang="en-US" sz="1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 </a:t>
            </a:r>
            <a:r>
              <a:rPr lang="en-US" sz="18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Handles</a:t>
            </a:r>
            <a:r>
              <a:rPr lang="en-US" sz="1800" b="1" dirty="0" smtClean="0">
                <a:solidFill>
                  <a:srgbClr val="0073FF"/>
                </a:solidFill>
                <a:latin typeface="Courier New" panose="02070309020205020404" pitchFamily="49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btnOrderbyPop.Click</a:t>
            </a:r>
            <a:endParaRPr lang="en-US" sz="1800" b="1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UpdateGrid</a:t>
            </a:r>
            <a:r>
              <a:rPr lang="en-US" sz="1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1" dirty="0" smtClean="0">
                <a:solidFill>
                  <a:schemeClr val="hlink"/>
                </a:solidFill>
                <a:latin typeface="Courier New" panose="02070309020205020404" pitchFamily="49" charset="0"/>
              </a:rPr>
              <a:t>"Select * From Cities Order By pop2005 ASC"</a:t>
            </a:r>
            <a:r>
              <a:rPr lang="en-US" sz="1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Sub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18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Private Sub</a:t>
            </a:r>
            <a:r>
              <a:rPr lang="en-US" sz="1800" b="1" dirty="0" smtClean="0">
                <a:solidFill>
                  <a:srgbClr val="0073FF"/>
                </a:solidFill>
                <a:latin typeface="Courier New" panose="02070309020205020404" pitchFamily="49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btnShowMonUnit_Click</a:t>
            </a:r>
            <a:r>
              <a:rPr lang="en-US" sz="1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...</a:t>
            </a:r>
            <a:r>
              <a:rPr lang="en-US" sz="1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 _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                           </a:t>
            </a:r>
            <a:r>
              <a:rPr lang="en-US" sz="18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Handles</a:t>
            </a:r>
            <a:r>
              <a:rPr lang="en-US" sz="1800" b="1" dirty="0" smtClean="0">
                <a:solidFill>
                  <a:srgbClr val="0073FF"/>
                </a:solidFill>
                <a:latin typeface="Courier New" panose="02070309020205020404" pitchFamily="49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btnShowMonUnit.Click</a:t>
            </a:r>
            <a:endParaRPr lang="en-US" sz="1800" b="1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UpdateGrid</a:t>
            </a:r>
            <a:r>
              <a:rPr lang="en-US" sz="1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1" dirty="0" smtClean="0">
                <a:solidFill>
                  <a:schemeClr val="hlink"/>
                </a:solidFill>
                <a:latin typeface="Courier New" panose="02070309020205020404" pitchFamily="49" charset="0"/>
              </a:rPr>
              <a:t>"SELECT city, </a:t>
            </a:r>
            <a:r>
              <a:rPr lang="en-US" sz="1800" b="1" dirty="0" err="1" smtClean="0">
                <a:solidFill>
                  <a:schemeClr val="hlink"/>
                </a:solidFill>
                <a:latin typeface="Courier New" panose="02070309020205020404" pitchFamily="49" charset="0"/>
              </a:rPr>
              <a:t>Cities.country</a:t>
            </a:r>
            <a:r>
              <a:rPr lang="en-US" sz="1800" b="1" dirty="0" smtClean="0">
                <a:solidFill>
                  <a:schemeClr val="hlink"/>
                </a:solidFill>
                <a:latin typeface="Courier New" panose="02070309020205020404" pitchFamily="49" charset="0"/>
              </a:rPr>
              <a:t>, "</a:t>
            </a:r>
            <a:r>
              <a:rPr lang="en-US" sz="1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&amp; _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        </a:t>
            </a:r>
            <a:r>
              <a:rPr lang="en-US" sz="1800" b="1" dirty="0" smtClean="0">
                <a:solidFill>
                  <a:schemeClr val="hlink"/>
                </a:solidFill>
                <a:latin typeface="Courier New" panose="02070309020205020404" pitchFamily="49" charset="0"/>
              </a:rPr>
              <a:t>"Cities.pop1995, </a:t>
            </a:r>
            <a:r>
              <a:rPr lang="en-US" sz="1800" b="1" dirty="0" err="1" smtClean="0">
                <a:solidFill>
                  <a:schemeClr val="hlink"/>
                </a:solidFill>
                <a:latin typeface="Courier New" panose="02070309020205020404" pitchFamily="49" charset="0"/>
              </a:rPr>
              <a:t>monetaryUnit</a:t>
            </a:r>
            <a:r>
              <a:rPr lang="en-US" sz="1800" b="1" dirty="0" smtClean="0">
                <a:solidFill>
                  <a:schemeClr val="hlink"/>
                </a:solidFill>
                <a:latin typeface="Courier New" panose="02070309020205020404" pitchFamily="49" charset="0"/>
              </a:rPr>
              <a:t> "</a:t>
            </a:r>
            <a:r>
              <a:rPr lang="en-US" sz="1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&amp; _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        </a:t>
            </a:r>
            <a:r>
              <a:rPr lang="en-US" sz="1800" b="1" dirty="0" smtClean="0">
                <a:solidFill>
                  <a:schemeClr val="hlink"/>
                </a:solidFill>
                <a:latin typeface="Courier New" panose="02070309020205020404" pitchFamily="49" charset="0"/>
              </a:rPr>
              <a:t>"FROM Cities INNER JOIN Countries "</a:t>
            </a:r>
            <a:r>
              <a:rPr lang="en-US" sz="1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&amp; _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        </a:t>
            </a:r>
            <a:r>
              <a:rPr lang="en-US" sz="1800" b="1" dirty="0" smtClean="0">
                <a:solidFill>
                  <a:schemeClr val="hlink"/>
                </a:solidFill>
                <a:latin typeface="Courier New" panose="02070309020205020404" pitchFamily="49" charset="0"/>
              </a:rPr>
              <a:t>"ON </a:t>
            </a:r>
            <a:r>
              <a:rPr lang="en-US" sz="1800" b="1" dirty="0" err="1" smtClean="0">
                <a:solidFill>
                  <a:schemeClr val="hlink"/>
                </a:solidFill>
                <a:latin typeface="Courier New" panose="02070309020205020404" pitchFamily="49" charset="0"/>
              </a:rPr>
              <a:t>Cities.country</a:t>
            </a:r>
            <a:r>
              <a:rPr lang="en-US" sz="1800" b="1" dirty="0" smtClean="0">
                <a:solidFill>
                  <a:schemeClr val="hlink"/>
                </a:solidFill>
                <a:latin typeface="Courier New" panose="02070309020205020404" pitchFamily="49" charset="0"/>
              </a:rPr>
              <a:t>=</a:t>
            </a:r>
            <a:r>
              <a:rPr lang="en-US" sz="1800" b="1" dirty="0" err="1" smtClean="0">
                <a:solidFill>
                  <a:schemeClr val="hlink"/>
                </a:solidFill>
                <a:latin typeface="Courier New" panose="02070309020205020404" pitchFamily="49" charset="0"/>
              </a:rPr>
              <a:t>Countries.country</a:t>
            </a:r>
            <a:r>
              <a:rPr lang="en-US" sz="1800" b="1" dirty="0" smtClean="0">
                <a:solidFill>
                  <a:schemeClr val="hlink"/>
                </a:solidFill>
                <a:latin typeface="Courier New" panose="02070309020205020404" pitchFamily="49" charset="0"/>
              </a:rPr>
              <a:t> "</a:t>
            </a:r>
            <a:r>
              <a:rPr lang="en-US" sz="1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&amp; _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        </a:t>
            </a:r>
            <a:r>
              <a:rPr lang="en-US" sz="1800" b="1" dirty="0" smtClean="0">
                <a:solidFill>
                  <a:schemeClr val="hlink"/>
                </a:solidFill>
                <a:latin typeface="Courier New" panose="02070309020205020404" pitchFamily="49" charset="0"/>
              </a:rPr>
              <a:t>"ORDER BY city ASC"</a:t>
            </a:r>
            <a:r>
              <a:rPr lang="en-US" sz="1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Sub</a:t>
            </a:r>
            <a:endParaRPr lang="en-US" sz="1800" dirty="0" smtClean="0">
              <a:solidFill>
                <a:schemeClr val="folHlink"/>
              </a:solidFill>
              <a:latin typeface="Courier New" panose="02070309020205020404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CB31448-C0D0-494F-8D4C-D1DC5F563CEF}" type="slidenum">
              <a:rPr lang="en-US" sz="1400"/>
              <a:pPr eaLnBrk="1" hangingPunct="1"/>
              <a:t>59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Sample Table – Cities Table</a:t>
            </a:r>
          </a:p>
        </p:txBody>
      </p:sp>
      <p:pic>
        <p:nvPicPr>
          <p:cNvPr id="10245" name="Picture 5" descr="CitiesTabl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47800"/>
            <a:ext cx="6339308" cy="3636012"/>
          </a:xfrm>
          <a:noFill/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DC739DD-DABD-40A7-B8E6-A3F963C167D9}" type="slidenum">
              <a:rPr lang="en-US" sz="1400"/>
              <a:pPr eaLnBrk="1" hangingPunct="1"/>
              <a:t>6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1: Code continued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980728"/>
            <a:ext cx="9067800" cy="5493224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1800" b="1" dirty="0" smtClean="0">
              <a:solidFill>
                <a:srgbClr val="0073FF"/>
              </a:solidFill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r>
              <a:rPr lang="en-US" sz="18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Sub</a:t>
            </a:r>
            <a:r>
              <a:rPr lang="en-US" sz="1800" b="1" dirty="0" smtClean="0">
                <a:solidFill>
                  <a:srgbClr val="0073FF"/>
                </a:solidFill>
                <a:latin typeface="Courier New" panose="02070309020205020404" pitchFamily="49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UpdateGrid</a:t>
            </a:r>
            <a:r>
              <a:rPr lang="en-US" sz="1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1" dirty="0" err="1" smtClean="0">
                <a:solidFill>
                  <a:schemeClr val="folHlink"/>
                </a:solidFill>
                <a:latin typeface="Courier New" panose="02070309020205020404" pitchFamily="49" charset="0"/>
              </a:rPr>
              <a:t>ByVal</a:t>
            </a:r>
            <a:r>
              <a:rPr lang="en-US" sz="1800" b="1" dirty="0" smtClean="0">
                <a:solidFill>
                  <a:srgbClr val="0073FF"/>
                </a:solidFill>
                <a:latin typeface="Courier New" panose="02070309020205020404" pitchFamily="49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sqlStr</a:t>
            </a:r>
            <a:r>
              <a:rPr lang="en-US" sz="1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As String</a:t>
            </a:r>
            <a:r>
              <a:rPr lang="en-US" sz="1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sz="1800" b="1" dirty="0" smtClean="0">
                <a:solidFill>
                  <a:srgbClr val="0073FF"/>
                </a:solidFill>
                <a:latin typeface="Courier New" panose="02070309020205020404" pitchFamily="49" charset="0"/>
              </a:rPr>
              <a:t>  </a:t>
            </a:r>
            <a:r>
              <a:rPr lang="en-US" sz="18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Dim</a:t>
            </a:r>
            <a:r>
              <a:rPr lang="en-US" sz="1800" b="1" dirty="0" smtClean="0">
                <a:solidFill>
                  <a:srgbClr val="0073FF"/>
                </a:solidFill>
                <a:latin typeface="Courier New" panose="02070309020205020404" pitchFamily="49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dt</a:t>
            </a:r>
            <a:r>
              <a:rPr lang="en-US" sz="1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As New</a:t>
            </a:r>
            <a:r>
              <a:rPr lang="en-US" sz="1800" b="1" dirty="0" smtClean="0">
                <a:solidFill>
                  <a:srgbClr val="0073FF"/>
                </a:solidFill>
                <a:latin typeface="Courier New" panose="02070309020205020404" pitchFamily="49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DataTable</a:t>
            </a:r>
            <a:r>
              <a:rPr lang="en-US" sz="1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</a:p>
          <a:p>
            <a:pPr eaLnBrk="1" hangingPunct="1">
              <a:buFontTx/>
              <a:buNone/>
            </a:pPr>
            <a:r>
              <a:rPr lang="en-US" sz="1800" b="1" dirty="0" smtClean="0">
                <a:solidFill>
                  <a:srgbClr val="0073FF"/>
                </a:solidFill>
                <a:latin typeface="Courier New" panose="02070309020205020404" pitchFamily="49" charset="0"/>
              </a:rPr>
              <a:t>  </a:t>
            </a:r>
            <a:r>
              <a:rPr lang="en-US" sz="18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Dim</a:t>
            </a:r>
            <a:r>
              <a:rPr lang="en-US" sz="1800" b="1" dirty="0" smtClean="0">
                <a:solidFill>
                  <a:srgbClr val="0073FF"/>
                </a:solidFill>
                <a:latin typeface="Courier New" panose="02070309020205020404" pitchFamily="49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connStr</a:t>
            </a:r>
            <a:r>
              <a:rPr lang="en-US" sz="1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As String</a:t>
            </a:r>
            <a:r>
              <a:rPr lang="en-US" sz="1800" b="1" dirty="0" smtClean="0">
                <a:solidFill>
                  <a:srgbClr val="0073FF"/>
                </a:solidFill>
                <a:latin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1800" b="1" dirty="0" smtClean="0">
                <a:solidFill>
                  <a:schemeClr val="hlink"/>
                </a:solidFill>
                <a:latin typeface="Courier New" panose="02070309020205020404" pitchFamily="49" charset="0"/>
              </a:rPr>
              <a:t>"Provider=Microsoft.Jet.OLEDB.4.0;"</a:t>
            </a:r>
            <a:r>
              <a:rPr lang="en-US" sz="1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&amp; _</a:t>
            </a:r>
          </a:p>
          <a:p>
            <a:pPr eaLnBrk="1" hangingPunct="1">
              <a:buFontTx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                       </a:t>
            </a:r>
            <a:r>
              <a:rPr lang="en-US" sz="1800" b="1" dirty="0" smtClean="0">
                <a:solidFill>
                  <a:schemeClr val="hlink"/>
                </a:solidFill>
                <a:latin typeface="Courier New" panose="02070309020205020404" pitchFamily="49" charset="0"/>
              </a:rPr>
              <a:t>"Data Source = MEGACITIES.MDB"</a:t>
            </a:r>
          </a:p>
          <a:p>
            <a:pPr eaLnBrk="1" hangingPunct="1">
              <a:buFontTx/>
              <a:buNone/>
            </a:pPr>
            <a:r>
              <a:rPr lang="en-US" sz="1800" b="1" dirty="0" smtClean="0">
                <a:solidFill>
                  <a:srgbClr val="0073FF"/>
                </a:solidFill>
                <a:latin typeface="Courier New" panose="02070309020205020404" pitchFamily="49" charset="0"/>
              </a:rPr>
              <a:t>  </a:t>
            </a:r>
            <a:r>
              <a:rPr lang="en-US" sz="18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Dim</a:t>
            </a:r>
            <a:r>
              <a:rPr lang="en-US" sz="1800" b="1" dirty="0" smtClean="0">
                <a:solidFill>
                  <a:srgbClr val="0073FF"/>
                </a:solidFill>
                <a:latin typeface="Courier New" panose="02070309020205020404" pitchFamily="49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dataAdapter</a:t>
            </a:r>
            <a:r>
              <a:rPr lang="en-US" sz="1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As New</a:t>
            </a:r>
            <a:r>
              <a:rPr lang="en-US" sz="1800" b="1" dirty="0" smtClean="0">
                <a:solidFill>
                  <a:srgbClr val="0073FF"/>
                </a:solidFill>
                <a:latin typeface="Courier New" panose="02070309020205020404" pitchFamily="49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OleDb.OleDbDataAdapter</a:t>
            </a:r>
            <a:r>
              <a:rPr lang="en-US" sz="1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sqlStr</a:t>
            </a:r>
            <a:r>
              <a:rPr lang="en-US" sz="1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connStr</a:t>
            </a:r>
            <a:r>
              <a:rPr lang="en-US" sz="1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dataAdapter.Fill</a:t>
            </a:r>
            <a:r>
              <a:rPr lang="en-US" sz="1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dt</a:t>
            </a:r>
            <a:r>
              <a:rPr lang="en-US" sz="1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dataAdapter.Dispose</a:t>
            </a:r>
            <a:r>
              <a:rPr lang="en-US" sz="1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</a:p>
          <a:p>
            <a:pPr eaLnBrk="1" hangingPunct="1">
              <a:buFontTx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dgvDisplay.DataSource</a:t>
            </a:r>
            <a:r>
              <a:rPr lang="en-US" sz="18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dt</a:t>
            </a:r>
            <a:endParaRPr lang="en-US" sz="1800" b="1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r>
              <a:rPr lang="en-US" sz="1800" b="1" dirty="0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Sub</a:t>
            </a:r>
            <a:endParaRPr lang="en-US" sz="1800" dirty="0" smtClean="0">
              <a:solidFill>
                <a:schemeClr val="folHlink"/>
              </a:solidFill>
              <a:latin typeface="Courier New" panose="02070309020205020404" pitchFamily="49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451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684054A-E2F3-448B-B18C-C30C202C6A0F}" type="slidenum">
              <a:rPr lang="en-US" sz="1400"/>
              <a:pPr eaLnBrk="1" hangingPunct="1"/>
              <a:t>60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1: Output</a:t>
            </a:r>
          </a:p>
        </p:txBody>
      </p:sp>
      <p:pic>
        <p:nvPicPr>
          <p:cNvPr id="65541" name="Content Placeholder 7" descr="n10-2-1R.ti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438400"/>
            <a:ext cx="4514850" cy="3505200"/>
          </a:xfrm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553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627B74D-EEE2-4449-A7D7-06095DEA94F7}" type="slidenum">
              <a:rPr lang="en-US" sz="1400"/>
              <a:pPr eaLnBrk="1" hangingPunct="1"/>
              <a:t>61</a:t>
            </a:fld>
            <a:endParaRPr lang="en-US" sz="1400"/>
          </a:p>
        </p:txBody>
      </p:sp>
      <p:sp>
        <p:nvSpPr>
          <p:cNvPr id="65540" name="Text Box 7"/>
          <p:cNvSpPr txBox="1">
            <a:spLocks noChangeArrowheads="1"/>
          </p:cNvSpPr>
          <p:nvPr/>
        </p:nvSpPr>
        <p:spPr bwMode="auto">
          <a:xfrm>
            <a:off x="457200" y="19050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Click on the “Show Monetary Unit” button.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2: Form</a:t>
            </a:r>
          </a:p>
        </p:txBody>
      </p:sp>
      <p:pic>
        <p:nvPicPr>
          <p:cNvPr id="66567" name="Content Placeholder 10" descr="10-2-2.ti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93" y="1981200"/>
            <a:ext cx="4299744" cy="4436554"/>
          </a:xfrm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656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6EE3368-53B4-4B82-96BB-F2D123532B9D}" type="slidenum">
              <a:rPr lang="en-US" sz="1400"/>
              <a:pPr eaLnBrk="1" hangingPunct="1"/>
              <a:t>62</a:t>
            </a:fld>
            <a:endParaRPr lang="en-US" sz="1400"/>
          </a:p>
        </p:txBody>
      </p:sp>
      <p:sp>
        <p:nvSpPr>
          <p:cNvPr id="66565" name="Text Box 8"/>
          <p:cNvSpPr txBox="1">
            <a:spLocks noChangeArrowheads="1"/>
          </p:cNvSpPr>
          <p:nvPr/>
        </p:nvSpPr>
        <p:spPr bwMode="auto">
          <a:xfrm>
            <a:off x="5029200" y="45720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dgvDisplay</a:t>
            </a:r>
          </a:p>
        </p:txBody>
      </p:sp>
      <p:sp>
        <p:nvSpPr>
          <p:cNvPr id="66566" name="Text Box 10"/>
          <p:cNvSpPr txBox="1">
            <a:spLocks noChangeArrowheads="1"/>
          </p:cNvSpPr>
          <p:nvPr/>
        </p:nvSpPr>
        <p:spPr bwMode="auto">
          <a:xfrm>
            <a:off x="5486400" y="26670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txtCountry</a:t>
            </a:r>
          </a:p>
        </p:txBody>
      </p:sp>
      <p:sp>
        <p:nvSpPr>
          <p:cNvPr id="66568" name="Line 9"/>
          <p:cNvSpPr>
            <a:spLocks noChangeShapeType="1"/>
          </p:cNvSpPr>
          <p:nvPr/>
        </p:nvSpPr>
        <p:spPr bwMode="auto">
          <a:xfrm flipH="1">
            <a:off x="4648200" y="2895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6569" name="Line 7"/>
          <p:cNvSpPr>
            <a:spLocks noChangeShapeType="1"/>
          </p:cNvSpPr>
          <p:nvPr/>
        </p:nvSpPr>
        <p:spPr bwMode="auto">
          <a:xfrm flipH="1">
            <a:off x="4648200" y="4800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2: Code</a:t>
            </a:r>
          </a:p>
        </p:txBody>
      </p:sp>
      <p:sp>
        <p:nvSpPr>
          <p:cNvPr id="67589" name="Rectangle 4"/>
          <p:cNvSpPr>
            <a:spLocks noGrp="1" noChangeArrowheads="1"/>
          </p:cNvSpPr>
          <p:nvPr>
            <p:ph sz="quarter"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Private Sub</a:t>
            </a:r>
            <a:r>
              <a:rPr lang="en-US" sz="1800" b="1" smtClean="0">
                <a:solidFill>
                  <a:srgbClr val="0073FF"/>
                </a:solidFill>
                <a:latin typeface="Courier New" panose="02070309020205020404" pitchFamily="49" charset="0"/>
              </a:rPr>
              <a:t> </a:t>
            </a:r>
            <a:r>
              <a:rPr lang="en-US" sz="1800" b="1" smtClean="0">
                <a:solidFill>
                  <a:srgbClr val="000000"/>
                </a:solidFill>
                <a:latin typeface="Courier New" panose="02070309020205020404" pitchFamily="49" charset="0"/>
              </a:rPr>
              <a:t>btnFindCities_Click(</a:t>
            </a:r>
            <a:r>
              <a:rPr lang="en-US" sz="1800" b="1" smtClean="0">
                <a:solidFill>
                  <a:srgbClr val="0073FF"/>
                </a:solidFill>
                <a:latin typeface="Courier New" panose="02070309020205020404" pitchFamily="49" charset="0"/>
              </a:rPr>
              <a:t>...</a:t>
            </a:r>
            <a:r>
              <a:rPr lang="en-US" sz="1800" b="1" smtClean="0">
                <a:solidFill>
                  <a:srgbClr val="000000"/>
                </a:solidFill>
                <a:latin typeface="Courier New" panose="02070309020205020404" pitchFamily="49" charset="0"/>
              </a:rPr>
              <a:t>) _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00000"/>
                </a:solidFill>
                <a:latin typeface="Courier New" panose="02070309020205020404" pitchFamily="49" charset="0"/>
              </a:rPr>
              <a:t>                          </a:t>
            </a:r>
            <a:r>
              <a:rPr lang="en-US" sz="18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Handles</a:t>
            </a:r>
            <a:r>
              <a:rPr lang="en-US" sz="1800" b="1" smtClean="0">
                <a:solidFill>
                  <a:srgbClr val="0073FF"/>
                </a:solidFill>
                <a:latin typeface="Courier New" panose="02070309020205020404" pitchFamily="49" charset="0"/>
              </a:rPr>
              <a:t> </a:t>
            </a:r>
            <a:r>
              <a:rPr lang="en-US" sz="1800" b="1" smtClean="0">
                <a:solidFill>
                  <a:srgbClr val="000000"/>
                </a:solidFill>
                <a:latin typeface="Courier New" panose="02070309020205020404" pitchFamily="49" charset="0"/>
              </a:rPr>
              <a:t>btnFindCities.Click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00000"/>
                </a:solidFill>
                <a:latin typeface="Courier New" panose="02070309020205020404" pitchFamily="49" charset="0"/>
              </a:rPr>
              <a:t>  UpdateGrid(</a:t>
            </a:r>
            <a:r>
              <a:rPr lang="en-US" sz="1800" b="1" smtClean="0">
                <a:solidFill>
                  <a:schemeClr val="hlink"/>
                </a:solidFill>
                <a:latin typeface="Courier New" panose="02070309020205020404" pitchFamily="49" charset="0"/>
              </a:rPr>
              <a:t>"SELECT city FROM Cities WHERE"</a:t>
            </a:r>
            <a:r>
              <a:rPr lang="en-US" sz="1800" b="1" smtClean="0">
                <a:solidFill>
                  <a:srgbClr val="000000"/>
                </a:solidFill>
                <a:latin typeface="Courier New" panose="02070309020205020404" pitchFamily="49" charset="0"/>
              </a:rPr>
              <a:t> &amp; _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00000"/>
                </a:solidFill>
                <a:latin typeface="Courier New" panose="02070309020205020404" pitchFamily="49" charset="0"/>
              </a:rPr>
              <a:t>             </a:t>
            </a:r>
            <a:r>
              <a:rPr lang="en-US" sz="1800" b="1" smtClean="0">
                <a:solidFill>
                  <a:schemeClr val="hlink"/>
                </a:solidFill>
                <a:latin typeface="Courier New" panose="02070309020205020404" pitchFamily="49" charset="0"/>
              </a:rPr>
              <a:t>"country = '"</a:t>
            </a:r>
            <a:r>
              <a:rPr lang="en-US" sz="1800" b="1" smtClean="0">
                <a:solidFill>
                  <a:srgbClr val="000000"/>
                </a:solidFill>
                <a:latin typeface="Courier New" panose="02070309020205020404" pitchFamily="49" charset="0"/>
              </a:rPr>
              <a:t> &amp; txtCountry.Text &amp; _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00000"/>
                </a:solidFill>
                <a:latin typeface="Courier New" panose="02070309020205020404" pitchFamily="49" charset="0"/>
              </a:rPr>
              <a:t>             </a:t>
            </a:r>
            <a:r>
              <a:rPr lang="en-US" sz="1800" b="1" smtClean="0">
                <a:solidFill>
                  <a:schemeClr val="hlink"/>
                </a:solidFill>
                <a:latin typeface="Courier New" panose="02070309020205020404" pitchFamily="49" charset="0"/>
              </a:rPr>
              <a:t>"' ORDER BY city ASC"</a:t>
            </a:r>
            <a:r>
              <a:rPr lang="en-US" sz="1800" b="1" smtClean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Sub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18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Sub</a:t>
            </a:r>
            <a:r>
              <a:rPr lang="en-US" sz="1800" b="1" smtClean="0">
                <a:solidFill>
                  <a:srgbClr val="0073FF"/>
                </a:solidFill>
                <a:latin typeface="Courier New" panose="02070309020205020404" pitchFamily="49" charset="0"/>
              </a:rPr>
              <a:t> </a:t>
            </a:r>
            <a:r>
              <a:rPr lang="en-US" sz="1800" b="1" smtClean="0">
                <a:solidFill>
                  <a:srgbClr val="000000"/>
                </a:solidFill>
                <a:latin typeface="Courier New" panose="02070309020205020404" pitchFamily="49" charset="0"/>
              </a:rPr>
              <a:t>UpdateGrid(</a:t>
            </a:r>
            <a:r>
              <a:rPr lang="en-US" sz="18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ByVal</a:t>
            </a:r>
            <a:r>
              <a:rPr lang="en-US" sz="1800" b="1" smtClean="0">
                <a:solidFill>
                  <a:srgbClr val="0073FF"/>
                </a:solidFill>
                <a:latin typeface="Courier New" panose="02070309020205020404" pitchFamily="49" charset="0"/>
              </a:rPr>
              <a:t> </a:t>
            </a:r>
            <a:r>
              <a:rPr lang="en-US" sz="1800" b="1" smtClean="0">
                <a:solidFill>
                  <a:srgbClr val="000000"/>
                </a:solidFill>
                <a:latin typeface="Courier New" panose="02070309020205020404" pitchFamily="49" charset="0"/>
              </a:rPr>
              <a:t>sqlStr </a:t>
            </a:r>
            <a:r>
              <a:rPr lang="en-US" sz="18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As String</a:t>
            </a:r>
            <a:r>
              <a:rPr lang="en-US" sz="1800" b="1" smtClean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33FF66"/>
                </a:solidFill>
                <a:latin typeface="Courier New" panose="02070309020205020404" pitchFamily="49" charset="0"/>
              </a:rPr>
              <a:t>  </a:t>
            </a:r>
            <a:r>
              <a:rPr lang="en-US" sz="1800" b="1" smtClean="0">
                <a:latin typeface="Courier New" panose="02070309020205020404" pitchFamily="49" charset="0"/>
              </a:rPr>
              <a:t>(B</a:t>
            </a:r>
            <a:r>
              <a:rPr lang="en-US" sz="1800" b="1" i="1" smtClean="0">
                <a:latin typeface="Courier New" panose="02070309020205020404" pitchFamily="49" charset="0"/>
              </a:rPr>
              <a:t>oilerplate, except for Dim sqlStr statement</a:t>
            </a:r>
            <a:r>
              <a:rPr lang="en-US" sz="1800" b="1" smtClean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33FF66"/>
                </a:solidFill>
                <a:latin typeface="Courier New" panose="02070309020205020404" pitchFamily="49" charset="0"/>
              </a:rPr>
              <a:t>  </a:t>
            </a:r>
            <a:r>
              <a:rPr lang="en-US" sz="18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If</a:t>
            </a:r>
            <a:r>
              <a:rPr lang="en-US" sz="1800" b="1" smtClean="0">
                <a:solidFill>
                  <a:srgbClr val="0073FF"/>
                </a:solidFill>
                <a:latin typeface="Courier New" panose="02070309020205020404" pitchFamily="49" charset="0"/>
              </a:rPr>
              <a:t> </a:t>
            </a:r>
            <a:r>
              <a:rPr lang="en-US" sz="1800" b="1" smtClean="0">
                <a:solidFill>
                  <a:srgbClr val="000000"/>
                </a:solidFill>
                <a:latin typeface="Courier New" panose="02070309020205020404" pitchFamily="49" charset="0"/>
              </a:rPr>
              <a:t>dt.Rows.Count = 0 </a:t>
            </a:r>
            <a:r>
              <a:rPr lang="en-US" sz="18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Then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00000"/>
                </a:solidFill>
                <a:latin typeface="Courier New" panose="02070309020205020404" pitchFamily="49" charset="0"/>
              </a:rPr>
              <a:t>    MessageBox.Show(</a:t>
            </a:r>
            <a:r>
              <a:rPr lang="en-US" sz="1800" b="1" smtClean="0">
                <a:solidFill>
                  <a:schemeClr val="hlink"/>
                </a:solidFill>
                <a:latin typeface="Courier New" panose="02070309020205020404" pitchFamily="49" charset="0"/>
              </a:rPr>
              <a:t>"No cities from that country "</a:t>
            </a:r>
            <a:r>
              <a:rPr lang="en-US" sz="1800" b="1" smtClean="0">
                <a:solidFill>
                  <a:srgbClr val="000000"/>
                </a:solidFill>
                <a:latin typeface="Courier New" panose="02070309020205020404" pitchFamily="49" charset="0"/>
              </a:rPr>
              <a:t> &amp; _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00000"/>
                </a:solidFill>
                <a:latin typeface="Courier New" panose="02070309020205020404" pitchFamily="49" charset="0"/>
              </a:rPr>
              <a:t>                    </a:t>
            </a:r>
            <a:r>
              <a:rPr lang="en-US" sz="1800" b="1" smtClean="0">
                <a:solidFill>
                  <a:schemeClr val="hlink"/>
                </a:solidFill>
                <a:latin typeface="Courier New" panose="02070309020205020404" pitchFamily="49" charset="0"/>
              </a:rPr>
              <a:t>"in the database"</a:t>
            </a:r>
            <a:r>
              <a:rPr lang="en-US" sz="1800" b="1" smtClean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073FF"/>
                </a:solidFill>
                <a:latin typeface="Courier New" panose="02070309020205020404" pitchFamily="49" charset="0"/>
              </a:rPr>
              <a:t>  </a:t>
            </a:r>
            <a:r>
              <a:rPr lang="en-US" sz="18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Else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00000"/>
                </a:solidFill>
                <a:latin typeface="Courier New" panose="02070309020205020404" pitchFamily="49" charset="0"/>
              </a:rPr>
              <a:t>    dgvDisplay.DataSource = dt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073FF"/>
                </a:solidFill>
                <a:latin typeface="Courier New" panose="02070309020205020404" pitchFamily="49" charset="0"/>
              </a:rPr>
              <a:t>  </a:t>
            </a:r>
            <a:r>
              <a:rPr lang="en-US" sz="18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If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Sub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758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56D508-E3C3-4CD3-BE85-DD684B858435}" type="slidenum">
              <a:rPr lang="en-US" sz="1400"/>
              <a:pPr eaLnBrk="1" hangingPunct="1"/>
              <a:t>63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2: Output</a:t>
            </a:r>
          </a:p>
        </p:txBody>
      </p:sp>
      <p:pic>
        <p:nvPicPr>
          <p:cNvPr id="68613" name="Content Placeholder 6" descr="10-2-2R.ti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828800"/>
            <a:ext cx="3330952" cy="3436937"/>
          </a:xfrm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CB448D-D6EC-461B-9542-645F3183C532}" type="slidenum">
              <a:rPr lang="en-US" sz="1400"/>
              <a:pPr eaLnBrk="1" hangingPunct="1"/>
              <a:t>64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Changing the Contents of a Database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Data grid views can also be used to add, modify, and delete records from a database. </a:t>
            </a:r>
          </a:p>
          <a:p>
            <a:pPr eaLnBrk="1" hangingPunct="1"/>
            <a:r>
              <a:rPr lang="en-US" sz="2800" smtClean="0"/>
              <a:t>After a DataAdapter has been created, the statement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   </a:t>
            </a:r>
            <a:r>
              <a:rPr lang="en-US" sz="28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Dim</a:t>
            </a:r>
            <a:r>
              <a:rPr lang="en-US" sz="2800" b="1" smtClean="0">
                <a:latin typeface="Courier New" panose="02070309020205020404" pitchFamily="49" charset="0"/>
              </a:rPr>
              <a:t> commandBuilder </a:t>
            </a:r>
            <a:r>
              <a:rPr lang="en-US" sz="28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As New </a:t>
            </a:r>
            <a:r>
              <a:rPr lang="en-US" sz="2800" b="1" smtClean="0">
                <a:latin typeface="Courier New" panose="02070309020205020404" pitchFamily="49" charset="0"/>
              </a:rPr>
              <a:t>_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latin typeface="Courier New" panose="02070309020205020404" pitchFamily="49" charset="0"/>
              </a:rPr>
              <a:t>     OleDbCommandBuilder(dataAdapter)</a:t>
            </a:r>
          </a:p>
          <a:p>
            <a:pPr eaLnBrk="1" hangingPunct="1">
              <a:buFontTx/>
              <a:buNone/>
            </a:pPr>
            <a:r>
              <a:rPr lang="en-US" sz="2800" smtClean="0"/>
              <a:t>   will automatically generate the commands used for the Insert, Update, and Delete operations.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963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44E3084-BA9C-4D8B-A8BC-513D85030E68}" type="slidenum">
              <a:rPr lang="en-US" sz="1400"/>
              <a:pPr eaLnBrk="1" hangingPunct="1"/>
              <a:t>65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504726"/>
            <a:ext cx="8960296" cy="5620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Using the </a:t>
            </a:r>
            <a:r>
              <a:rPr lang="en-US" dirty="0" err="1" smtClean="0"/>
              <a:t>DataAdapter</a:t>
            </a:r>
            <a:r>
              <a:rPr lang="en-US" dirty="0" smtClean="0"/>
              <a:t> to Change a Database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88576"/>
            <a:ext cx="7571184" cy="549322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If </a:t>
            </a:r>
            <a:r>
              <a:rPr lang="en-US" i="1" dirty="0" smtClean="0"/>
              <a:t>changes </a:t>
            </a:r>
            <a:r>
              <a:rPr lang="en-US" dirty="0" smtClean="0"/>
              <a:t>is an Integer variable, then the statement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/>
              <a:t>    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changes =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dataAdapter.Update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dt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  will store all of the insertions, updates, and deletions made in the data table to the database and assign the number of records changed to the variable </a:t>
            </a:r>
            <a:r>
              <a:rPr lang="en-US" i="1" dirty="0" smtClean="0"/>
              <a:t>changes.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065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C1A6B0-3D6D-4404-A02E-43478E52B7C5}" type="slidenum">
              <a:rPr lang="en-US" sz="1400"/>
              <a:pPr eaLnBrk="1" hangingPunct="1"/>
              <a:t>66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3: Form</a:t>
            </a:r>
          </a:p>
        </p:txBody>
      </p:sp>
      <p:pic>
        <p:nvPicPr>
          <p:cNvPr id="71686" name="Content Placeholder 8" descr="10-2-3.ti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594" y="1898650"/>
            <a:ext cx="4572000" cy="3657600"/>
          </a:xfrm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168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80A3843-0A81-4C82-95D4-CE550F0B7C6A}" type="slidenum">
              <a:rPr lang="en-US" sz="1400"/>
              <a:pPr eaLnBrk="1" hangingPunct="1"/>
              <a:t>67</a:t>
            </a:fld>
            <a:endParaRPr lang="en-US" sz="1400"/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6172200" y="43434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dgvDisplay</a:t>
            </a:r>
          </a:p>
        </p:txBody>
      </p:sp>
      <p:sp>
        <p:nvSpPr>
          <p:cNvPr id="71687" name="Line 10"/>
          <p:cNvSpPr>
            <a:spLocks noChangeShapeType="1"/>
          </p:cNvSpPr>
          <p:nvPr/>
        </p:nvSpPr>
        <p:spPr bwMode="auto">
          <a:xfrm flipH="1">
            <a:off x="5791200" y="4572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3: Partial Code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sz="quarter"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CA" sz="1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Dim</a:t>
            </a:r>
            <a:r>
              <a:rPr lang="en-CA" sz="1800" b="1" noProof="1" smtClean="0">
                <a:latin typeface="Courier New" panose="02070309020205020404" pitchFamily="49" charset="0"/>
              </a:rPr>
              <a:t> connStr </a:t>
            </a:r>
            <a:r>
              <a:rPr lang="en-CA" sz="1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As String</a:t>
            </a:r>
            <a:r>
              <a:rPr lang="en-US" sz="1800" b="1" smtClean="0">
                <a:latin typeface="Courier New" panose="02070309020205020404" pitchFamily="49" charset="0"/>
              </a:rPr>
              <a:t> </a:t>
            </a:r>
            <a:r>
              <a:rPr lang="en-US" sz="1800" b="1" noProof="1" smtClean="0">
                <a:latin typeface="Courier New" panose="02070309020205020404" pitchFamily="49" charset="0"/>
              </a:rPr>
              <a:t>=</a:t>
            </a:r>
            <a:r>
              <a:rPr lang="en-US" sz="1800" b="1" smtClean="0">
                <a:latin typeface="Courier New" panose="02070309020205020404" pitchFamily="49" charset="0"/>
              </a:rPr>
              <a:t> </a:t>
            </a:r>
            <a:r>
              <a:rPr lang="en-US" sz="1800" b="1" noProof="1" smtClean="0">
                <a:solidFill>
                  <a:schemeClr val="hlink"/>
                </a:solidFill>
                <a:latin typeface="Courier New" panose="02070309020205020404" pitchFamily="49" charset="0"/>
              </a:rPr>
              <a:t>"Provider=Microsoft.Jet.OLEDB.4.0;"</a:t>
            </a:r>
            <a:r>
              <a:rPr lang="en-US" sz="1800" b="1" noProof="1" smtClean="0">
                <a:latin typeface="Courier New" panose="02070309020205020404" pitchFamily="49" charset="0"/>
              </a:rPr>
              <a:t> &amp;</a:t>
            </a:r>
            <a:r>
              <a:rPr lang="en-US" sz="1800" b="1" smtClean="0">
                <a:latin typeface="Courier New" panose="02070309020205020404" pitchFamily="49" charset="0"/>
              </a:rPr>
              <a:t> _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latin typeface="Courier New" panose="02070309020205020404" pitchFamily="49" charset="0"/>
              </a:rPr>
              <a:t>                        </a:t>
            </a:r>
            <a:r>
              <a:rPr lang="en-US" sz="1800" b="1" noProof="1" smtClean="0">
                <a:solidFill>
                  <a:schemeClr val="hlink"/>
                </a:solidFill>
                <a:latin typeface="Courier New" panose="02070309020205020404" pitchFamily="49" charset="0"/>
              </a:rPr>
              <a:t>"Data Source=MEGACITIES.MDB"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Dim</a:t>
            </a:r>
            <a:r>
              <a:rPr lang="en-US" sz="1800" b="1" noProof="1" smtClean="0">
                <a:latin typeface="Courier New" panose="02070309020205020404" pitchFamily="49" charset="0"/>
              </a:rPr>
              <a:t> sqlStr </a:t>
            </a:r>
            <a:r>
              <a:rPr lang="en-US" sz="1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As String</a:t>
            </a:r>
            <a:r>
              <a:rPr lang="en-US" sz="1800" b="1" noProof="1" smtClean="0">
                <a:latin typeface="Courier New" panose="02070309020205020404" pitchFamily="49" charset="0"/>
              </a:rPr>
              <a:t> = </a:t>
            </a:r>
            <a:r>
              <a:rPr lang="en-US" sz="1800" b="1" noProof="1" smtClean="0">
                <a:solidFill>
                  <a:schemeClr val="hlink"/>
                </a:solidFill>
                <a:latin typeface="Courier New" panose="02070309020205020404" pitchFamily="49" charset="0"/>
              </a:rPr>
              <a:t>"SELECT * FROM Cities"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Dim</a:t>
            </a:r>
            <a:r>
              <a:rPr lang="en-US" sz="1800" b="1" noProof="1" smtClean="0">
                <a:latin typeface="Courier New" panose="02070309020205020404" pitchFamily="49" charset="0"/>
              </a:rPr>
              <a:t> dt </a:t>
            </a:r>
            <a:r>
              <a:rPr lang="en-US" sz="1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As New</a:t>
            </a:r>
            <a:r>
              <a:rPr lang="en-US" sz="1800" b="1" noProof="1" smtClean="0">
                <a:latin typeface="Courier New" panose="02070309020205020404" pitchFamily="49" charset="0"/>
              </a:rPr>
              <a:t> DataTable()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1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Private Sub</a:t>
            </a:r>
            <a:r>
              <a:rPr lang="en-US" sz="1800" b="1" noProof="1" smtClean="0">
                <a:latin typeface="Courier New" panose="02070309020205020404" pitchFamily="49" charset="0"/>
              </a:rPr>
              <a:t> btnLoad_Click(</a:t>
            </a:r>
            <a:r>
              <a:rPr lang="en-US" sz="18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...</a:t>
            </a:r>
            <a:r>
              <a:rPr lang="en-US" sz="1800" b="1" noProof="1" smtClean="0">
                <a:latin typeface="Courier New" panose="02070309020205020404" pitchFamily="49" charset="0"/>
              </a:rPr>
              <a:t>) </a:t>
            </a:r>
            <a:r>
              <a:rPr lang="en-US" sz="1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Handles</a:t>
            </a:r>
            <a:r>
              <a:rPr lang="en-US" sz="1800" b="1" noProof="1" smtClean="0">
                <a:latin typeface="Courier New" panose="02070309020205020404" pitchFamily="49" charset="0"/>
              </a:rPr>
              <a:t> btnLoad.Click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latin typeface="Courier New" panose="02070309020205020404" pitchFamily="49" charset="0"/>
              </a:rPr>
              <a:t>  </a:t>
            </a:r>
            <a:r>
              <a:rPr lang="en-US" sz="1800" b="1" noProof="1" smtClean="0">
                <a:latin typeface="Courier New" panose="02070309020205020404" pitchFamily="49" charset="0"/>
              </a:rPr>
              <a:t>dt.Clear()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latin typeface="Courier New" panose="02070309020205020404" pitchFamily="49" charset="0"/>
              </a:rPr>
              <a:t>  </a:t>
            </a:r>
            <a:r>
              <a:rPr lang="en-US" sz="1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Dim</a:t>
            </a:r>
            <a:r>
              <a:rPr lang="en-US" sz="1800" b="1" noProof="1" smtClean="0">
                <a:latin typeface="Courier New" panose="02070309020205020404" pitchFamily="49" charset="0"/>
              </a:rPr>
              <a:t> dataAdapter </a:t>
            </a:r>
            <a:r>
              <a:rPr lang="en-US" sz="1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As New</a:t>
            </a:r>
            <a:r>
              <a:rPr lang="en-US" sz="1800" b="1" noProof="1" smtClean="0">
                <a:latin typeface="Courier New" panose="02070309020205020404" pitchFamily="49" charset="0"/>
              </a:rPr>
              <a:t> OleDb.OleDbDataAdapter(sqlStr, connStr)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noProof="1" smtClean="0">
                <a:latin typeface="Courier New" panose="02070309020205020404" pitchFamily="49" charset="0"/>
              </a:rPr>
              <a:t>  dataAdapter.Fill(dt)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noProof="1" smtClean="0">
                <a:latin typeface="Courier New" panose="02070309020205020404" pitchFamily="49" charset="0"/>
              </a:rPr>
              <a:t>  dataAdapter.Dispose()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latin typeface="Courier New" panose="02070309020205020404" pitchFamily="49" charset="0"/>
              </a:rPr>
              <a:t>  </a:t>
            </a:r>
            <a:r>
              <a:rPr lang="en-US" sz="1800" b="1" noProof="1" smtClean="0">
                <a:latin typeface="Courier New" panose="02070309020205020404" pitchFamily="49" charset="0"/>
              </a:rPr>
              <a:t>dg</a:t>
            </a:r>
            <a:r>
              <a:rPr lang="en-US" sz="1800" b="1" smtClean="0">
                <a:latin typeface="Courier New" panose="02070309020205020404" pitchFamily="49" charset="0"/>
              </a:rPr>
              <a:t>v</a:t>
            </a:r>
            <a:r>
              <a:rPr lang="en-US" sz="1800" b="1" noProof="1" smtClean="0">
                <a:latin typeface="Courier New" panose="02070309020205020404" pitchFamily="49" charset="0"/>
              </a:rPr>
              <a:t>Display.DataSource = dt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Sub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270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62D2E8-A048-4B24-85C8-07F275C9941D}" type="slidenum">
              <a:rPr lang="en-US" sz="1400"/>
              <a:pPr eaLnBrk="1" hangingPunct="1"/>
              <a:t>68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3: Code continued</a:t>
            </a:r>
          </a:p>
        </p:txBody>
      </p:sp>
      <p:sp>
        <p:nvSpPr>
          <p:cNvPr id="7373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980728"/>
            <a:ext cx="9220200" cy="5493224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CA" sz="1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Private Sub</a:t>
            </a:r>
            <a:r>
              <a:rPr lang="en-CA" sz="1800" b="1" noProof="1" smtClean="0">
                <a:latin typeface="Courier New" panose="02070309020205020404" pitchFamily="49" charset="0"/>
              </a:rPr>
              <a:t> btnSave_Click(</a:t>
            </a:r>
            <a:r>
              <a:rPr lang="en-US" sz="18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...</a:t>
            </a:r>
            <a:r>
              <a:rPr lang="en-US" sz="1800" b="1" noProof="1" smtClean="0">
                <a:latin typeface="Courier New" panose="02070309020205020404" pitchFamily="49" charset="0"/>
              </a:rPr>
              <a:t>) </a:t>
            </a:r>
            <a:r>
              <a:rPr lang="en-US" sz="1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Handles</a:t>
            </a:r>
            <a:r>
              <a:rPr lang="en-US" sz="1800" b="1" noProof="1" smtClean="0">
                <a:latin typeface="Courier New" panose="02070309020205020404" pitchFamily="49" charset="0"/>
              </a:rPr>
              <a:t> btnSave.Click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latin typeface="Courier New" panose="02070309020205020404" pitchFamily="49" charset="0"/>
              </a:rPr>
              <a:t>  </a:t>
            </a:r>
            <a:r>
              <a:rPr lang="en-US" sz="1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Dim</a:t>
            </a:r>
            <a:r>
              <a:rPr lang="en-US" sz="1800" b="1" noProof="1" smtClean="0">
                <a:latin typeface="Courier New" panose="02070309020205020404" pitchFamily="49" charset="0"/>
              </a:rPr>
              <a:t> changes </a:t>
            </a:r>
            <a:r>
              <a:rPr lang="en-US" sz="1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As Integer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latin typeface="Courier New" panose="02070309020205020404" pitchFamily="49" charset="0"/>
              </a:rPr>
              <a:t>  </a:t>
            </a:r>
            <a:r>
              <a:rPr lang="en-US" sz="1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Dim</a:t>
            </a:r>
            <a:r>
              <a:rPr lang="en-US" sz="1800" b="1" noProof="1" smtClean="0">
                <a:latin typeface="Courier New" panose="02070309020205020404" pitchFamily="49" charset="0"/>
              </a:rPr>
              <a:t> dataAdapter </a:t>
            </a:r>
            <a:r>
              <a:rPr lang="en-US" sz="1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As New</a:t>
            </a:r>
            <a:r>
              <a:rPr lang="en-US" sz="1800" b="1" noProof="1" smtClean="0">
                <a:latin typeface="Courier New" panose="02070309020205020404" pitchFamily="49" charset="0"/>
              </a:rPr>
              <a:t> OleDb.OleDbDataAdapter(sqlStr, connStr)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noProof="1" smtClean="0">
                <a:latin typeface="Courier New" panose="02070309020205020404" pitchFamily="49" charset="0"/>
              </a:rPr>
              <a:t>  </a:t>
            </a:r>
            <a:r>
              <a:rPr lang="en-US" sz="1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Dim</a:t>
            </a:r>
            <a:r>
              <a:rPr lang="en-US" sz="1800" b="1" noProof="1" smtClean="0">
                <a:latin typeface="Courier New" panose="02070309020205020404" pitchFamily="49" charset="0"/>
              </a:rPr>
              <a:t> commandBuilder </a:t>
            </a:r>
            <a:r>
              <a:rPr lang="en-US" sz="1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As New</a:t>
            </a:r>
            <a:r>
              <a:rPr lang="en-US" sz="1800" b="1" smtClean="0">
                <a:latin typeface="Courier New" panose="02070309020205020404" pitchFamily="49" charset="0"/>
              </a:rPr>
              <a:t> _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latin typeface="Courier New" panose="02070309020205020404" pitchFamily="49" charset="0"/>
              </a:rPr>
              <a:t>                          </a:t>
            </a:r>
            <a:r>
              <a:rPr lang="en-US" sz="1800" b="1" noProof="1" smtClean="0">
                <a:latin typeface="Courier New" panose="02070309020205020404" pitchFamily="49" charset="0"/>
              </a:rPr>
              <a:t>OleDb.OleDbCommandBuilder(dataAdapter)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latin typeface="Courier New" panose="02070309020205020404" pitchFamily="49" charset="0"/>
              </a:rPr>
              <a:t>  </a:t>
            </a:r>
            <a:r>
              <a:rPr lang="en-US" sz="1800" b="1" noProof="1" smtClean="0">
                <a:latin typeface="Courier New" panose="02070309020205020404" pitchFamily="49" charset="0"/>
              </a:rPr>
              <a:t>changes = dataAdapter.Update(dt)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noProof="1" smtClean="0">
                <a:latin typeface="Courier New" panose="02070309020205020404" pitchFamily="49" charset="0"/>
              </a:rPr>
              <a:t>  dataAdapter.Dispose()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latin typeface="Courier New" panose="02070309020205020404" pitchFamily="49" charset="0"/>
              </a:rPr>
              <a:t>  </a:t>
            </a:r>
            <a:r>
              <a:rPr lang="en-US" sz="1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If</a:t>
            </a:r>
            <a:r>
              <a:rPr lang="en-US" sz="1800" b="1" noProof="1" smtClean="0">
                <a:latin typeface="Courier New" panose="02070309020205020404" pitchFamily="49" charset="0"/>
              </a:rPr>
              <a:t> changes &gt; 0 </a:t>
            </a:r>
            <a:r>
              <a:rPr lang="en-US" sz="1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Then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noProof="1" smtClean="0">
                <a:latin typeface="Courier New" panose="02070309020205020404" pitchFamily="49" charset="0"/>
              </a:rPr>
              <a:t>    MessageBox.Show(changes</a:t>
            </a:r>
            <a:r>
              <a:rPr lang="en-US" sz="1800" b="1" smtClean="0">
                <a:latin typeface="Courier New" panose="02070309020205020404" pitchFamily="49" charset="0"/>
              </a:rPr>
              <a:t> </a:t>
            </a:r>
            <a:r>
              <a:rPr lang="en-US" sz="1800" b="1" noProof="1" smtClean="0">
                <a:latin typeface="Courier New" panose="02070309020205020404" pitchFamily="49" charset="0"/>
              </a:rPr>
              <a:t>&amp;</a:t>
            </a:r>
            <a:r>
              <a:rPr lang="en-US" sz="1800" b="1" smtClean="0">
                <a:latin typeface="Courier New" panose="02070309020205020404" pitchFamily="49" charset="0"/>
              </a:rPr>
              <a:t> </a:t>
            </a:r>
            <a:r>
              <a:rPr lang="en-US" sz="1800" b="1" noProof="1" smtClean="0">
                <a:solidFill>
                  <a:schemeClr val="hlink"/>
                </a:solidFill>
                <a:latin typeface="Courier New" panose="02070309020205020404" pitchFamily="49" charset="0"/>
              </a:rPr>
              <a:t>" changed rows."</a:t>
            </a:r>
            <a:r>
              <a:rPr lang="en-US" sz="1800" b="1" noProof="1" smtClean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noProof="1" smtClean="0">
                <a:latin typeface="Courier New" panose="02070309020205020404" pitchFamily="49" charset="0"/>
              </a:rPr>
              <a:t>  </a:t>
            </a:r>
            <a:r>
              <a:rPr lang="en-US" sz="1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Else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noProof="1" smtClean="0">
                <a:latin typeface="Courier New" panose="02070309020205020404" pitchFamily="49" charset="0"/>
              </a:rPr>
              <a:t>    MessageBox.Show (</a:t>
            </a:r>
            <a:r>
              <a:rPr lang="en-US" sz="1800" b="1" noProof="1" smtClean="0">
                <a:solidFill>
                  <a:schemeClr val="hlink"/>
                </a:solidFill>
                <a:latin typeface="Courier New" panose="02070309020205020404" pitchFamily="49" charset="0"/>
              </a:rPr>
              <a:t>"No changes made."</a:t>
            </a:r>
            <a:r>
              <a:rPr lang="en-US" sz="1800" b="1" noProof="1" smtClean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noProof="1" smtClean="0">
                <a:latin typeface="Courier New" panose="02070309020205020404" pitchFamily="49" charset="0"/>
              </a:rPr>
              <a:t>  </a:t>
            </a:r>
            <a:r>
              <a:rPr lang="en-US" sz="1800" b="1" noProof="1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If</a:t>
            </a:r>
            <a:endParaRPr lang="en-US" sz="1800" b="1" smtClean="0">
              <a:solidFill>
                <a:schemeClr val="folHlink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chemeClr val="folHlink"/>
                </a:solidFill>
                <a:latin typeface="Courier New" panose="02070309020205020404" pitchFamily="49" charset="0"/>
              </a:rPr>
              <a:t>End Sub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373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C55CA9-DA39-49A2-B6B0-02A431600E77}" type="slidenum">
              <a:rPr lang="en-US" sz="1400"/>
              <a:pPr eaLnBrk="1" hangingPunct="1"/>
              <a:t>69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Sample Table – Countries Table</a:t>
            </a:r>
          </a:p>
        </p:txBody>
      </p:sp>
      <p:pic>
        <p:nvPicPr>
          <p:cNvPr id="11269" name="Picture 5" descr="CountriesTabl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447800"/>
            <a:ext cx="4806873" cy="3845498"/>
          </a:xfrm>
          <a:noFill/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20165C9-EFB4-402A-B290-E597F0408B27}" type="slidenum">
              <a:rPr lang="en-US" sz="1400"/>
              <a:pPr eaLnBrk="1" hangingPunct="1"/>
              <a:t>7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Calculated Columns with SQL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980728"/>
            <a:ext cx="8382000" cy="549322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In the SQL statement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2400" b="1" dirty="0" smtClean="0">
                <a:latin typeface="Courier New" pitchFamily="49" charset="0"/>
              </a:rPr>
              <a:t>SELECT </a:t>
            </a:r>
            <a:r>
              <a:rPr lang="en-US" sz="2400" b="1" i="1" dirty="0" smtClean="0">
                <a:latin typeface="Courier New" pitchFamily="49" charset="0"/>
              </a:rPr>
              <a:t>field1</a:t>
            </a:r>
            <a:r>
              <a:rPr lang="en-US" sz="2400" b="1" dirty="0" smtClean="0">
                <a:latin typeface="Courier New" pitchFamily="49" charset="0"/>
              </a:rPr>
              <a:t>, </a:t>
            </a:r>
            <a:r>
              <a:rPr lang="en-US" sz="2400" b="1" i="1" dirty="0" smtClean="0">
                <a:latin typeface="Courier New" pitchFamily="49" charset="0"/>
              </a:rPr>
              <a:t>field2</a:t>
            </a:r>
            <a:r>
              <a:rPr lang="en-US" sz="2400" b="1" dirty="0" smtClean="0">
                <a:latin typeface="Courier New" pitchFamily="49" charset="0"/>
              </a:rPr>
              <a:t>,..., </a:t>
            </a:r>
            <a:r>
              <a:rPr lang="en-US" sz="2400" b="1" i="1" dirty="0" err="1" smtClean="0">
                <a:latin typeface="Courier New" pitchFamily="49" charset="0"/>
              </a:rPr>
              <a:t>fieldN</a:t>
            </a:r>
            <a:r>
              <a:rPr lang="en-US" sz="2400" b="1" i="1" dirty="0" smtClean="0">
                <a:latin typeface="Courier New" pitchFamily="49" charset="0"/>
              </a:rPr>
              <a:t> </a:t>
            </a:r>
            <a:r>
              <a:rPr lang="en-US" sz="2400" b="1" dirty="0" smtClean="0">
                <a:latin typeface="Courier New" pitchFamily="49" charset="0"/>
              </a:rPr>
              <a:t>FROM </a:t>
            </a:r>
            <a:r>
              <a:rPr lang="en-US" sz="2400" b="1" i="1" dirty="0" smtClean="0">
                <a:latin typeface="Courier New" pitchFamily="49" charset="0"/>
              </a:rPr>
              <a:t>Table1</a:t>
            </a: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2400" dirty="0" smtClean="0"/>
              <a:t>one of the field listings can be an expression involving other fields, followed by a clause of the form “AS </a:t>
            </a:r>
            <a:r>
              <a:rPr lang="en-US" sz="2400" i="1" dirty="0" smtClean="0"/>
              <a:t>header</a:t>
            </a:r>
            <a:r>
              <a:rPr lang="en-US" sz="2400" dirty="0" smtClean="0"/>
              <a:t>”. If so, a new column will be created whose values are determined by the expression and having the stated header. For instance, using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2000" b="1" dirty="0" err="1" smtClean="0">
                <a:latin typeface="Courier New" pitchFamily="49" charset="0"/>
              </a:rPr>
              <a:t>sqlStr</a:t>
            </a:r>
            <a:r>
              <a:rPr lang="en-US" sz="2000" b="1" dirty="0" smtClean="0">
                <a:latin typeface="Courier New" pitchFamily="49" charset="0"/>
              </a:rPr>
              <a:t> = </a:t>
            </a:r>
            <a:r>
              <a:rPr lang="en-US" sz="2000" b="1" dirty="0" smtClean="0">
                <a:solidFill>
                  <a:schemeClr val="hlink"/>
                </a:solidFill>
                <a:latin typeface="Courier New" pitchFamily="49" charset="0"/>
              </a:rPr>
              <a:t>"SELECT city, Round(pop2015-pop2005, 1)"</a:t>
            </a:r>
            <a:r>
              <a:rPr lang="en-US" sz="2000" b="1" dirty="0" smtClean="0">
                <a:latin typeface="Courier New" pitchFamily="49" charset="0"/>
              </a:rPr>
              <a:t> &amp; _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latin typeface="Courier New" pitchFamily="49" charset="0"/>
              </a:rPr>
              <a:t>         </a:t>
            </a:r>
            <a:r>
              <a:rPr lang="en-US" sz="2000" b="1" dirty="0" smtClean="0">
                <a:solidFill>
                  <a:schemeClr val="hlink"/>
                </a:solidFill>
                <a:latin typeface="Courier New" pitchFamily="49" charset="0"/>
              </a:rPr>
              <a:t>"AS </a:t>
            </a:r>
            <a:r>
              <a:rPr lang="en-US" sz="2000" b="1" dirty="0" err="1" smtClean="0">
                <a:solidFill>
                  <a:schemeClr val="hlink"/>
                </a:solidFill>
                <a:latin typeface="Courier New" pitchFamily="49" charset="0"/>
              </a:rPr>
              <a:t>popGrowth</a:t>
            </a:r>
            <a:r>
              <a:rPr lang="en-US" sz="2000" b="1" i="1" dirty="0" smtClean="0">
                <a:solidFill>
                  <a:schemeClr val="hlink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chemeClr val="hlink"/>
                </a:solidFill>
                <a:latin typeface="Courier New" pitchFamily="49" charset="0"/>
              </a:rPr>
              <a:t>FROM Cities"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to fill the table produces the output shown in the next slide.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>
                <a:latin typeface="Courier New" pitchFamily="49" charset="0"/>
              </a:rPr>
              <a:t>       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E469A04-C0FD-4417-B95D-66C8D527790C}" type="slidenum">
              <a:rPr lang="en-US" sz="1400"/>
              <a:pPr eaLnBrk="1" hangingPunct="1"/>
              <a:t>70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Calculated Columns with SQL</a:t>
            </a:r>
          </a:p>
        </p:txBody>
      </p:sp>
      <p:pic>
        <p:nvPicPr>
          <p:cNvPr id="75780" name="Content Placeholder 8" descr="Fig10-5.ti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81163"/>
            <a:ext cx="3615531" cy="3645411"/>
          </a:xfrm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577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8A709B1-D33F-472A-ABC4-7FF990E73FAF}" type="slidenum">
              <a:rPr lang="en-US" sz="1400"/>
              <a:pPr eaLnBrk="1" hangingPunct="1"/>
              <a:t>71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632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What is a </a:t>
            </a:r>
            <a:r>
              <a:rPr lang="en-CA" smtClean="0"/>
              <a:t>database</a:t>
            </a:r>
            <a:r>
              <a:rPr lang="de-DE" smtClean="0"/>
              <a:t>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sz="2800" smtClean="0"/>
              <a:t>A </a:t>
            </a:r>
            <a:r>
              <a:rPr lang="en-CA" sz="2800" i="1" smtClean="0">
                <a:solidFill>
                  <a:srgbClr val="FC0128"/>
                </a:solidFill>
              </a:rPr>
              <a:t>database</a:t>
            </a:r>
            <a:r>
              <a:rPr lang="en-CA" sz="2800" smtClean="0"/>
              <a:t> (</a:t>
            </a:r>
            <a:r>
              <a:rPr lang="en-CA" sz="2800" i="1" smtClean="0">
                <a:solidFill>
                  <a:srgbClr val="FC0128"/>
                </a:solidFill>
              </a:rPr>
              <a:t>DB</a:t>
            </a:r>
            <a:r>
              <a:rPr lang="en-CA" sz="2800" smtClean="0"/>
              <a:t>) is a </a:t>
            </a:r>
            <a:r>
              <a:rPr lang="de-DE" sz="2800" smtClean="0"/>
              <a:t>very large, integrated</a:t>
            </a:r>
            <a:r>
              <a:rPr lang="en-CA" sz="2800" smtClean="0"/>
              <a:t>, permanent</a:t>
            </a:r>
            <a:r>
              <a:rPr lang="de-DE" sz="2800" smtClean="0"/>
              <a:t> collection of data.</a:t>
            </a:r>
          </a:p>
          <a:p>
            <a:r>
              <a:rPr lang="de-DE" sz="2800" smtClean="0"/>
              <a:t>Models real-world</a:t>
            </a:r>
          </a:p>
          <a:p>
            <a:pPr lvl="1">
              <a:buSzPct val="75000"/>
            </a:pPr>
            <a:r>
              <a:rPr lang="de-DE" sz="2400" smtClean="0"/>
              <a:t> Entities (e.g., students, courses)</a:t>
            </a:r>
          </a:p>
          <a:p>
            <a:pPr lvl="1">
              <a:buSzPct val="75000"/>
            </a:pPr>
            <a:r>
              <a:rPr lang="de-DE" sz="2400" smtClean="0"/>
              <a:t> Relationships (e.g., Madonna is taking CMPT354).</a:t>
            </a:r>
          </a:p>
          <a:p>
            <a:r>
              <a:rPr lang="de-DE" sz="2800" smtClean="0"/>
              <a:t>Example databases:</a:t>
            </a:r>
          </a:p>
          <a:p>
            <a:pPr lvl="1">
              <a:buSzPct val="75000"/>
            </a:pPr>
            <a:r>
              <a:rPr lang="de-DE" sz="2400" smtClean="0"/>
              <a:t>Customer Transactions</a:t>
            </a:r>
          </a:p>
          <a:p>
            <a:pPr lvl="1">
              <a:buSzPct val="75000"/>
            </a:pPr>
            <a:r>
              <a:rPr lang="de-DE" sz="2400" smtClean="0"/>
              <a:t>Human Genome</a:t>
            </a:r>
          </a:p>
          <a:p>
            <a:pPr lvl="1">
              <a:buSzPct val="75000"/>
            </a:pPr>
            <a:r>
              <a:rPr lang="de-DE" sz="2400" smtClean="0"/>
              <a:t>Online Bookstore</a:t>
            </a:r>
          </a:p>
          <a:p>
            <a:pPr lvl="1">
              <a:buSzPct val="75000"/>
            </a:pPr>
            <a:r>
              <a:rPr lang="de-DE" sz="2400" smtClean="0"/>
              <a:t>. . 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Database Terminology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</a:t>
            </a:r>
            <a:r>
              <a:rPr lang="en-US" b="1" smtClean="0"/>
              <a:t>table </a:t>
            </a:r>
            <a:r>
              <a:rPr lang="en-US" smtClean="0"/>
              <a:t>is a rectangular array of data. </a:t>
            </a:r>
          </a:p>
          <a:p>
            <a:pPr eaLnBrk="1" hangingPunct="1"/>
            <a:r>
              <a:rPr lang="en-US" smtClean="0"/>
              <a:t>Each column of the table, called a </a:t>
            </a:r>
            <a:r>
              <a:rPr lang="en-US" b="1" smtClean="0"/>
              <a:t>field</a:t>
            </a:r>
            <a:r>
              <a:rPr lang="en-US" smtClean="0"/>
              <a:t>, contains the same type of information.</a:t>
            </a:r>
          </a:p>
          <a:p>
            <a:pPr eaLnBrk="1" hangingPunct="1"/>
            <a:r>
              <a:rPr lang="en-US" smtClean="0"/>
              <a:t>Each row, called a </a:t>
            </a:r>
            <a:r>
              <a:rPr lang="en-US" b="1" smtClean="0"/>
              <a:t>record</a:t>
            </a:r>
            <a:r>
              <a:rPr lang="en-US" smtClean="0"/>
              <a:t>, contains all the information about one entry in the database.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4E9778F-C814-40DB-8E2C-113B980D5392}" type="slidenum">
              <a:rPr lang="en-US" sz="1400"/>
              <a:pPr eaLnBrk="1" hangingPunct="1"/>
              <a:t>9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sential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Ch09-c</Template>
  <TotalTime>12097</TotalTime>
  <Words>2714</Words>
  <Application>Microsoft Office PowerPoint</Application>
  <PresentationFormat>On-screen Show (4:3)</PresentationFormat>
  <Paragraphs>540</Paragraphs>
  <Slides>72</Slides>
  <Notes>65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8" baseType="lpstr">
      <vt:lpstr>Century Schoolbook</vt:lpstr>
      <vt:lpstr>Arial</vt:lpstr>
      <vt:lpstr>Wingdings</vt:lpstr>
      <vt:lpstr>Courier New</vt:lpstr>
      <vt:lpstr>Wingdings 2</vt:lpstr>
      <vt:lpstr>Oriel</vt:lpstr>
      <vt:lpstr>Practice</vt:lpstr>
      <vt:lpstr>Practice</vt:lpstr>
      <vt:lpstr>Chapter 10 – Database Management</vt:lpstr>
      <vt:lpstr>Sample DB Schema</vt:lpstr>
      <vt:lpstr>Sample DB Schema</vt:lpstr>
      <vt:lpstr>Sample Table – Cities Table</vt:lpstr>
      <vt:lpstr>Sample Table – Countries Table</vt:lpstr>
      <vt:lpstr>What is a database?</vt:lpstr>
      <vt:lpstr>Database Terminology</vt:lpstr>
      <vt:lpstr>Database Management Software (DBMS)</vt:lpstr>
      <vt:lpstr>Database Explorer</vt:lpstr>
      <vt:lpstr>Databases Provided</vt:lpstr>
      <vt:lpstr>Add Connection Dialog Box</vt:lpstr>
      <vt:lpstr>Add Connection Dialog Box</vt:lpstr>
      <vt:lpstr>Database Explorer Window after Connection to MEGACITIES.MDB</vt:lpstr>
      <vt:lpstr>Cities Table as Displayed by Database Explorer</vt:lpstr>
      <vt:lpstr>Data Table Object</vt:lpstr>
      <vt:lpstr>DataTable Variable</vt:lpstr>
      <vt:lpstr>Connecting with a DataTable</vt:lpstr>
      <vt:lpstr>Properties of the DataTable</vt:lpstr>
      <vt:lpstr>More Properties</vt:lpstr>
      <vt:lpstr>Example 1: Form</vt:lpstr>
      <vt:lpstr>Example 1: Partial Code</vt:lpstr>
      <vt:lpstr>Example 1: Partial Code cont.</vt:lpstr>
      <vt:lpstr>Example 1: Partial Code cont.</vt:lpstr>
      <vt:lpstr>Example 1: Partial Code cont.</vt:lpstr>
      <vt:lpstr>Example 2: Form</vt:lpstr>
      <vt:lpstr>Example 2: Code</vt:lpstr>
      <vt:lpstr>Example 2: Output</vt:lpstr>
      <vt:lpstr>Bound Controls</vt:lpstr>
      <vt:lpstr>Example 3: Form</vt:lpstr>
      <vt:lpstr>Example 3: Code</vt:lpstr>
      <vt:lpstr>Example 3: Output</vt:lpstr>
      <vt:lpstr>PowerPoint Presentation</vt:lpstr>
      <vt:lpstr>10.2 Relational Databases and SQL</vt:lpstr>
      <vt:lpstr>Primary Keys</vt:lpstr>
      <vt:lpstr>Primary Key Fields</vt:lpstr>
      <vt:lpstr>Two or More Tables</vt:lpstr>
      <vt:lpstr>Foreign Keys </vt:lpstr>
      <vt:lpstr>Join</vt:lpstr>
      <vt:lpstr>A Join of Two Tables</vt:lpstr>
      <vt:lpstr>SQL</vt:lpstr>
      <vt:lpstr>Four SQL Requests</vt:lpstr>
      <vt:lpstr>Show just the records that meet certain criteria</vt:lpstr>
      <vt:lpstr>Join the tables together</vt:lpstr>
      <vt:lpstr>Make available just some of the fields</vt:lpstr>
      <vt:lpstr>Criteria Clause</vt:lpstr>
      <vt:lpstr>Examples using LIKE</vt:lpstr>
      <vt:lpstr>SELECT Clause</vt:lpstr>
      <vt:lpstr>Join clause</vt:lpstr>
      <vt:lpstr>General SQL statements</vt:lpstr>
      <vt:lpstr>More on SQL statements</vt:lpstr>
      <vt:lpstr>PowerPoint Presentation</vt:lpstr>
      <vt:lpstr>Virtual Tables</vt:lpstr>
      <vt:lpstr>Another Virtual Table</vt:lpstr>
      <vt:lpstr>Views</vt:lpstr>
      <vt:lpstr>The DataGridView Control</vt:lpstr>
      <vt:lpstr>Example 1: Form</vt:lpstr>
      <vt:lpstr>Example 1: Code</vt:lpstr>
      <vt:lpstr>Example 1: Code continued</vt:lpstr>
      <vt:lpstr>Example 1: Output</vt:lpstr>
      <vt:lpstr>Example 2: Form</vt:lpstr>
      <vt:lpstr>Example 2: Code</vt:lpstr>
      <vt:lpstr>Example 2: Output</vt:lpstr>
      <vt:lpstr>Changing the Contents of a Database</vt:lpstr>
      <vt:lpstr>Using the DataAdapter to Change a Database</vt:lpstr>
      <vt:lpstr>Example 3: Form</vt:lpstr>
      <vt:lpstr>Example 3: Partial Code</vt:lpstr>
      <vt:lpstr>Example 3: Code continued</vt:lpstr>
      <vt:lpstr>Calculated Columns with SQL</vt:lpstr>
      <vt:lpstr>Calculated Columns with SQL</vt:lpstr>
      <vt:lpstr>PowerPoint Presentation</vt:lpstr>
    </vt:vector>
  </TitlesOfParts>
  <Company>DeVry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5.1 Relational and Logical Operators 192 Relational Operators Logical Operators 5.2 If Blocks 196 5.3 Select Case Blocks 213 5.4 A Case Study: Weekly Payroll 231 Designing the Weekly Payroll Program Pseudocode for the Display Payroll Event Writing the Weekly Payroll Program The User Interface Summary 239 Programming Projects 240 Decisions 5 191 ch5_1page.qxd 2/12/02 7:58 AM Page 191</dc:title>
  <dc:creator>cwyman</dc:creator>
  <cp:lastModifiedBy> </cp:lastModifiedBy>
  <cp:revision>96</cp:revision>
  <dcterms:created xsi:type="dcterms:W3CDTF">2002-04-04T04:28:29Z</dcterms:created>
  <dcterms:modified xsi:type="dcterms:W3CDTF">2012-11-10T04:20:13Z</dcterms:modified>
</cp:coreProperties>
</file>