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5" r:id="rId1"/>
  </p:sldMasterIdLst>
  <p:notesMasterIdLst>
    <p:notesMasterId r:id="rId96"/>
  </p:notesMasterIdLst>
  <p:sldIdLst>
    <p:sldId id="349" r:id="rId2"/>
    <p:sldId id="347" r:id="rId3"/>
    <p:sldId id="348" r:id="rId4"/>
    <p:sldId id="350" r:id="rId5"/>
    <p:sldId id="351" r:id="rId6"/>
    <p:sldId id="352" r:id="rId7"/>
    <p:sldId id="364" r:id="rId8"/>
    <p:sldId id="365" r:id="rId9"/>
    <p:sldId id="366" r:id="rId10"/>
    <p:sldId id="367" r:id="rId11"/>
    <p:sldId id="362" r:id="rId12"/>
    <p:sldId id="256" r:id="rId13"/>
    <p:sldId id="363" r:id="rId14"/>
    <p:sldId id="259" r:id="rId15"/>
    <p:sldId id="260" r:id="rId16"/>
    <p:sldId id="261" r:id="rId17"/>
    <p:sldId id="262" r:id="rId18"/>
    <p:sldId id="263" r:id="rId19"/>
    <p:sldId id="264" r:id="rId20"/>
    <p:sldId id="265" r:id="rId21"/>
    <p:sldId id="327" r:id="rId22"/>
    <p:sldId id="266" r:id="rId23"/>
    <p:sldId id="357" r:id="rId24"/>
    <p:sldId id="358" r:id="rId25"/>
    <p:sldId id="346" r:id="rId26"/>
    <p:sldId id="267" r:id="rId27"/>
    <p:sldId id="257" r:id="rId28"/>
    <p:sldId id="273" r:id="rId29"/>
    <p:sldId id="274" r:id="rId30"/>
    <p:sldId id="275" r:id="rId31"/>
    <p:sldId id="276" r:id="rId32"/>
    <p:sldId id="330" r:id="rId33"/>
    <p:sldId id="278" r:id="rId34"/>
    <p:sldId id="279" r:id="rId35"/>
    <p:sldId id="331" r:id="rId36"/>
    <p:sldId id="280" r:id="rId37"/>
    <p:sldId id="282" r:id="rId38"/>
    <p:sldId id="343" r:id="rId39"/>
    <p:sldId id="344" r:id="rId40"/>
    <p:sldId id="370" r:id="rId41"/>
    <p:sldId id="333" r:id="rId42"/>
    <p:sldId id="368" r:id="rId43"/>
    <p:sldId id="369" r:id="rId44"/>
    <p:sldId id="334" r:id="rId45"/>
    <p:sldId id="283" r:id="rId46"/>
    <p:sldId id="332"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35" r:id="rId64"/>
    <p:sldId id="336" r:id="rId65"/>
    <p:sldId id="337" r:id="rId66"/>
    <p:sldId id="300" r:id="rId67"/>
    <p:sldId id="361" r:id="rId68"/>
    <p:sldId id="338" r:id="rId69"/>
    <p:sldId id="340" r:id="rId70"/>
    <p:sldId id="341" r:id="rId71"/>
    <p:sldId id="301" r:id="rId72"/>
    <p:sldId id="306" r:id="rId73"/>
    <p:sldId id="307" r:id="rId74"/>
    <p:sldId id="305" r:id="rId75"/>
    <p:sldId id="316" r:id="rId76"/>
    <p:sldId id="308" r:id="rId77"/>
    <p:sldId id="304" r:id="rId78"/>
    <p:sldId id="315" r:id="rId79"/>
    <p:sldId id="309" r:id="rId80"/>
    <p:sldId id="310" r:id="rId81"/>
    <p:sldId id="311" r:id="rId82"/>
    <p:sldId id="312" r:id="rId83"/>
    <p:sldId id="313" r:id="rId84"/>
    <p:sldId id="318" r:id="rId85"/>
    <p:sldId id="314" r:id="rId86"/>
    <p:sldId id="319" r:id="rId87"/>
    <p:sldId id="320" r:id="rId88"/>
    <p:sldId id="321" r:id="rId89"/>
    <p:sldId id="322" r:id="rId90"/>
    <p:sldId id="324" r:id="rId91"/>
    <p:sldId id="323" r:id="rId92"/>
    <p:sldId id="325" r:id="rId93"/>
    <p:sldId id="326" r:id="rId94"/>
    <p:sldId id="371" r:id="rId95"/>
  </p:sldIdLst>
  <p:sldSz cx="9144000" cy="6858000" type="screen4x3"/>
  <p:notesSz cx="6858000" cy="9144000"/>
  <p:embeddedFontLst>
    <p:embeddedFont>
      <p:font typeface="Wingdings 2" pitchFamily="18" charset="2"/>
      <p:regular r:id="rId97"/>
    </p:embeddedFont>
    <p:embeddedFont>
      <p:font typeface="Century Schoolbook" pitchFamily="18" charset="0"/>
      <p:regular r:id="rId98"/>
      <p:bold r:id="rId99"/>
      <p:italic r:id="rId100"/>
      <p:boldItalic r:id="rId101"/>
    </p:embeddedFont>
  </p:embeddedFont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6" autoAdjust="0"/>
    <p:restoredTop sz="86371" autoAdjust="0"/>
  </p:normalViewPr>
  <p:slideViewPr>
    <p:cSldViewPr>
      <p:cViewPr varScale="1">
        <p:scale>
          <a:sx n="105" d="100"/>
          <a:sy n="105" d="100"/>
        </p:scale>
        <p:origin x="-10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95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09FDFCB-EE3E-48A0-8F9E-16718E238C05}" type="slidenum">
              <a:rPr lang="en-US"/>
              <a:pPr>
                <a:defRPr/>
              </a:pPr>
              <a:t>‹#›</a:t>
            </a:fld>
            <a:endParaRPr lang="en-US"/>
          </a:p>
        </p:txBody>
      </p:sp>
    </p:spTree>
    <p:extLst>
      <p:ext uri="{BB962C8B-B14F-4D97-AF65-F5344CB8AC3E}">
        <p14:creationId xmlns:p14="http://schemas.microsoft.com/office/powerpoint/2010/main" val="2721287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7E28A8E-B249-4F3D-B9B3-B93DD92D46DF}" type="slidenum">
              <a:rPr lang="en-CA" sz="1200" smtClean="0"/>
              <a:pPr eaLnBrk="1" hangingPunct="1"/>
              <a:t>1</a:t>
            </a:fld>
            <a:endParaRPr lang="en-CA"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42E7B30-CFCA-4273-B5CD-2BD386C7D23A}" type="slidenum">
              <a:rPr lang="en-US" sz="1200" smtClean="0"/>
              <a:pPr eaLnBrk="1" hangingPunct="1"/>
              <a:t>21</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1CDDD08-76F4-490F-807C-D1C33BCFF21B}" type="slidenum">
              <a:rPr lang="en-US" sz="1200" smtClean="0"/>
              <a:pPr eaLnBrk="1" hangingPunct="1"/>
              <a:t>22</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1DE82F3-B0A5-4CEF-811B-F78E6078F6A1}" type="slidenum">
              <a:rPr lang="en-US" sz="1200" smtClean="0"/>
              <a:pPr eaLnBrk="1" hangingPunct="1"/>
              <a:t>23</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A75C51B-EF7B-42A2-8520-E15BC16E0140}" type="slidenum">
              <a:rPr lang="en-US" sz="1200" smtClean="0"/>
              <a:pPr eaLnBrk="1" hangingPunct="1"/>
              <a:t>24</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D3E347B-7F11-4F61-B567-8042295A6BD4}" type="slidenum">
              <a:rPr lang="en-US" sz="1200" smtClean="0"/>
              <a:pPr eaLnBrk="1" hangingPunct="1"/>
              <a:t>25</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8630696-0AEB-4DD5-8841-DC18991CD61A}" type="slidenum">
              <a:rPr lang="en-US" sz="1200" smtClean="0"/>
              <a:pPr eaLnBrk="1" hangingPunct="1"/>
              <a:t>26</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BF3B6CF-071E-41D2-B618-897DCC4AFABA}" type="slidenum">
              <a:rPr lang="en-US" sz="1200" smtClean="0"/>
              <a:pPr eaLnBrk="1" hangingPunct="1"/>
              <a:t>27</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F4CD82C-4E6E-4DFC-B46D-184F541BA207}" type="slidenum">
              <a:rPr lang="en-US" sz="1200" smtClean="0"/>
              <a:pPr eaLnBrk="1" hangingPunct="1"/>
              <a:t>28</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2101F70-4479-44C1-8274-5509870AB87B}" type="slidenum">
              <a:rPr lang="en-US" sz="1200" smtClean="0"/>
              <a:pPr eaLnBrk="1" hangingPunct="1"/>
              <a:t>29</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8C55BBE-01F3-46D5-A040-159C3F9CDC30}" type="slidenum">
              <a:rPr lang="en-US" sz="1200" smtClean="0"/>
              <a:pPr eaLnBrk="1" hangingPunct="1"/>
              <a:t>30</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FE0A49C-3619-483E-9B36-C7317779E38E}" type="slidenum">
              <a:rPr lang="en-US" sz="1200" smtClean="0"/>
              <a:pPr eaLnBrk="1" hangingPunct="1"/>
              <a:t>12</a:t>
            </a:fld>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357B1F6-F7FD-4E7F-AEBE-EDCB3FB6CDA1}" type="slidenum">
              <a:rPr lang="en-US" sz="1200" smtClean="0"/>
              <a:pPr eaLnBrk="1" hangingPunct="1"/>
              <a:t>31</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4F592A-A7FC-40FF-92F4-C324E81318F5}" type="slidenum">
              <a:rPr lang="en-US" sz="1200" smtClean="0"/>
              <a:pPr eaLnBrk="1" hangingPunct="1"/>
              <a:t>32</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8BE61DC-6FEE-471B-ACEB-13468E09C497}" type="slidenum">
              <a:rPr lang="en-US" sz="1200" smtClean="0"/>
              <a:pPr eaLnBrk="1" hangingPunct="1"/>
              <a:t>33</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1DD4BC2-4685-45B8-BC55-5417ABBF1BF4}" type="slidenum">
              <a:rPr lang="en-US" sz="1200" smtClean="0"/>
              <a:pPr eaLnBrk="1" hangingPunct="1"/>
              <a:t>34</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FA6D9AC-88F7-427D-9DED-1A1F5B7A8A10}" type="slidenum">
              <a:rPr lang="en-US" sz="1200" smtClean="0"/>
              <a:pPr eaLnBrk="1" hangingPunct="1"/>
              <a:t>35</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DC3EC5D-2058-470C-A2DE-82933F6E0D24}" type="slidenum">
              <a:rPr lang="en-US" sz="1200" smtClean="0"/>
              <a:pPr eaLnBrk="1" hangingPunct="1"/>
              <a:t>36</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90E5B93-3AB2-452A-B8DB-A72D56C9D309}" type="slidenum">
              <a:rPr lang="en-US" sz="1200" smtClean="0"/>
              <a:pPr eaLnBrk="1" hangingPunct="1"/>
              <a:t>37</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0C0CD38-ED13-40EF-A705-411BBD6ACD5C}" type="slidenum">
              <a:rPr lang="en-US" sz="1200" smtClean="0"/>
              <a:pPr eaLnBrk="1" hangingPunct="1"/>
              <a:t>38</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997EFBD-B29F-4E4A-ADFC-D08B233C5BCB}" type="slidenum">
              <a:rPr lang="en-US" sz="1200" smtClean="0"/>
              <a:pPr eaLnBrk="1" hangingPunct="1"/>
              <a:t>39</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A31D4AF-C7F3-48B5-8502-3C4B5D686E66}" type="slidenum">
              <a:rPr lang="en-US" sz="1200" smtClean="0"/>
              <a:pPr eaLnBrk="1" hangingPunct="1"/>
              <a:t>41</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8FC5407-97CC-4534-A79C-F898FE66DDA8}" type="slidenum">
              <a:rPr lang="en-US" sz="1200" smtClean="0"/>
              <a:pPr eaLnBrk="1" hangingPunct="1"/>
              <a:t>14</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A6963A8-7DF4-429C-AD21-76DBD3E70E02}" type="slidenum">
              <a:rPr lang="en-US" sz="1200" smtClean="0"/>
              <a:pPr eaLnBrk="1" hangingPunct="1"/>
              <a:t>44</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190981D-E40B-48D1-A911-33B5224B85BA}" type="slidenum">
              <a:rPr lang="en-US" sz="1200" smtClean="0"/>
              <a:pPr eaLnBrk="1" hangingPunct="1"/>
              <a:t>45</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9CF8A9F-7197-4749-B2EE-791BE5275819}" type="slidenum">
              <a:rPr lang="en-US" sz="1200" smtClean="0"/>
              <a:pPr eaLnBrk="1" hangingPunct="1"/>
              <a:t>46</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92885E2-E3F6-4B74-87D7-8C385132FA52}" type="slidenum">
              <a:rPr lang="en-US" sz="1200" smtClean="0"/>
              <a:pPr eaLnBrk="1" hangingPunct="1"/>
              <a:t>47</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2EADAFA-E7D6-483F-889D-4066F5A86670}" type="slidenum">
              <a:rPr lang="en-US" sz="1200" smtClean="0"/>
              <a:pPr eaLnBrk="1" hangingPunct="1"/>
              <a:t>48</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23DAB45-A88D-4A4A-BB6A-E89D82FBA69F}" type="slidenum">
              <a:rPr lang="en-US" sz="1200" smtClean="0"/>
              <a:pPr eaLnBrk="1" hangingPunct="1"/>
              <a:t>49</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8A122B6-D601-4F3C-AF59-8B35B47B13AC}" type="slidenum">
              <a:rPr lang="en-US" sz="1200" smtClean="0"/>
              <a:pPr eaLnBrk="1" hangingPunct="1"/>
              <a:t>50</a:t>
            </a:fld>
            <a:endParaRPr lang="en-US" sz="12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38AB349-4321-44A1-AE68-20C1D548B261}" type="slidenum">
              <a:rPr lang="en-US" sz="1200" smtClean="0"/>
              <a:pPr eaLnBrk="1" hangingPunct="1"/>
              <a:t>51</a:t>
            </a:fld>
            <a:endParaRPr lang="en-US" sz="120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5FE7B26-617F-440C-B135-FC45F1D5430B}" type="slidenum">
              <a:rPr lang="en-US" sz="1200" smtClean="0"/>
              <a:pPr eaLnBrk="1" hangingPunct="1"/>
              <a:t>52</a:t>
            </a:fld>
            <a:endParaRPr lang="en-US" sz="1200"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hsbBar.Value is a number between hsbBar.Minimum and hsbBar.Maximum determined by the position of the left of the scroll box. If the left side of the scroll box is halfway between the two arrows, then hsbBar.Value is a number halfway between hsbBar.Minimum and hsbBar.Maximum.</a:t>
            </a:r>
          </a:p>
          <a:p>
            <a:pPr eaLnBrk="1" hangingPunct="1"/>
            <a:endParaRPr lang="en-US" smtClean="0"/>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CC6D883-0472-478B-81E0-0F8FF2A5147B}" type="slidenum">
              <a:rPr lang="en-US" sz="1200" smtClean="0"/>
              <a:pPr eaLnBrk="1" hangingPunct="1"/>
              <a:t>53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0A52CFB-BFEE-4CC3-8EF2-A2056FAFD370}" type="slidenum">
              <a:rPr lang="en-US" sz="1200" smtClean="0"/>
              <a:pPr eaLnBrk="1" hangingPunct="1"/>
              <a:t>15</a:t>
            </a:fld>
            <a:endParaRPr lang="en-US" sz="1200"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lstBox.Items.Count-1 is the value of the last subscript (index) because the list starts at 0.</a:t>
            </a:r>
          </a:p>
          <a:p>
            <a:pPr eaLnBrk="1" hangingPunct="1"/>
            <a:r>
              <a:rPr lang="en-US" smtClean="0"/>
              <a:t>If no item is highlighted, the value of SelectedIndex is –1.</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6C2C611-C5C1-4DE6-BDA8-96043F529B6E}" type="slidenum">
              <a:rPr lang="en-US" sz="1200" smtClean="0"/>
              <a:pPr eaLnBrk="1" hangingPunct="1"/>
              <a:t>54</a:t>
            </a:fld>
            <a:endParaRPr lang="en-US" sz="120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23BD37A-A9FF-4DDC-9EAC-C587E5A1579C}" type="slidenum">
              <a:rPr lang="en-US" sz="1200" smtClean="0"/>
              <a:pPr eaLnBrk="1" hangingPunct="1"/>
              <a:t>55</a:t>
            </a:fld>
            <a:endParaRPr lang="en-US" sz="120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42A9896-C208-4996-BD94-6AC9EC8DE588}" type="slidenum">
              <a:rPr lang="en-US" sz="1200" smtClean="0"/>
              <a:pPr eaLnBrk="1" hangingPunct="1"/>
              <a:t>56</a:t>
            </a:fld>
            <a:endParaRPr lang="en-US" sz="12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A2F069C-5649-41C4-82EF-85CE8D0847A0}" type="slidenum">
              <a:rPr lang="en-US" sz="1200" smtClean="0"/>
              <a:pPr eaLnBrk="1" hangingPunct="1"/>
              <a:t>57</a:t>
            </a:fld>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E77A026-240E-48E5-AB00-73A794538AC6}" type="slidenum">
              <a:rPr lang="en-US" sz="1200" smtClean="0"/>
              <a:pPr eaLnBrk="1" hangingPunct="1"/>
              <a:t>58</a:t>
            </a:fld>
            <a:endParaRPr lang="en-US" sz="120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FD2DD07-22A3-4BEB-995D-28F80081CCD9}" type="slidenum">
              <a:rPr lang="en-US" sz="1200" smtClean="0"/>
              <a:pPr eaLnBrk="1" hangingPunct="1"/>
              <a:t>59</a:t>
            </a:fld>
            <a:endParaRPr lang="en-US" sz="120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A7400ED-CD04-4CA9-AA0A-D257187E4036}" type="slidenum">
              <a:rPr lang="en-US" sz="1200" smtClean="0"/>
              <a:pPr eaLnBrk="1" hangingPunct="1"/>
              <a:t>60</a:t>
            </a:fld>
            <a:endParaRPr lang="en-US" sz="120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7A60BC7-7142-48D6-B30D-7889C67BC6EE}" type="slidenum">
              <a:rPr lang="en-US" sz="1200" smtClean="0"/>
              <a:pPr eaLnBrk="1" hangingPunct="1"/>
              <a:t>61</a:t>
            </a:fld>
            <a:endParaRPr lang="en-US" sz="120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4D2BE4B-8979-4C7E-9DFE-F15395D53855}" type="slidenum">
              <a:rPr lang="en-US" sz="1200" smtClean="0"/>
              <a:pPr eaLnBrk="1" hangingPunct="1"/>
              <a:t>62</a:t>
            </a:fld>
            <a:endParaRPr lang="en-US" sz="120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845A6BA-C954-461B-BD72-58325E8D33E5}" type="slidenum">
              <a:rPr lang="en-US" sz="1200" smtClean="0"/>
              <a:pPr eaLnBrk="1" hangingPunct="1"/>
              <a:t>63</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4D0047F-54BA-404A-8BFE-4A79E5F8FD64}" type="slidenum">
              <a:rPr lang="en-US" sz="1200" smtClean="0"/>
              <a:pPr eaLnBrk="1" hangingPunct="1"/>
              <a:t>16</a:t>
            </a:fld>
            <a:endParaRPr lang="en-US" sz="12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3AB3108-B6B1-4B25-96CB-ACE8E4600610}" type="slidenum">
              <a:rPr lang="en-US" sz="1200" smtClean="0"/>
              <a:pPr eaLnBrk="1" hangingPunct="1"/>
              <a:t>64</a:t>
            </a:fld>
            <a:endParaRPr lang="en-US" sz="120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36F17CE-05A6-46D0-8D42-91418910E01F}" type="slidenum">
              <a:rPr lang="en-US" sz="1200" smtClean="0"/>
              <a:pPr eaLnBrk="1" hangingPunct="1"/>
              <a:t>65</a:t>
            </a:fld>
            <a:endParaRPr lang="en-US" sz="120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088B241-CF92-4D56-AE7A-B14D98D6D9EF}" type="slidenum">
              <a:rPr lang="en-US" sz="1200" smtClean="0"/>
              <a:pPr eaLnBrk="1" hangingPunct="1"/>
              <a:t>66</a:t>
            </a:fld>
            <a:endParaRPr lang="en-US" sz="120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1681643-587A-49EF-953B-4913AA9E9948}" type="slidenum">
              <a:rPr lang="en-US" sz="1200" smtClean="0"/>
              <a:pPr eaLnBrk="1" hangingPunct="1"/>
              <a:t>68</a:t>
            </a:fld>
            <a:endParaRPr lang="en-US" sz="120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E73F711-EA64-4F4D-93E3-E2F2414A1888}" type="slidenum">
              <a:rPr lang="en-US" sz="1200" smtClean="0"/>
              <a:pPr eaLnBrk="1" hangingPunct="1"/>
              <a:t>69</a:t>
            </a:fld>
            <a:endParaRPr lang="en-US" sz="12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22FA4BB-53A2-48F4-83D7-699967C4DEBD}" type="slidenum">
              <a:rPr lang="en-US" sz="1200" smtClean="0"/>
              <a:pPr eaLnBrk="1" hangingPunct="1"/>
              <a:t>70</a:t>
            </a:fld>
            <a:endParaRPr lang="en-US" sz="120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3D2C4D5-D129-4C23-96C5-07AB3FF88D59}" type="slidenum">
              <a:rPr lang="en-US" sz="1200" smtClean="0"/>
              <a:pPr eaLnBrk="1" hangingPunct="1"/>
              <a:t>71</a:t>
            </a:fld>
            <a:endParaRPr lang="en-US" sz="120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D40BBEE-5614-455C-A58E-CE56D6A05582}" type="slidenum">
              <a:rPr lang="en-US" sz="1200" smtClean="0"/>
              <a:pPr eaLnBrk="1" hangingPunct="1"/>
              <a:t>72</a:t>
            </a:fld>
            <a:endParaRPr lang="en-US"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1C75706-DD71-4655-8F68-212EE4BB9FC2}" type="slidenum">
              <a:rPr lang="en-US" sz="1200" smtClean="0"/>
              <a:pPr eaLnBrk="1" hangingPunct="1"/>
              <a:t>73</a:t>
            </a:fld>
            <a:endParaRPr lang="en-US" sz="120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BFFA514-592F-474C-8C90-A82F28D67131}" type="slidenum">
              <a:rPr lang="en-US" sz="1200" smtClean="0"/>
              <a:pPr eaLnBrk="1" hangingPunct="1"/>
              <a:t>74</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F0D4651-C25B-4B76-A4D3-290E5A74108E}" type="slidenum">
              <a:rPr lang="en-US" sz="1200" smtClean="0"/>
              <a:pPr eaLnBrk="1" hangingPunct="1"/>
              <a:t>17</a:t>
            </a:fld>
            <a:endParaRPr lang="en-US" sz="12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D51BB59-2FA2-4A41-A098-BBCF4E381584}" type="slidenum">
              <a:rPr lang="en-US" sz="1200" smtClean="0"/>
              <a:pPr eaLnBrk="1" hangingPunct="1"/>
              <a:t>75</a:t>
            </a:fld>
            <a:endParaRPr lang="en-US" sz="120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5AA7181-4B6A-4114-8F2B-D1717EEC99F5}" type="slidenum">
              <a:rPr lang="en-US" sz="1200" smtClean="0"/>
              <a:pPr eaLnBrk="1" hangingPunct="1"/>
              <a:t>76</a:t>
            </a:fld>
            <a:endParaRPr lang="en-US" sz="120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534C79E-72F0-4861-9A12-CFC736D112C4}" type="slidenum">
              <a:rPr lang="en-US" sz="1200" smtClean="0"/>
              <a:pPr eaLnBrk="1" hangingPunct="1"/>
              <a:t>77</a:t>
            </a:fld>
            <a:endParaRPr lang="en-US" sz="120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4000FDD-7794-4857-9A9C-633C5B4DDF1D}" type="slidenum">
              <a:rPr lang="en-US" sz="1200" smtClean="0"/>
              <a:pPr eaLnBrk="1" hangingPunct="1"/>
              <a:t>78</a:t>
            </a:fld>
            <a:endParaRPr lang="en-US" sz="120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EED344F-FFBF-4934-84E4-40E300911B62}" type="slidenum">
              <a:rPr lang="en-US" sz="1200" smtClean="0"/>
              <a:pPr eaLnBrk="1" hangingPunct="1"/>
              <a:t>79</a:t>
            </a:fld>
            <a:endParaRPr lang="en-US" sz="120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9A6844E-1F95-4103-8995-D461219B83DA}" type="slidenum">
              <a:rPr lang="en-US" sz="1200" smtClean="0"/>
              <a:pPr eaLnBrk="1" hangingPunct="1"/>
              <a:t>80</a:t>
            </a:fld>
            <a:endParaRPr lang="en-US" sz="120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F98E29B-5545-457C-BDCE-23964D3F4895}" type="slidenum">
              <a:rPr lang="en-US" sz="1200" smtClean="0"/>
              <a:pPr eaLnBrk="1" hangingPunct="1"/>
              <a:t>81</a:t>
            </a:fld>
            <a:endParaRPr lang="en-US" sz="120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3B69EE2-52EB-4F93-A651-2D78E530EC52}" type="slidenum">
              <a:rPr lang="en-US" sz="1200" smtClean="0"/>
              <a:pPr eaLnBrk="1" hangingPunct="1"/>
              <a:t>82</a:t>
            </a:fld>
            <a:endParaRPr lang="en-US" sz="120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9D5150-950B-4DC6-83E2-10D9D8D001A8}" type="slidenum">
              <a:rPr lang="en-US" sz="1200" smtClean="0"/>
              <a:pPr eaLnBrk="1" hangingPunct="1"/>
              <a:t>83</a:t>
            </a:fld>
            <a:endParaRPr lang="en-US" sz="120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D2859DF-1C80-4D0D-8A24-35F6189AC8FE}" type="slidenum">
              <a:rPr lang="en-US" sz="1200" smtClean="0"/>
              <a:pPr eaLnBrk="1" hangingPunct="1"/>
              <a:t>84</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81A6199-A873-4E63-8F7C-609C12621633}" type="slidenum">
              <a:rPr lang="en-US" sz="1200" smtClean="0"/>
              <a:pPr eaLnBrk="1" hangingPunct="1"/>
              <a:t>18</a:t>
            </a:fld>
            <a:endParaRPr lang="en-US" sz="12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D3EB094-3BBF-46D2-BEC5-EF1BC1E5F042}" type="slidenum">
              <a:rPr lang="en-US" sz="1200" smtClean="0"/>
              <a:pPr eaLnBrk="1" hangingPunct="1"/>
              <a:t>85</a:t>
            </a:fld>
            <a:endParaRPr lang="en-US" sz="120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4FB16B9-D354-4F32-96A0-CEF6453694EF}" type="slidenum">
              <a:rPr lang="en-US" sz="1200" smtClean="0"/>
              <a:pPr eaLnBrk="1" hangingPunct="1"/>
              <a:t>86</a:t>
            </a:fld>
            <a:endParaRPr lang="en-US" sz="120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765E7EA-02FF-405A-947C-865794399AA5}" type="slidenum">
              <a:rPr lang="en-US" sz="1200" smtClean="0"/>
              <a:pPr eaLnBrk="1" hangingPunct="1"/>
              <a:t>87</a:t>
            </a:fld>
            <a:endParaRPr lang="en-US" sz="120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05F3777-82F1-462B-8540-478FF69C543B}" type="slidenum">
              <a:rPr lang="en-US" sz="1200" smtClean="0"/>
              <a:pPr eaLnBrk="1" hangingPunct="1"/>
              <a:t>88</a:t>
            </a:fld>
            <a:endParaRPr lang="en-US" sz="120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B48C511-0A86-4BFA-A778-BEA3C037C4EC}" type="slidenum">
              <a:rPr lang="en-US" sz="1200" smtClean="0"/>
              <a:pPr eaLnBrk="1" hangingPunct="1"/>
              <a:t>89</a:t>
            </a:fld>
            <a:endParaRPr lang="en-US" sz="120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41116BF-7C25-4D4F-842E-F9DD96FD2ABA}" type="slidenum">
              <a:rPr lang="en-US" sz="1200" smtClean="0"/>
              <a:pPr eaLnBrk="1" hangingPunct="1"/>
              <a:t>90</a:t>
            </a:fld>
            <a:endParaRPr lang="en-US" sz="120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18FF53F-C2C3-473A-9054-D2599F7D436B}" type="slidenum">
              <a:rPr lang="en-US" sz="1200" smtClean="0"/>
              <a:pPr eaLnBrk="1" hangingPunct="1"/>
              <a:t>91</a:t>
            </a:fld>
            <a:endParaRPr lang="en-US" sz="12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ABCFD46-CAFD-46A9-99E5-DC4A467D09B9}" type="slidenum">
              <a:rPr lang="en-US" sz="1200" smtClean="0"/>
              <a:pPr eaLnBrk="1" hangingPunct="1"/>
              <a:t>92</a:t>
            </a:fld>
            <a:endParaRPr lang="en-US" sz="120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2917619-6011-4E23-A849-280E61C48E89}" type="slidenum">
              <a:rPr lang="en-US" sz="1200" smtClean="0"/>
              <a:pPr eaLnBrk="1" hangingPunct="1"/>
              <a:t>93</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C534FFA-7760-46E3-BC1D-9E99323D1126}" type="slidenum">
              <a:rPr lang="en-US" sz="1200" smtClean="0"/>
              <a:pPr eaLnBrk="1" hangingPunct="1"/>
              <a:t>19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8D9954D-EE65-477F-8E75-0EF62A1012CE}" type="slidenum">
              <a:rPr lang="en-US" sz="1200" smtClean="0"/>
              <a:pPr eaLnBrk="1" hangingPunct="1"/>
              <a:t>20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075" indent="0" algn="ctr">
              <a:buNone/>
            </a:lvl2pPr>
            <a:lvl3pPr marL="914151" indent="0" algn="ctr">
              <a:buNone/>
            </a:lvl3pPr>
            <a:lvl4pPr marL="1371227" indent="0" algn="ctr">
              <a:buNone/>
            </a:lvl4pPr>
            <a:lvl5pPr marL="1828303" indent="0" algn="ctr">
              <a:buNone/>
            </a:lvl5pPr>
            <a:lvl6pPr marL="2285378" indent="0" algn="ctr">
              <a:buNone/>
            </a:lvl6pPr>
            <a:lvl7pPr marL="2742453" indent="0" algn="ctr">
              <a:buNone/>
            </a:lvl7pPr>
            <a:lvl8pPr marL="3199529" indent="0" algn="ctr">
              <a:buNone/>
            </a:lvl8pPr>
            <a:lvl9pPr marL="3656605"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4" name="Rectangle 13"/>
          <p:cNvSpPr/>
          <p:nvPr/>
        </p:nvSpPr>
        <p:spPr bwMode="auto">
          <a:xfrm>
            <a:off x="990603"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3" name="Oval 22"/>
          <p:cNvSpPr/>
          <p:nvPr/>
        </p:nvSpPr>
        <p:spPr bwMode="auto">
          <a:xfrm>
            <a:off x="1309632" y="4866756"/>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6"/>
            <a:ext cx="609600" cy="517524"/>
          </a:xfrm>
          <a:prstGeom prst="rect">
            <a:avLst/>
          </a:prstGeom>
        </p:spPr>
        <p:txBody>
          <a:bodyPr lIns="71105" tIns="35552" rIns="71105" bIns="35552"/>
          <a:lstStyle/>
          <a:p>
            <a:pPr>
              <a:defRPr/>
            </a:pPr>
            <a:fld id="{62D3719D-C838-4291-B262-D3A04DA4401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B3A36B12-7CC3-463D-B903-E8CE01485488}"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019800" cy="585152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endParaRPr lang="en-US" dirty="0"/>
          </a:p>
        </p:txBody>
      </p:sp>
      <p:sp>
        <p:nvSpPr>
          <p:cNvPr id="6" name="Slide Number Placeholder 5"/>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29A51831-17D2-4D1B-B54E-AE51CCCCD65E}"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600204"/>
            <a:ext cx="8229600" cy="4525963"/>
          </a:xfrm>
        </p:spPr>
        <p:txBody>
          <a:bodyPr/>
          <a:lstStyle/>
          <a:p>
            <a:r>
              <a:rPr lang="en-US" smtClean="0"/>
              <a:t>Click icon to add table</a:t>
            </a:r>
            <a:endParaRPr lang="en-CA"/>
          </a:p>
        </p:txBody>
      </p:sp>
      <p:sp>
        <p:nvSpPr>
          <p:cNvPr id="4" name="Date Placeholder 3"/>
          <p:cNvSpPr>
            <a:spLocks noGrp="1"/>
          </p:cNvSpPr>
          <p:nvPr>
            <p:ph type="dt" sz="half" idx="10"/>
          </p:nvPr>
        </p:nvSpPr>
        <p:spPr>
          <a:xfrm>
            <a:off x="457200" y="6245224"/>
            <a:ext cx="2133600" cy="476250"/>
          </a:xfrm>
          <a:prstGeom prst="rect">
            <a:avLst/>
          </a:prstGeom>
        </p:spPr>
        <p:txBody>
          <a:bodyPr lIns="71105" tIns="35552" rIns="71105" bIns="35552"/>
          <a:lstStyle>
            <a:lvl1pPr>
              <a:defRPr/>
            </a:lvl1pPr>
          </a:lstStyle>
          <a:p>
            <a:pPr>
              <a:defRPr/>
            </a:pPr>
            <a:endParaRPr lang="en-US"/>
          </a:p>
        </p:txBody>
      </p:sp>
      <p:sp>
        <p:nvSpPr>
          <p:cNvPr id="5" name="Footer Placeholder 4"/>
          <p:cNvSpPr>
            <a:spLocks noGrp="1"/>
          </p:cNvSpPr>
          <p:nvPr>
            <p:ph type="ftr" sz="quarter" idx="11"/>
          </p:nvPr>
        </p:nvSpPr>
        <p:spPr>
          <a:xfrm>
            <a:off x="3124200" y="6245224"/>
            <a:ext cx="2895600" cy="476250"/>
          </a:xfrm>
          <a:prstGeom prst="rect">
            <a:avLst/>
          </a:prstGeom>
        </p:spPr>
        <p:txBody>
          <a:bodyPr lIns="71105" tIns="35552" rIns="71105" bIns="35552"/>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4"/>
            <a:ext cx="2133600" cy="476250"/>
          </a:xfrm>
          <a:prstGeom prst="rect">
            <a:avLst/>
          </a:prstGeom>
        </p:spPr>
        <p:txBody>
          <a:bodyPr lIns="71105" tIns="35552" rIns="71105" bIns="35552"/>
          <a:lstStyle>
            <a:lvl1pPr>
              <a:defRPr/>
            </a:lvl1pPr>
          </a:lstStyle>
          <a:p>
            <a:pPr>
              <a:defRPr/>
            </a:pPr>
            <a:fld id="{C5C96A63-F6FC-4427-979C-E8D97243286A}" type="slidenum">
              <a:rPr lang="en-US" smtClean="0"/>
              <a:pPr>
                <a:defRPr/>
              </a:pPr>
              <a:t>‹#›</a:t>
            </a:fld>
            <a:endParaRPr lang="en-US"/>
          </a:p>
        </p:txBody>
      </p:sp>
    </p:spTree>
    <p:extLst>
      <p:ext uri="{BB962C8B-B14F-4D97-AF65-F5344CB8AC3E}">
        <p14:creationId xmlns:p14="http://schemas.microsoft.com/office/powerpoint/2010/main" val="1435458265"/>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r>
              <a:rPr lang="en-US" smtClean="0"/>
              <a:t>Click to edit Master title style</a:t>
            </a:r>
            <a:endParaRPr lang="en-US" dirty="0"/>
          </a:p>
        </p:txBody>
      </p:sp>
      <p:sp>
        <p:nvSpPr>
          <p:cNvPr id="8" name="Content Placeholder 7"/>
          <p:cNvSpPr>
            <a:spLocks noGrp="1"/>
          </p:cNvSpPr>
          <p:nvPr>
            <p:ph sz="quarter" idx="1"/>
          </p:nvPr>
        </p:nvSpPr>
        <p:spPr>
          <a:xfrm>
            <a:off x="457200" y="1052736"/>
            <a:ext cx="7467600" cy="54212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rot="5400000">
            <a:off x="7589045" y="1081881"/>
            <a:ext cx="2011362" cy="384175"/>
          </a:xfrm>
          <a:prstGeom prst="rect">
            <a:avLst/>
          </a:prstGeom>
        </p:spPr>
        <p:txBody>
          <a:bodyPr/>
          <a:lstStyle>
            <a:lvl1pPr>
              <a:defRPr/>
            </a:lvl1pPr>
          </a:lstStyle>
          <a:p>
            <a:pPr>
              <a:defRPr/>
            </a:pPr>
            <a:endParaRPr lang="en-US"/>
          </a:p>
        </p:txBody>
      </p:sp>
      <p:sp>
        <p:nvSpPr>
          <p:cNvPr id="5" name="Slide Number Placeholder 8"/>
          <p:cNvSpPr>
            <a:spLocks noGrp="1"/>
          </p:cNvSpPr>
          <p:nvPr>
            <p:ph type="sldNum" sz="quarter" idx="11"/>
          </p:nvPr>
        </p:nvSpPr>
        <p:spPr>
          <a:xfrm>
            <a:off x="8129588" y="5734050"/>
            <a:ext cx="609600" cy="520700"/>
          </a:xfrm>
          <a:prstGeom prst="rect">
            <a:avLst/>
          </a:prstGeom>
        </p:spPr>
        <p:txBody>
          <a:bodyPr/>
          <a:lstStyle>
            <a:lvl1pPr>
              <a:defRPr/>
            </a:lvl1pPr>
          </a:lstStyle>
          <a:p>
            <a:pPr>
              <a:defRPr/>
            </a:pPr>
            <a:fld id="{8A8FE31C-0F61-421C-873C-DCE5EACCDADE}" type="slidenum">
              <a:rPr lang="en-US" smtClean="0"/>
              <a:pPr>
                <a:defRPr/>
              </a:pPr>
              <a:t>‹#›</a:t>
            </a:fld>
            <a:endParaRPr lang="en-US"/>
          </a:p>
        </p:txBody>
      </p:sp>
      <p:sp>
        <p:nvSpPr>
          <p:cNvPr id="6" name="Footer Placeholder 9"/>
          <p:cNvSpPr>
            <a:spLocks noGrp="1"/>
          </p:cNvSpPr>
          <p:nvPr>
            <p:ph type="ftr" sz="quarter" idx="12"/>
          </p:nvPr>
        </p:nvSpPr>
        <p:spPr>
          <a:xfrm rot="5400000">
            <a:off x="6989763" y="3736975"/>
            <a:ext cx="3200400"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1246920168"/>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905250"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8250" y="1981200"/>
            <a:ext cx="3906838" cy="1998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48250" y="4132263"/>
            <a:ext cx="3906838"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5754A1B0-8850-4CC2-8835-264800B32BDD}" type="slidenum">
              <a:rPr lang="en-US"/>
              <a:pPr>
                <a:defRPr/>
              </a:pPr>
              <a:t>‹#›</a:t>
            </a:fld>
            <a:endParaRPr lang="en-US"/>
          </a:p>
        </p:txBody>
      </p:sp>
    </p:spTree>
    <p:extLst>
      <p:ext uri="{BB962C8B-B14F-4D97-AF65-F5344CB8AC3E}">
        <p14:creationId xmlns:p14="http://schemas.microsoft.com/office/powerpoint/2010/main" val="25119762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905250"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8250" y="1981200"/>
            <a:ext cx="3906838"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4A46DA54-33AA-43C8-8236-0496CD92C8E0}" type="slidenum">
              <a:rPr lang="en-US"/>
              <a:pPr>
                <a:defRPr/>
              </a:pPr>
              <a:t>‹#›</a:t>
            </a:fld>
            <a:endParaRPr lang="en-US"/>
          </a:p>
        </p:txBody>
      </p:sp>
    </p:spTree>
    <p:extLst>
      <p:ext uri="{BB962C8B-B14F-4D97-AF65-F5344CB8AC3E}">
        <p14:creationId xmlns:p14="http://schemas.microsoft.com/office/powerpoint/2010/main" val="425318831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905250" cy="4151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48250" y="1981200"/>
            <a:ext cx="3906838" cy="1998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48250" y="4132263"/>
            <a:ext cx="3906838" cy="2000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endParaRPr lang="en-US"/>
          </a:p>
        </p:txBody>
      </p:sp>
      <p:sp>
        <p:nvSpPr>
          <p:cNvPr id="7" name="Rectangle 6"/>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endParaRPr lang="en-US" dirty="0"/>
          </a:p>
        </p:txBody>
      </p:sp>
      <p:sp>
        <p:nvSpPr>
          <p:cNvPr id="8" name="Rectangle 7"/>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897ABA0B-87F3-46A1-919C-D87777A7FC72}" type="slidenum">
              <a:rPr lang="en-US"/>
              <a:pPr>
                <a:defRPr/>
              </a:pPr>
              <a:t>‹#›</a:t>
            </a:fld>
            <a:endParaRPr lang="en-US"/>
          </a:p>
        </p:txBody>
      </p:sp>
    </p:spTree>
    <p:extLst>
      <p:ext uri="{BB962C8B-B14F-4D97-AF65-F5344CB8AC3E}">
        <p14:creationId xmlns:p14="http://schemas.microsoft.com/office/powerpoint/2010/main" val="383312321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alpha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25105"/>
            <a:ext cx="8960296" cy="562074"/>
          </a:xfrm>
        </p:spPr>
        <p:txBody>
          <a:bodyPr>
            <a:noAutofit/>
          </a:bodyPr>
          <a:lstStyle>
            <a:lvl1pPr algn="r">
              <a:defRPr sz="3200" b="1"/>
            </a:lvl1pPr>
          </a:lstStyle>
          <a:p>
            <a:r>
              <a:rPr kumimoji="0" lang="en-US" smtClean="0"/>
              <a:t>Click to edit Master title style</a:t>
            </a:r>
            <a:endParaRPr kumimoji="0" lang="en-US" dirty="0"/>
          </a:p>
        </p:txBody>
      </p:sp>
      <p:sp>
        <p:nvSpPr>
          <p:cNvPr id="8" name="Content Placeholder 7"/>
          <p:cNvSpPr>
            <a:spLocks noGrp="1"/>
          </p:cNvSpPr>
          <p:nvPr>
            <p:ph sz="quarter" idx="1"/>
          </p:nvPr>
        </p:nvSpPr>
        <p:spPr>
          <a:xfrm>
            <a:off x="457200" y="980728"/>
            <a:ext cx="7571184" cy="5493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Rectangle 2"/>
          <p:cNvSpPr/>
          <p:nvPr/>
        </p:nvSpPr>
        <p:spPr>
          <a:xfrm>
            <a:off x="8059383" y="5661248"/>
            <a:ext cx="64807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497" y="6564187"/>
            <a:ext cx="601812" cy="30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7"/>
          <p:cNvSpPr>
            <a:spLocks noGrp="1"/>
          </p:cNvSpPr>
          <p:nvPr>
            <p:ph sz="quarter" idx="10"/>
          </p:nvPr>
        </p:nvSpPr>
        <p:spPr>
          <a:xfrm>
            <a:off x="0" y="6564186"/>
            <a:ext cx="7723584" cy="293813"/>
          </a:xfrm>
        </p:spPr>
        <p:txBody>
          <a:bodyPr>
            <a:noAutofit/>
          </a:bodyPr>
          <a:lstStyle>
            <a:lvl1pPr marL="0" indent="0">
              <a:buNone/>
              <a:defRPr sz="1000"/>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lIns="71105" tIns="35552" rIns="71105" bIns="35552"/>
          <a:lstStyle/>
          <a:p>
            <a:pPr>
              <a:defRPr/>
            </a:pPr>
            <a:endParaRPr lang="en-US"/>
          </a:p>
        </p:txBody>
      </p:sp>
      <p:sp>
        <p:nvSpPr>
          <p:cNvPr id="5" name="Footer Placeholder 4"/>
          <p:cNvSpPr>
            <a:spLocks noGrp="1"/>
          </p:cNvSpPr>
          <p:nvPr>
            <p:ph type="ftr" sz="quarter" idx="11"/>
          </p:nvPr>
        </p:nvSpPr>
        <p:spPr bwMode="auto">
          <a:xfrm rot="5400000">
            <a:off x="7077456" y="4178809"/>
            <a:ext cx="3657600" cy="384048"/>
          </a:xfrm>
          <a:prstGeom prst="rect">
            <a:avLst/>
          </a:prstGeom>
        </p:spPr>
        <p:txBody>
          <a:bodyPr lIns="71105" tIns="35552" rIns="71105" bIns="35552"/>
          <a:lstStyle/>
          <a:p>
            <a:pPr>
              <a:defRPr/>
            </a:pP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1" name="Rectangle 10"/>
          <p:cNvSpPr/>
          <p:nvPr/>
        </p:nvSpPr>
        <p:spPr bwMode="auto">
          <a:xfrm>
            <a:off x="990603"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0" name="Oval 19"/>
          <p:cNvSpPr/>
          <p:nvPr/>
        </p:nvSpPr>
        <p:spPr bwMode="auto">
          <a:xfrm>
            <a:off x="1324704" y="4866756"/>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6" name="Slide Number Placeholder 5"/>
          <p:cNvSpPr>
            <a:spLocks noGrp="1"/>
          </p:cNvSpPr>
          <p:nvPr>
            <p:ph type="sldNum" sz="quarter" idx="12"/>
          </p:nvPr>
        </p:nvSpPr>
        <p:spPr bwMode="auto">
          <a:xfrm>
            <a:off x="1340616" y="4928706"/>
            <a:ext cx="609600" cy="517524"/>
          </a:xfrm>
          <a:prstGeom prst="rect">
            <a:avLst/>
          </a:prstGeom>
        </p:spPr>
        <p:txBody>
          <a:bodyPr lIns="71105" tIns="35552" rIns="71105" bIns="35552"/>
          <a:lstStyle/>
          <a:p>
            <a:pPr>
              <a:defRPr/>
            </a:pPr>
            <a:fld id="{A27F7A3C-23EF-478F-9260-21D874C3C35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6" name="Footer Placeholder 5"/>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endParaRPr lang="en-US" dirty="0"/>
          </a:p>
        </p:txBody>
      </p:sp>
      <p:sp>
        <p:nvSpPr>
          <p:cNvPr id="7" name="Slide Number Placeholder 6"/>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EE129555-EA83-4EFF-AE2F-283AED07DAE2}"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8" name="Footer Placeholder 7"/>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endParaRPr lang="en-US" dirty="0"/>
          </a:p>
        </p:txBody>
      </p:sp>
      <p:sp>
        <p:nvSpPr>
          <p:cNvPr id="9" name="Slide Number Placeholder 8"/>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66AC6AA2-BA03-4850-B177-7FF1D9B1D2D9}"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7" name="Slide Number Placeholder 6"/>
          <p:cNvSpPr>
            <a:spLocks noGrp="1"/>
          </p:cNvSpPr>
          <p:nvPr>
            <p:ph type="sldNum" sz="quarter" idx="11"/>
          </p:nvPr>
        </p:nvSpPr>
        <p:spPr>
          <a:xfrm>
            <a:off x="8129016" y="5734050"/>
            <a:ext cx="609600" cy="521208"/>
          </a:xfrm>
          <a:prstGeom prst="rect">
            <a:avLst/>
          </a:prstGeom>
        </p:spPr>
        <p:txBody>
          <a:bodyPr lIns="71105" tIns="35552" rIns="71105" bIns="35552" rtlCol="0"/>
          <a:lstStyle/>
          <a:p>
            <a:pPr>
              <a:defRPr/>
            </a:pPr>
            <a:fld id="{B996A115-91EA-4F89-ABD8-08620F250BAE}" type="slidenum">
              <a:rPr lang="en-US" smtClean="0"/>
              <a:pPr>
                <a:defRPr/>
              </a:pPr>
              <a:t>‹#›</a:t>
            </a:fld>
            <a:endParaRPr lang="en-US"/>
          </a:p>
        </p:txBody>
      </p:sp>
      <p:sp>
        <p:nvSpPr>
          <p:cNvPr id="8" name="Footer Placeholder 7"/>
          <p:cNvSpPr>
            <a:spLocks noGrp="1"/>
          </p:cNvSpPr>
          <p:nvPr>
            <p:ph type="ftr" sz="quarter" idx="12"/>
          </p:nvPr>
        </p:nvSpPr>
        <p:spPr>
          <a:xfrm rot="5400000">
            <a:off x="6990186" y="3737239"/>
            <a:ext cx="3200400" cy="365760"/>
          </a:xfrm>
          <a:prstGeom prst="rect">
            <a:avLst/>
          </a:prstGeom>
        </p:spPr>
        <p:txBody>
          <a:bodyPr lIns="71105" tIns="35552" rIns="71105" bIns="35552" rtlCol="0"/>
          <a:lstStyle/>
          <a:p>
            <a:pPr>
              <a:defRPr/>
            </a:pPr>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4"/>
            <a:ext cx="2011680" cy="384048"/>
          </a:xfrm>
          <a:prstGeom prst="rect">
            <a:avLst/>
          </a:prstGeom>
        </p:spPr>
        <p:txBody>
          <a:bodyPr lIns="71105" tIns="35552" rIns="71105" bIns="35552"/>
          <a:lstStyle/>
          <a:p>
            <a:pPr>
              <a:defRPr/>
            </a:pPr>
            <a:endParaRPr lang="en-US"/>
          </a:p>
        </p:txBody>
      </p:sp>
      <p:sp>
        <p:nvSpPr>
          <p:cNvPr id="3" name="Footer Placeholder 2"/>
          <p:cNvSpPr>
            <a:spLocks noGrp="1"/>
          </p:cNvSpPr>
          <p:nvPr>
            <p:ph type="ftr" sz="quarter" idx="11"/>
          </p:nvPr>
        </p:nvSpPr>
        <p:spPr>
          <a:xfrm rot="5400000">
            <a:off x="6990186" y="3737239"/>
            <a:ext cx="3200400" cy="365760"/>
          </a:xfrm>
          <a:prstGeom prst="rect">
            <a:avLst/>
          </a:prstGeom>
        </p:spPr>
        <p:txBody>
          <a:bodyPr lIns="71105" tIns="35552" rIns="71105" bIns="35552"/>
          <a:lstStyle/>
          <a:p>
            <a:pPr>
              <a:defRPr/>
            </a:pPr>
            <a:endParaRPr lang="en-US" dirty="0"/>
          </a:p>
        </p:txBody>
      </p:sp>
      <p:sp>
        <p:nvSpPr>
          <p:cNvPr id="4" name="Slide Number Placeholder 3"/>
          <p:cNvSpPr>
            <a:spLocks noGrp="1"/>
          </p:cNvSpPr>
          <p:nvPr>
            <p:ph type="sldNum" sz="quarter" idx="12"/>
          </p:nvPr>
        </p:nvSpPr>
        <p:spPr>
          <a:xfrm>
            <a:off x="8129016" y="5734050"/>
            <a:ext cx="609600" cy="521208"/>
          </a:xfrm>
          <a:prstGeom prst="rect">
            <a:avLst/>
          </a:prstGeom>
        </p:spPr>
        <p:txBody>
          <a:bodyPr lIns="71105" tIns="35552" rIns="71105" bIns="35552"/>
          <a:lstStyle/>
          <a:p>
            <a:pPr>
              <a:defRPr/>
            </a:pPr>
            <a:fld id="{2FF49E23-CCCA-4103-BF66-4B51D7FA71E1}"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2"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22" name="Slide Number Placeholder 21"/>
          <p:cNvSpPr>
            <a:spLocks noGrp="1"/>
          </p:cNvSpPr>
          <p:nvPr>
            <p:ph type="sldNum" sz="quarter" idx="15"/>
          </p:nvPr>
        </p:nvSpPr>
        <p:spPr>
          <a:xfrm>
            <a:off x="8129016" y="5734050"/>
            <a:ext cx="609600" cy="521208"/>
          </a:xfrm>
          <a:prstGeom prst="rect">
            <a:avLst/>
          </a:prstGeom>
        </p:spPr>
        <p:txBody>
          <a:bodyPr lIns="71105" tIns="35552" rIns="71105" bIns="35552" rtlCol="0"/>
          <a:lstStyle/>
          <a:p>
            <a:pPr>
              <a:defRPr/>
            </a:pPr>
            <a:fld id="{2A2456D8-A93F-4098-B394-E5E2A3EDAAA7}" type="slidenum">
              <a:rPr lang="en-US" smtClean="0"/>
              <a:pPr>
                <a:defRPr/>
              </a:pPr>
              <a:t>‹#›</a:t>
            </a:fld>
            <a:endParaRPr lang="en-US"/>
          </a:p>
        </p:txBody>
      </p:sp>
      <p:sp>
        <p:nvSpPr>
          <p:cNvPr id="23" name="Footer Placeholder 22"/>
          <p:cNvSpPr>
            <a:spLocks noGrp="1"/>
          </p:cNvSpPr>
          <p:nvPr>
            <p:ph type="ftr" sz="quarter" idx="16"/>
          </p:nvPr>
        </p:nvSpPr>
        <p:spPr>
          <a:xfrm rot="5400000">
            <a:off x="6990186" y="3737239"/>
            <a:ext cx="3200400" cy="365760"/>
          </a:xfrm>
          <a:prstGeom prst="rect">
            <a:avLst/>
          </a:prstGeom>
        </p:spPr>
        <p:txBody>
          <a:bodyPr lIns="71105" tIns="35552" rIns="71105" bIns="35552" rtlCol="0"/>
          <a:lstStyle/>
          <a:p>
            <a:pPr>
              <a:defRPr/>
            </a:pPr>
            <a:endParaRPr lang="en-US" dirty="0"/>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15" tIns="45708" rIns="91415" bIns="45708" numCol="1" spcCol="274244"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15" tIns="45708" rIns="91415" bIns="45708"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15" tIns="45708" rIns="91415" bIns="45708" anchor="t" compatLnSpc="1"/>
          <a:lstStyle/>
          <a:p>
            <a:endParaRPr kumimoji="0" lang="en-US" dirty="0"/>
          </a:p>
        </p:txBody>
      </p:sp>
      <p:sp>
        <p:nvSpPr>
          <p:cNvPr id="17" name="Date Placeholder 16"/>
          <p:cNvSpPr>
            <a:spLocks noGrp="1"/>
          </p:cNvSpPr>
          <p:nvPr>
            <p:ph type="dt" sz="half" idx="10"/>
          </p:nvPr>
        </p:nvSpPr>
        <p:spPr>
          <a:xfrm rot="5400000">
            <a:off x="7589520" y="1081854"/>
            <a:ext cx="2011680" cy="384048"/>
          </a:xfrm>
          <a:prstGeom prst="rect">
            <a:avLst/>
          </a:prstGeom>
        </p:spPr>
        <p:txBody>
          <a:bodyPr lIns="71105" tIns="35552" rIns="71105" bIns="35552" rtlCol="0"/>
          <a:lstStyle/>
          <a:p>
            <a:pPr>
              <a:defRPr/>
            </a:pPr>
            <a:endParaRPr lang="en-US"/>
          </a:p>
        </p:txBody>
      </p:sp>
      <p:sp>
        <p:nvSpPr>
          <p:cNvPr id="18" name="Slide Number Placeholder 17"/>
          <p:cNvSpPr>
            <a:spLocks noGrp="1"/>
          </p:cNvSpPr>
          <p:nvPr>
            <p:ph type="sldNum" sz="quarter" idx="11"/>
          </p:nvPr>
        </p:nvSpPr>
        <p:spPr>
          <a:xfrm>
            <a:off x="8129016" y="5734050"/>
            <a:ext cx="609600" cy="521208"/>
          </a:xfrm>
          <a:prstGeom prst="rect">
            <a:avLst/>
          </a:prstGeom>
        </p:spPr>
        <p:txBody>
          <a:bodyPr lIns="71105" tIns="35552" rIns="71105" bIns="35552" rtlCol="0"/>
          <a:lstStyle/>
          <a:p>
            <a:pPr>
              <a:defRPr/>
            </a:pPr>
            <a:fld id="{C2BA44BE-B942-4949-8121-8413FE6E6EF2}" type="slidenum">
              <a:rPr lang="en-US" smtClean="0"/>
              <a:pPr>
                <a:defRPr/>
              </a:pPr>
              <a:t>‹#›</a:t>
            </a:fld>
            <a:endParaRPr lang="en-US"/>
          </a:p>
        </p:txBody>
      </p:sp>
      <p:sp>
        <p:nvSpPr>
          <p:cNvPr id="21" name="Footer Placeholder 20"/>
          <p:cNvSpPr>
            <a:spLocks noGrp="1"/>
          </p:cNvSpPr>
          <p:nvPr>
            <p:ph type="ftr" sz="quarter" idx="12"/>
          </p:nvPr>
        </p:nvSpPr>
        <p:spPr>
          <a:xfrm rot="5400000">
            <a:off x="6990186" y="3737239"/>
            <a:ext cx="3200400" cy="365760"/>
          </a:xfrm>
          <a:prstGeom prst="rect">
            <a:avLst/>
          </a:prstGeom>
        </p:spPr>
        <p:txBody>
          <a:bodyPr lIns="71105" tIns="35552" rIns="71105" bIns="35552" rtlCol="0"/>
          <a:lstStyle/>
          <a:p>
            <a:pPr>
              <a:defRPr/>
            </a:pP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7467600" cy="1143000"/>
          </a:xfrm>
          <a:prstGeom prst="rect">
            <a:avLst/>
          </a:prstGeom>
        </p:spPr>
        <p:txBody>
          <a:bodyPr vert="horz" lIns="91415" tIns="45708" rIns="91415" bIns="45708"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lIns="91415" tIns="45708" rIns="91415" bIns="45708">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Lst>
  <p:transition>
    <p:wipe dir="r"/>
  </p:transition>
  <p:timing>
    <p:tnLst>
      <p:par>
        <p:cTn id="1" dur="indefinite" restart="never" nodeType="tmRoot"/>
      </p:par>
    </p:tnLst>
  </p:timing>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244" indent="-274244"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39906" indent="-274244"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151" indent="-182829"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397" indent="-182829"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2642" indent="-182829"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6887" indent="-182829"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132" indent="-182829"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378" indent="-182829"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59624" indent="-182829"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75" algn="l" rtl="0" eaLnBrk="1" latinLnBrk="0" hangingPunct="1">
        <a:defRPr kumimoji="0" kern="1200">
          <a:solidFill>
            <a:schemeClr val="tx1"/>
          </a:solidFill>
          <a:latin typeface="+mn-lt"/>
          <a:ea typeface="+mn-ea"/>
          <a:cs typeface="+mn-cs"/>
        </a:defRPr>
      </a:lvl2pPr>
      <a:lvl3pPr marL="914151" algn="l" rtl="0" eaLnBrk="1" latinLnBrk="0" hangingPunct="1">
        <a:defRPr kumimoji="0" kern="1200">
          <a:solidFill>
            <a:schemeClr val="tx1"/>
          </a:solidFill>
          <a:latin typeface="+mn-lt"/>
          <a:ea typeface="+mn-ea"/>
          <a:cs typeface="+mn-cs"/>
        </a:defRPr>
      </a:lvl3pPr>
      <a:lvl4pPr marL="1371227" algn="l" rtl="0" eaLnBrk="1" latinLnBrk="0" hangingPunct="1">
        <a:defRPr kumimoji="0" kern="1200">
          <a:solidFill>
            <a:schemeClr val="tx1"/>
          </a:solidFill>
          <a:latin typeface="+mn-lt"/>
          <a:ea typeface="+mn-ea"/>
          <a:cs typeface="+mn-cs"/>
        </a:defRPr>
      </a:lvl4pPr>
      <a:lvl5pPr marL="1828303" algn="l" rtl="0" eaLnBrk="1" latinLnBrk="0" hangingPunct="1">
        <a:defRPr kumimoji="0" kern="1200">
          <a:solidFill>
            <a:schemeClr val="tx1"/>
          </a:solidFill>
          <a:latin typeface="+mn-lt"/>
          <a:ea typeface="+mn-ea"/>
          <a:cs typeface="+mn-cs"/>
        </a:defRPr>
      </a:lvl5pPr>
      <a:lvl6pPr marL="2285378" algn="l" rtl="0" eaLnBrk="1" latinLnBrk="0" hangingPunct="1">
        <a:defRPr kumimoji="0" kern="1200">
          <a:solidFill>
            <a:schemeClr val="tx1"/>
          </a:solidFill>
          <a:latin typeface="+mn-lt"/>
          <a:ea typeface="+mn-ea"/>
          <a:cs typeface="+mn-cs"/>
        </a:defRPr>
      </a:lvl6pPr>
      <a:lvl7pPr marL="2742453" algn="l" rtl="0" eaLnBrk="1" latinLnBrk="0" hangingPunct="1">
        <a:defRPr kumimoji="0" kern="1200">
          <a:solidFill>
            <a:schemeClr val="tx1"/>
          </a:solidFill>
          <a:latin typeface="+mn-lt"/>
          <a:ea typeface="+mn-ea"/>
          <a:cs typeface="+mn-cs"/>
        </a:defRPr>
      </a:lvl7pPr>
      <a:lvl8pPr marL="3199529" algn="l" rtl="0" eaLnBrk="1" latinLnBrk="0" hangingPunct="1">
        <a:defRPr kumimoji="0" kern="1200">
          <a:solidFill>
            <a:schemeClr val="tx1"/>
          </a:solidFill>
          <a:latin typeface="+mn-lt"/>
          <a:ea typeface="+mn-ea"/>
          <a:cs typeface="+mn-cs"/>
        </a:defRPr>
      </a:lvl8pPr>
      <a:lvl9pPr marL="365660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lstStyle/>
          <a:p>
            <a:endParaRPr lang="en-US"/>
          </a:p>
        </p:txBody>
      </p:sp>
      <p:sp>
        <p:nvSpPr>
          <p:cNvPr id="7" name="Content Placeholder 6"/>
          <p:cNvSpPr>
            <a:spLocks noGrp="1"/>
          </p:cNvSpPr>
          <p:nvPr>
            <p:ph sz="quarter" idx="1"/>
          </p:nvPr>
        </p:nvSpPr>
        <p:spPr/>
        <p:txBody>
          <a:bodyPr/>
          <a:lstStyle/>
          <a:p>
            <a:endParaRPr lang="en-US"/>
          </a:p>
        </p:txBody>
      </p:sp>
      <p:sp>
        <p:nvSpPr>
          <p:cNvPr id="8" name="Title 7"/>
          <p:cNvSpPr>
            <a:spLocks noGrp="1"/>
          </p:cNvSpPr>
          <p:nvPr>
            <p:ph type="title"/>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b="1" smtClean="0"/>
              <a:t>Working with HashTable</a:t>
            </a:r>
            <a:endParaRPr lang="en-US" smtClean="0"/>
          </a:p>
        </p:txBody>
      </p:sp>
      <p:sp>
        <p:nvSpPr>
          <p:cNvPr id="68611" name="Content Placeholder 2"/>
          <p:cNvSpPr>
            <a:spLocks noGrp="1"/>
          </p:cNvSpPr>
          <p:nvPr>
            <p:ph sz="quarter" idx="1"/>
          </p:nvPr>
        </p:nvSpPr>
        <p:spPr/>
        <p:txBody>
          <a:bodyPr/>
          <a:lstStyle/>
          <a:p>
            <a:r>
              <a:rPr lang="en-US" b="1" smtClean="0"/>
              <a:t>Searching for an element</a:t>
            </a:r>
            <a:r>
              <a:rPr lang="en-US" smtClean="0"/>
              <a:t/>
            </a:r>
            <a:br>
              <a:rPr lang="en-US" smtClean="0"/>
            </a:br>
            <a:endParaRPr lang="en-US" smtClean="0"/>
          </a:p>
          <a:p>
            <a:r>
              <a:rPr lang="en-US" smtClean="0"/>
              <a:t>{hash table object}.Contains({key})</a:t>
            </a:r>
            <a:br>
              <a:rPr lang="en-US" smtClean="0"/>
            </a:br>
            <a:r>
              <a:rPr lang="en-US" smtClean="0"/>
              <a:t/>
            </a:r>
            <a:br>
              <a:rPr lang="en-US" smtClean="0"/>
            </a:br>
            <a:r>
              <a:rPr lang="en-US" smtClean="0"/>
              <a:t>Ex: MyArray.Contains(“George”)</a:t>
            </a:r>
          </a:p>
        </p:txBody>
      </p:sp>
      <p:sp>
        <p:nvSpPr>
          <p:cNvPr id="2" name="Content Placeholder 1"/>
          <p:cNvSpPr>
            <a:spLocks noGrp="1"/>
          </p:cNvSpPr>
          <p:nvPr>
            <p:ph sz="quarter" idx="10"/>
          </p:nvPr>
        </p:nvSpPr>
        <p:spPr/>
        <p:txBody>
          <a:bodyPr/>
          <a:lstStyle/>
          <a:p>
            <a:endParaRPr lang="en-US"/>
          </a:p>
        </p:txBody>
      </p:sp>
      <p:sp>
        <p:nvSpPr>
          <p:cNvPr id="6861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BC190B1-259C-4159-AE56-1F088B32ECED}" type="slidenum">
              <a:rPr lang="en-US" sz="1400" smtClean="0"/>
              <a:pPr eaLnBrk="1" hangingPunct="1"/>
              <a:t>10</a:t>
            </a:fld>
            <a:endParaRPr lang="en-US" sz="1400" smtClean="0"/>
          </a:p>
        </p:txBody>
      </p:sp>
    </p:spTree>
    <p:extLst>
      <p:ext uri="{BB962C8B-B14F-4D97-AF65-F5344CB8AC3E}">
        <p14:creationId xmlns:p14="http://schemas.microsoft.com/office/powerpoint/2010/main" val="1578996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9 – Chapter 9</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20754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76200" y="125104"/>
            <a:ext cx="8960296" cy="1170295"/>
          </a:xfrm>
        </p:spPr>
        <p:txBody>
          <a:bodyPr/>
          <a:lstStyle/>
          <a:p>
            <a:pPr eaLnBrk="1" hangingPunct="1"/>
            <a:r>
              <a:rPr lang="en-US" dirty="0" smtClean="0"/>
              <a:t>Chapter 9 – Additional Controls and Objects</a:t>
            </a:r>
          </a:p>
        </p:txBody>
      </p:sp>
      <p:sp>
        <p:nvSpPr>
          <p:cNvPr id="13317" name="Rectangle 3"/>
          <p:cNvSpPr>
            <a:spLocks noGrp="1" noChangeArrowheads="1"/>
          </p:cNvSpPr>
          <p:nvPr>
            <p:ph sz="quarter" idx="1"/>
          </p:nvPr>
        </p:nvSpPr>
        <p:spPr>
          <a:xfrm>
            <a:off x="457200" y="1828800"/>
            <a:ext cx="7571184" cy="4645152"/>
          </a:xfrm>
        </p:spPr>
        <p:txBody>
          <a:bodyPr/>
          <a:lstStyle/>
          <a:p>
            <a:pPr eaLnBrk="1" hangingPunct="1"/>
            <a:r>
              <a:rPr lang="en-US" dirty="0" smtClean="0"/>
              <a:t>9.1 List Boxes, Combo Boxes, and the File-Opening Control</a:t>
            </a:r>
          </a:p>
          <a:p>
            <a:pPr eaLnBrk="1" hangingPunct="1"/>
            <a:r>
              <a:rPr lang="en-US" dirty="0" smtClean="0"/>
              <a:t>9.2 Seven Elementary Controls</a:t>
            </a:r>
          </a:p>
          <a:p>
            <a:pPr eaLnBrk="1" hangingPunct="1"/>
            <a:r>
              <a:rPr lang="en-US" dirty="0" smtClean="0"/>
              <a:t>9.3 Four Additional Objects</a:t>
            </a:r>
          </a:p>
          <a:p>
            <a:pPr eaLnBrk="1" hangingPunct="1"/>
            <a:r>
              <a:rPr lang="en-US" dirty="0" smtClean="0"/>
              <a:t>9.4 Graphics</a:t>
            </a:r>
          </a:p>
        </p:txBody>
      </p:sp>
      <p:sp>
        <p:nvSpPr>
          <p:cNvPr id="2" name="Content Placeholder 1"/>
          <p:cNvSpPr>
            <a:spLocks noGrp="1"/>
          </p:cNvSpPr>
          <p:nvPr>
            <p:ph sz="quarter" idx="10"/>
          </p:nvPr>
        </p:nvSpPr>
        <p:spPr/>
        <p:txBody>
          <a:bodyPr/>
          <a:lstStyle/>
          <a:p>
            <a:endParaRPr lang="en-US"/>
          </a:p>
        </p:txBody>
      </p:sp>
      <p:sp>
        <p:nvSpPr>
          <p:cNvPr id="1331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63849F0B-F046-424D-BBE6-06F76DAACAF1}" type="slidenum">
              <a:rPr lang="en-US" sz="1400" smtClean="0"/>
              <a:pPr eaLnBrk="1" hangingPunct="1"/>
              <a:t>12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List Box Control</a:t>
            </a:r>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pic>
        <p:nvPicPr>
          <p:cNvPr id="2201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8521" b="23240"/>
          <a:stretch/>
        </p:blipFill>
        <p:spPr bwMode="auto">
          <a:xfrm>
            <a:off x="1143000" y="838200"/>
            <a:ext cx="6758613" cy="576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657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dirty="0" smtClean="0"/>
              <a:t>The List Box Control</a:t>
            </a:r>
          </a:p>
        </p:txBody>
      </p:sp>
      <p:sp>
        <p:nvSpPr>
          <p:cNvPr id="15365" name="Rectangle 3"/>
          <p:cNvSpPr>
            <a:spLocks noGrp="1" noChangeArrowheads="1"/>
          </p:cNvSpPr>
          <p:nvPr>
            <p:ph sz="quarter" idx="1"/>
          </p:nvPr>
        </p:nvSpPr>
        <p:spPr/>
        <p:txBody>
          <a:bodyPr/>
          <a:lstStyle/>
          <a:p>
            <a:pPr eaLnBrk="1" hangingPunct="1"/>
            <a:r>
              <a:rPr lang="en-US" sz="2800" dirty="0" smtClean="0"/>
              <a:t>Items can be placed into the list at design time or run </a:t>
            </a:r>
            <a:r>
              <a:rPr lang="en-US" sz="2800" dirty="0" smtClean="0"/>
              <a:t>time</a:t>
            </a:r>
          </a:p>
          <a:p>
            <a:pPr eaLnBrk="1" hangingPunct="1"/>
            <a:endParaRPr lang="en-US" sz="2800" dirty="0" smtClean="0"/>
          </a:p>
          <a:p>
            <a:pPr eaLnBrk="1" hangingPunct="1"/>
            <a:r>
              <a:rPr lang="en-US" sz="2800" dirty="0" smtClean="0"/>
              <a:t>The </a:t>
            </a:r>
            <a:r>
              <a:rPr lang="en-US" sz="2800" b="1" dirty="0" smtClean="0"/>
              <a:t>Sorted</a:t>
            </a:r>
            <a:r>
              <a:rPr lang="en-US" sz="2800" dirty="0" smtClean="0"/>
              <a:t> property allows items in the list to be sorted automatically</a:t>
            </a:r>
          </a:p>
          <a:p>
            <a:pPr eaLnBrk="1" hangingPunct="1"/>
            <a:endParaRPr lang="en-US" sz="2800" dirty="0" smtClean="0"/>
          </a:p>
          <a:p>
            <a:pPr eaLnBrk="1" hangingPunct="1"/>
            <a:r>
              <a:rPr lang="en-US" sz="2800" dirty="0" smtClean="0"/>
              <a:t>If the Sorted property is set to True, then the following will place an item into the list in order and assign the index of its position to </a:t>
            </a:r>
            <a:r>
              <a:rPr lang="en-US" sz="2800" i="1" dirty="0" err="1" smtClean="0"/>
              <a:t>num</a:t>
            </a:r>
            <a:r>
              <a:rPr lang="en-US" sz="2800" dirty="0" smtClean="0"/>
              <a:t>:</a:t>
            </a:r>
          </a:p>
          <a:p>
            <a:pPr eaLnBrk="1" hangingPunct="1">
              <a:buFontTx/>
              <a:buNone/>
            </a:pPr>
            <a:r>
              <a:rPr lang="en-US" sz="2800" b="1" dirty="0" smtClean="0">
                <a:latin typeface="Courier New" pitchFamily="49" charset="0"/>
              </a:rPr>
              <a:t>    </a:t>
            </a:r>
            <a:r>
              <a:rPr lang="en-US" sz="2800" b="1" dirty="0" err="1" smtClean="0">
                <a:latin typeface="Courier New" pitchFamily="49" charset="0"/>
              </a:rPr>
              <a:t>num</a:t>
            </a:r>
            <a:r>
              <a:rPr lang="en-US" sz="2800" b="1" dirty="0" smtClean="0">
                <a:latin typeface="Courier New" pitchFamily="49" charset="0"/>
              </a:rPr>
              <a:t> = </a:t>
            </a:r>
            <a:r>
              <a:rPr lang="en-US" sz="2800" b="1" dirty="0" err="1" smtClean="0">
                <a:latin typeface="Courier New" pitchFamily="49" charset="0"/>
              </a:rPr>
              <a:t>lstBox.Items.Add</a:t>
            </a:r>
            <a:r>
              <a:rPr lang="en-US" sz="2800" b="1" dirty="0" smtClean="0">
                <a:latin typeface="Courier New" pitchFamily="49" charset="0"/>
              </a:rPr>
              <a:t>(</a:t>
            </a:r>
            <a:r>
              <a:rPr lang="en-US" sz="2800" b="1" dirty="0" err="1" smtClean="0">
                <a:latin typeface="Courier New" pitchFamily="49" charset="0"/>
              </a:rPr>
              <a:t>str</a:t>
            </a:r>
            <a:r>
              <a:rPr lang="en-US" sz="2800" b="1" dirty="0" smtClean="0">
                <a:latin typeface="Courier New" pitchFamily="49" charset="0"/>
              </a:rPr>
              <a:t>)</a:t>
            </a:r>
            <a:endParaRPr lang="en-US" sz="2800"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53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52DD00D-B8B5-44A1-90C3-089129F96639}" type="slidenum">
              <a:rPr lang="en-US" sz="1400" smtClean="0"/>
              <a:pPr eaLnBrk="1" hangingPunct="1"/>
              <a:t>14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Useful Properties of the List Box</a:t>
            </a:r>
          </a:p>
        </p:txBody>
      </p:sp>
      <p:sp>
        <p:nvSpPr>
          <p:cNvPr id="16389" name="Rectangle 3"/>
          <p:cNvSpPr>
            <a:spLocks noGrp="1" noChangeArrowheads="1"/>
          </p:cNvSpPr>
          <p:nvPr>
            <p:ph sz="quarter" idx="1"/>
          </p:nvPr>
        </p:nvSpPr>
        <p:spPr>
          <a:xfrm>
            <a:off x="457200" y="980728"/>
            <a:ext cx="8229600" cy="5493224"/>
          </a:xfrm>
        </p:spPr>
        <p:txBody>
          <a:bodyPr/>
          <a:lstStyle/>
          <a:p>
            <a:pPr eaLnBrk="1" hangingPunct="1"/>
            <a:r>
              <a:rPr lang="en-US" sz="2800" dirty="0" smtClean="0"/>
              <a:t>The total number of items in a list box is given by</a:t>
            </a:r>
          </a:p>
          <a:p>
            <a:pPr eaLnBrk="1" hangingPunct="1">
              <a:spcBef>
                <a:spcPct val="50000"/>
              </a:spcBef>
              <a:buFontTx/>
              <a:buNone/>
            </a:pPr>
            <a:r>
              <a:rPr lang="en-US" sz="2800" b="1" dirty="0" smtClean="0">
                <a:latin typeface="Courier New" pitchFamily="49" charset="0"/>
              </a:rPr>
              <a:t>   </a:t>
            </a:r>
            <a:r>
              <a:rPr lang="en-US" sz="2800" b="1" dirty="0" err="1" smtClean="0">
                <a:latin typeface="Courier New" pitchFamily="49" charset="0"/>
              </a:rPr>
              <a:t>lstBox.Items.Count</a:t>
            </a:r>
            <a:endParaRPr lang="en-US" sz="2800" b="1" dirty="0" smtClean="0">
              <a:latin typeface="Courier New" pitchFamily="49" charset="0"/>
            </a:endParaRPr>
          </a:p>
          <a:p>
            <a:pPr eaLnBrk="1" hangingPunct="1">
              <a:spcBef>
                <a:spcPct val="50000"/>
              </a:spcBef>
            </a:pPr>
            <a:endParaRPr lang="en-US" sz="2800" b="1" i="1" dirty="0" smtClean="0"/>
          </a:p>
          <a:p>
            <a:pPr eaLnBrk="1" hangingPunct="1">
              <a:spcBef>
                <a:spcPct val="50000"/>
              </a:spcBef>
            </a:pPr>
            <a:r>
              <a:rPr lang="en-US" sz="2800" b="1" i="1" dirty="0" smtClean="0"/>
              <a:t>Note</a:t>
            </a:r>
            <a:r>
              <a:rPr lang="en-US" sz="2800" b="1" i="1" dirty="0" smtClean="0"/>
              <a:t>:</a:t>
            </a:r>
            <a:r>
              <a:rPr lang="en-US" sz="2800" dirty="0" smtClean="0"/>
              <a:t> Each item in </a:t>
            </a:r>
            <a:r>
              <a:rPr lang="en-US" sz="2800" dirty="0" err="1" smtClean="0"/>
              <a:t>lstBox</a:t>
            </a:r>
            <a:r>
              <a:rPr lang="en-US" sz="2800" dirty="0" smtClean="0"/>
              <a:t> is identified by an index number from 0 to </a:t>
            </a:r>
            <a:r>
              <a:rPr lang="en-US" sz="2800" dirty="0" err="1" smtClean="0"/>
              <a:t>lstBox.Items.Count</a:t>
            </a:r>
            <a:r>
              <a:rPr lang="en-US" sz="2800" dirty="0" smtClean="0"/>
              <a:t> – </a:t>
            </a:r>
            <a:r>
              <a:rPr lang="en-US" sz="2800" dirty="0" smtClean="0"/>
              <a:t>1</a:t>
            </a:r>
          </a:p>
          <a:p>
            <a:pPr eaLnBrk="1" hangingPunct="1">
              <a:spcBef>
                <a:spcPct val="50000"/>
              </a:spcBef>
            </a:pPr>
            <a:endParaRPr lang="en-US" sz="2800" dirty="0" smtClean="0"/>
          </a:p>
          <a:p>
            <a:pPr eaLnBrk="1" hangingPunct="1"/>
            <a:r>
              <a:rPr lang="en-US" sz="2800" dirty="0" smtClean="0"/>
              <a:t>The index number of the currently highlighted item is given by:</a:t>
            </a:r>
          </a:p>
          <a:p>
            <a:pPr eaLnBrk="1" hangingPunct="1">
              <a:buFontTx/>
              <a:buNone/>
            </a:pPr>
            <a:r>
              <a:rPr lang="en-US" sz="2800" b="1" dirty="0" smtClean="0">
                <a:latin typeface="Courier New" pitchFamily="49" charset="0"/>
              </a:rPr>
              <a:t>   </a:t>
            </a:r>
            <a:r>
              <a:rPr lang="en-US" sz="2800" b="1" dirty="0" err="1" smtClean="0">
                <a:latin typeface="Courier New" pitchFamily="49" charset="0"/>
              </a:rPr>
              <a:t>lstBox.SelectedIndex</a:t>
            </a:r>
            <a:endParaRPr lang="en-US" sz="2800" b="1"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63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D5023C8-BD21-4BF3-BD51-5125E6978287}" type="slidenum">
              <a:rPr lang="en-US" sz="1400" smtClean="0"/>
              <a:pPr eaLnBrk="1" hangingPunct="1"/>
              <a:t>15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smtClean="0"/>
              <a:t>More List Box Properties</a:t>
            </a:r>
          </a:p>
        </p:txBody>
      </p:sp>
      <p:sp>
        <p:nvSpPr>
          <p:cNvPr id="17413" name="Rectangle 3"/>
          <p:cNvSpPr>
            <a:spLocks noGrp="1" noChangeArrowheads="1"/>
          </p:cNvSpPr>
          <p:nvPr>
            <p:ph sz="quarter" idx="1"/>
          </p:nvPr>
        </p:nvSpPr>
        <p:spPr>
          <a:xfrm>
            <a:off x="457200" y="980728"/>
            <a:ext cx="8229600" cy="5493224"/>
          </a:xfrm>
        </p:spPr>
        <p:txBody>
          <a:bodyPr>
            <a:normAutofit/>
          </a:bodyPr>
          <a:lstStyle/>
          <a:p>
            <a:pPr eaLnBrk="1" hangingPunct="1"/>
            <a:r>
              <a:rPr lang="en-US" sz="2800" dirty="0" err="1" smtClean="0"/>
              <a:t>lstBox.Items</a:t>
            </a:r>
            <a:r>
              <a:rPr lang="en-US" sz="2800" dirty="0" smtClean="0"/>
              <a:t>() is the list of items in the list </a:t>
            </a:r>
            <a:r>
              <a:rPr lang="en-US" sz="2800" dirty="0" smtClean="0"/>
              <a:t>box</a:t>
            </a:r>
            <a:endParaRPr lang="en-US" sz="2800" dirty="0" smtClean="0"/>
          </a:p>
          <a:p>
            <a:pPr eaLnBrk="1" hangingPunct="1"/>
            <a:endParaRPr lang="en-US" sz="2800" dirty="0" smtClean="0"/>
          </a:p>
          <a:p>
            <a:pPr eaLnBrk="1" hangingPunct="1"/>
            <a:r>
              <a:rPr lang="en-US" sz="2800" dirty="0" smtClean="0"/>
              <a:t>The </a:t>
            </a:r>
            <a:r>
              <a:rPr lang="en-US" sz="2800" dirty="0" smtClean="0"/>
              <a:t>value of the item with an index of </a:t>
            </a:r>
            <a:r>
              <a:rPr lang="en-US" sz="2800" i="1" dirty="0" smtClean="0"/>
              <a:t>n</a:t>
            </a:r>
            <a:r>
              <a:rPr lang="en-US" sz="2800" dirty="0" smtClean="0"/>
              <a:t> is:</a:t>
            </a:r>
          </a:p>
          <a:p>
            <a:pPr eaLnBrk="1" hangingPunct="1">
              <a:spcBef>
                <a:spcPct val="50000"/>
              </a:spcBef>
              <a:buFontTx/>
              <a:buNone/>
            </a:pPr>
            <a:r>
              <a:rPr lang="en-US" sz="2800" b="1" dirty="0" smtClean="0">
                <a:latin typeface="Courier New" pitchFamily="49" charset="0"/>
              </a:rPr>
              <a:t>    </a:t>
            </a:r>
            <a:r>
              <a:rPr lang="en-US" sz="2800" b="1" dirty="0" err="1" smtClean="0">
                <a:latin typeface="Courier New" pitchFamily="49" charset="0"/>
              </a:rPr>
              <a:t>lstBox.Items</a:t>
            </a:r>
            <a:r>
              <a:rPr lang="en-US" sz="2800" b="1" dirty="0" smtClean="0">
                <a:latin typeface="Courier New" pitchFamily="49" charset="0"/>
              </a:rPr>
              <a:t>(n)</a:t>
            </a:r>
          </a:p>
          <a:p>
            <a:pPr eaLnBrk="1" hangingPunct="1">
              <a:spcBef>
                <a:spcPct val="50000"/>
              </a:spcBef>
            </a:pPr>
            <a:endParaRPr lang="en-US" sz="2800" dirty="0" smtClean="0"/>
          </a:p>
          <a:p>
            <a:pPr eaLnBrk="1" hangingPunct="1">
              <a:spcBef>
                <a:spcPct val="50000"/>
              </a:spcBef>
            </a:pPr>
            <a:r>
              <a:rPr lang="en-US" sz="2800" dirty="0" smtClean="0"/>
              <a:t>The </a:t>
            </a:r>
            <a:r>
              <a:rPr lang="en-US" sz="2800" dirty="0" smtClean="0"/>
              <a:t>data type of the elements in the </a:t>
            </a:r>
            <a:r>
              <a:rPr lang="en-US" sz="2800" dirty="0" err="1" smtClean="0"/>
              <a:t>lstBox.Items</a:t>
            </a:r>
            <a:r>
              <a:rPr lang="en-US" sz="2800" dirty="0" smtClean="0"/>
              <a:t>() array is Object.  To display the first element of </a:t>
            </a:r>
            <a:r>
              <a:rPr lang="en-US" sz="2800" dirty="0" err="1" smtClean="0"/>
              <a:t>lstBox.Items</a:t>
            </a:r>
            <a:r>
              <a:rPr lang="en-US" sz="2800" dirty="0" smtClean="0"/>
              <a:t> in a text box:</a:t>
            </a:r>
          </a:p>
          <a:p>
            <a:pPr eaLnBrk="1" hangingPunct="1">
              <a:buFontTx/>
              <a:buNone/>
            </a:pPr>
            <a:r>
              <a:rPr lang="en-US" sz="2800" b="1" dirty="0" smtClean="0">
                <a:latin typeface="Courier New" pitchFamily="49" charset="0"/>
              </a:rPr>
              <a:t>   </a:t>
            </a:r>
            <a:r>
              <a:rPr lang="en-US" sz="2800" b="1" dirty="0" err="1" smtClean="0">
                <a:latin typeface="Courier New" pitchFamily="49" charset="0"/>
              </a:rPr>
              <a:t>txtBox.Text</a:t>
            </a:r>
            <a:r>
              <a:rPr lang="en-US" sz="2800" b="1" dirty="0" smtClean="0">
                <a:latin typeface="Courier New" pitchFamily="49" charset="0"/>
              </a:rPr>
              <a:t> = </a:t>
            </a:r>
            <a:r>
              <a:rPr lang="en-US" sz="2800" b="1" dirty="0" err="1" smtClean="0">
                <a:solidFill>
                  <a:schemeClr val="folHlink"/>
                </a:solidFill>
                <a:latin typeface="Courier New" pitchFamily="49" charset="0"/>
              </a:rPr>
              <a:t>CStr</a:t>
            </a:r>
            <a:r>
              <a:rPr lang="en-US" sz="2800" b="1" dirty="0" smtClean="0">
                <a:latin typeface="Courier New" pitchFamily="49" charset="0"/>
              </a:rPr>
              <a:t>(</a:t>
            </a:r>
            <a:r>
              <a:rPr lang="en-US" sz="2800" b="1" dirty="0" err="1" smtClean="0">
                <a:latin typeface="Courier New" pitchFamily="49" charset="0"/>
              </a:rPr>
              <a:t>lstBox.Items</a:t>
            </a:r>
            <a:r>
              <a:rPr lang="en-US" sz="2800" b="1" dirty="0" smtClean="0">
                <a:latin typeface="Courier New" pitchFamily="49" charset="0"/>
              </a:rPr>
              <a:t>(0))</a:t>
            </a:r>
          </a:p>
        </p:txBody>
      </p:sp>
      <p:sp>
        <p:nvSpPr>
          <p:cNvPr id="2" name="Content Placeholder 1"/>
          <p:cNvSpPr>
            <a:spLocks noGrp="1"/>
          </p:cNvSpPr>
          <p:nvPr>
            <p:ph sz="quarter" idx="10"/>
          </p:nvPr>
        </p:nvSpPr>
        <p:spPr/>
        <p:txBody>
          <a:bodyPr/>
          <a:lstStyle/>
          <a:p>
            <a:endParaRPr lang="en-US"/>
          </a:p>
        </p:txBody>
      </p:sp>
      <p:sp>
        <p:nvSpPr>
          <p:cNvPr id="174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A078E8E-4C1C-4B4C-B93C-4AA0640614BF}" type="slidenum">
              <a:rPr lang="en-US" sz="1400" smtClean="0"/>
              <a:pPr eaLnBrk="1" hangingPunct="1"/>
              <a:t>16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1026"/>
          <p:cNvSpPr>
            <a:spLocks noGrp="1" noChangeArrowheads="1"/>
          </p:cNvSpPr>
          <p:nvPr>
            <p:ph type="title"/>
          </p:nvPr>
        </p:nvSpPr>
        <p:spPr>
          <a:xfrm>
            <a:off x="76200" y="125104"/>
            <a:ext cx="8960296" cy="1246495"/>
          </a:xfrm>
        </p:spPr>
        <p:txBody>
          <a:bodyPr/>
          <a:lstStyle/>
          <a:p>
            <a:pPr eaLnBrk="1" hangingPunct="1"/>
            <a:r>
              <a:rPr lang="en-US" smtClean="0"/>
              <a:t>Currently Highlighted Item in a List Boxes</a:t>
            </a:r>
          </a:p>
        </p:txBody>
      </p:sp>
      <p:sp>
        <p:nvSpPr>
          <p:cNvPr id="331779" name="Rectangle 1027"/>
          <p:cNvSpPr>
            <a:spLocks noGrp="1" noChangeArrowheads="1"/>
          </p:cNvSpPr>
          <p:nvPr>
            <p:ph sz="quarter" idx="1"/>
          </p:nvPr>
        </p:nvSpPr>
        <p:spPr>
          <a:xfrm>
            <a:off x="457200" y="1752600"/>
            <a:ext cx="7571184" cy="4721352"/>
          </a:xfrm>
        </p:spPr>
        <p:txBody>
          <a:bodyPr/>
          <a:lstStyle/>
          <a:p>
            <a:pPr marL="0" indent="0" eaLnBrk="1" hangingPunct="1">
              <a:buFontTx/>
              <a:buNone/>
              <a:defRPr/>
            </a:pPr>
            <a:r>
              <a:rPr lang="en-US" dirty="0" smtClean="0"/>
              <a:t>The currently highlighted item can be obtained as:</a:t>
            </a:r>
          </a:p>
          <a:p>
            <a:pPr marL="0" indent="0" eaLnBrk="1" hangingPunct="1">
              <a:buFontTx/>
              <a:buNone/>
              <a:defRPr/>
            </a:pPr>
            <a:endParaRPr lang="en-US" dirty="0" smtClean="0"/>
          </a:p>
          <a:p>
            <a:pPr eaLnBrk="1" hangingPunct="1">
              <a:spcBef>
                <a:spcPct val="50000"/>
              </a:spcBef>
              <a:buFontTx/>
              <a:buNone/>
              <a:defRPr/>
            </a:pPr>
            <a:r>
              <a:rPr lang="en-US" b="1" dirty="0" err="1" smtClean="0">
                <a:latin typeface="Courier New" pitchFamily="49" charset="0"/>
              </a:rPr>
              <a:t>lstBox.Items</a:t>
            </a:r>
            <a:r>
              <a:rPr lang="en-US" b="1" dirty="0" smtClean="0">
                <a:latin typeface="Courier New" pitchFamily="49" charset="0"/>
              </a:rPr>
              <a:t>(</a:t>
            </a:r>
            <a:r>
              <a:rPr lang="en-US" b="1" dirty="0" err="1" smtClean="0">
                <a:latin typeface="Courier New" pitchFamily="49" charset="0"/>
              </a:rPr>
              <a:t>lstBox.SelectedIndex</a:t>
            </a:r>
            <a:r>
              <a:rPr lang="en-US" b="1" dirty="0" smtClean="0">
                <a:latin typeface="Courier New" pitchFamily="49" charset="0"/>
              </a:rPr>
              <a:t>)</a:t>
            </a:r>
            <a:endParaRPr lang="en-US" dirty="0" smtClean="0">
              <a:latin typeface="Courier New" pitchFamily="49" charset="0"/>
            </a:endParaRPr>
          </a:p>
          <a:p>
            <a:pPr eaLnBrk="1" hangingPunct="1">
              <a:spcBef>
                <a:spcPct val="50000"/>
              </a:spcBef>
              <a:buFontTx/>
              <a:buNone/>
              <a:defRPr/>
            </a:pPr>
            <a:r>
              <a:rPr lang="en-US" dirty="0"/>
              <a:t>or</a:t>
            </a:r>
          </a:p>
          <a:p>
            <a:pPr eaLnBrk="1" hangingPunct="1">
              <a:spcBef>
                <a:spcPct val="50000"/>
              </a:spcBef>
              <a:buFontTx/>
              <a:buNone/>
              <a:defRPr/>
            </a:pPr>
            <a:r>
              <a:rPr lang="en-US" b="1" dirty="0" err="1" smtClean="0">
                <a:latin typeface="Courier New" pitchFamily="49" charset="0"/>
              </a:rPr>
              <a:t>lstBox.Text</a:t>
            </a:r>
            <a:endParaRPr lang="en-US" b="1"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843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F539C0E-8838-4C43-92CF-C9A700060739}" type="slidenum">
              <a:rPr lang="en-US" sz="1400" smtClean="0"/>
              <a:pPr eaLnBrk="1" hangingPunct="1"/>
              <a:t>17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mtClean="0"/>
              <a:t>Removing Items from a List Box</a:t>
            </a:r>
          </a:p>
        </p:txBody>
      </p:sp>
      <p:sp>
        <p:nvSpPr>
          <p:cNvPr id="19461" name="Rectangle 3"/>
          <p:cNvSpPr>
            <a:spLocks noGrp="1" noChangeArrowheads="1"/>
          </p:cNvSpPr>
          <p:nvPr>
            <p:ph sz="quarter" idx="1"/>
          </p:nvPr>
        </p:nvSpPr>
        <p:spPr/>
        <p:txBody>
          <a:bodyPr/>
          <a:lstStyle/>
          <a:p>
            <a:pPr eaLnBrk="1" hangingPunct="1">
              <a:lnSpc>
                <a:spcPct val="90000"/>
              </a:lnSpc>
            </a:pPr>
            <a:r>
              <a:rPr lang="en-US" dirty="0" smtClean="0"/>
              <a:t>To delete an item at a given location:</a:t>
            </a:r>
          </a:p>
          <a:p>
            <a:pPr eaLnBrk="1" hangingPunct="1">
              <a:lnSpc>
                <a:spcPct val="90000"/>
              </a:lnSpc>
              <a:spcBef>
                <a:spcPct val="50000"/>
              </a:spcBef>
              <a:buFontTx/>
              <a:buNone/>
            </a:pPr>
            <a:r>
              <a:rPr lang="en-US" b="1" dirty="0" smtClean="0">
                <a:latin typeface="Courier New" pitchFamily="49" charset="0"/>
              </a:rPr>
              <a:t>    </a:t>
            </a:r>
            <a:r>
              <a:rPr lang="en-US" b="1" dirty="0" err="1" smtClean="0">
                <a:latin typeface="Courier New" pitchFamily="49" charset="0"/>
              </a:rPr>
              <a:t>lstBox.Items.RemoveAt</a:t>
            </a:r>
            <a:r>
              <a:rPr lang="en-US" b="1" dirty="0" smtClean="0">
                <a:latin typeface="Courier New" pitchFamily="49" charset="0"/>
              </a:rPr>
              <a:t>(n</a:t>
            </a:r>
            <a:r>
              <a:rPr lang="en-US" b="1" dirty="0" smtClean="0">
                <a:latin typeface="Courier New" pitchFamily="49" charset="0"/>
              </a:rPr>
              <a:t>)</a:t>
            </a:r>
          </a:p>
          <a:p>
            <a:pPr eaLnBrk="1" hangingPunct="1">
              <a:lnSpc>
                <a:spcPct val="90000"/>
              </a:lnSpc>
              <a:spcBef>
                <a:spcPct val="50000"/>
              </a:spcBef>
              <a:buFontTx/>
              <a:buNone/>
            </a:pPr>
            <a:endParaRPr lang="en-US" dirty="0" smtClean="0">
              <a:latin typeface="Courier New" pitchFamily="49" charset="0"/>
            </a:endParaRPr>
          </a:p>
          <a:p>
            <a:pPr eaLnBrk="1" hangingPunct="1">
              <a:lnSpc>
                <a:spcPct val="90000"/>
              </a:lnSpc>
              <a:spcBef>
                <a:spcPct val="50000"/>
              </a:spcBef>
            </a:pPr>
            <a:r>
              <a:rPr lang="en-US" dirty="0" smtClean="0"/>
              <a:t>To delete the first occurrence of an item:</a:t>
            </a:r>
          </a:p>
          <a:p>
            <a:pPr eaLnBrk="1" hangingPunct="1">
              <a:lnSpc>
                <a:spcPct val="90000"/>
              </a:lnSpc>
              <a:spcBef>
                <a:spcPct val="50000"/>
              </a:spcBef>
              <a:buFontTx/>
              <a:buNone/>
            </a:pPr>
            <a:r>
              <a:rPr lang="en-US" b="1" dirty="0" smtClean="0">
                <a:latin typeface="Courier New" pitchFamily="49" charset="0"/>
              </a:rPr>
              <a:t>    </a:t>
            </a:r>
            <a:r>
              <a:rPr lang="en-US" b="1" dirty="0" err="1" smtClean="0">
                <a:latin typeface="Courier New" pitchFamily="49" charset="0"/>
              </a:rPr>
              <a:t>lstBox.Items.Remove</a:t>
            </a:r>
            <a:r>
              <a:rPr lang="en-US" b="1" dirty="0" smtClean="0">
                <a:latin typeface="Courier New" pitchFamily="49" charset="0"/>
              </a:rPr>
              <a:t>(</a:t>
            </a:r>
            <a:r>
              <a:rPr lang="en-US" b="1" i="1" dirty="0" err="1" smtClean="0">
                <a:latin typeface="Courier New" pitchFamily="49" charset="0"/>
              </a:rPr>
              <a:t>str</a:t>
            </a:r>
            <a:r>
              <a:rPr lang="en-US" b="1" dirty="0" smtClean="0">
                <a:latin typeface="Courier New" pitchFamily="49" charset="0"/>
              </a:rPr>
              <a:t>)</a:t>
            </a:r>
          </a:p>
          <a:p>
            <a:pPr eaLnBrk="1" hangingPunct="1">
              <a:lnSpc>
                <a:spcPct val="90000"/>
              </a:lnSpc>
              <a:spcBef>
                <a:spcPct val="50000"/>
              </a:spcBef>
              <a:buFontTx/>
              <a:buNone/>
            </a:pPr>
            <a:endParaRPr lang="en-US" dirty="0" smtClean="0">
              <a:latin typeface="Courier New" pitchFamily="49" charset="0"/>
            </a:endParaRPr>
          </a:p>
          <a:p>
            <a:pPr eaLnBrk="1" hangingPunct="1">
              <a:lnSpc>
                <a:spcPct val="90000"/>
              </a:lnSpc>
              <a:spcBef>
                <a:spcPct val="50000"/>
              </a:spcBef>
            </a:pPr>
            <a:r>
              <a:rPr lang="en-US" dirty="0" smtClean="0"/>
              <a:t>To remove everything from a list box:</a:t>
            </a:r>
          </a:p>
          <a:p>
            <a:pPr eaLnBrk="1" hangingPunct="1">
              <a:lnSpc>
                <a:spcPct val="90000"/>
              </a:lnSpc>
              <a:spcBef>
                <a:spcPct val="50000"/>
              </a:spcBef>
              <a:buFontTx/>
              <a:buNone/>
            </a:pPr>
            <a:r>
              <a:rPr lang="en-US" b="1" dirty="0" smtClean="0">
                <a:latin typeface="Courier New" pitchFamily="49" charset="0"/>
              </a:rPr>
              <a:t>    </a:t>
            </a:r>
            <a:r>
              <a:rPr lang="en-US" b="1" dirty="0" err="1" smtClean="0">
                <a:latin typeface="Courier New" pitchFamily="49" charset="0"/>
              </a:rPr>
              <a:t>lstBox.Items.Clear</a:t>
            </a:r>
            <a:r>
              <a:rPr lang="en-US" b="1" dirty="0" smtClean="0">
                <a:latin typeface="Courier New" pitchFamily="49" charset="0"/>
              </a:rPr>
              <a:t>()</a:t>
            </a:r>
            <a:endParaRPr lang="en-US"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1945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72E6FFA-CA6F-44E9-AED5-3D651D21BC6A}" type="slidenum">
              <a:rPr lang="en-US" sz="1400" smtClean="0"/>
              <a:pPr eaLnBrk="1" hangingPunct="1"/>
              <a:t>18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mtClean="0"/>
              <a:t>List Box Events</a:t>
            </a:r>
          </a:p>
        </p:txBody>
      </p:sp>
      <p:sp>
        <p:nvSpPr>
          <p:cNvPr id="335875" name="Rectangle 3"/>
          <p:cNvSpPr>
            <a:spLocks noGrp="1" noChangeArrowheads="1"/>
          </p:cNvSpPr>
          <p:nvPr>
            <p:ph sz="quarter" idx="1"/>
          </p:nvPr>
        </p:nvSpPr>
        <p:spPr/>
        <p:txBody>
          <a:bodyPr/>
          <a:lstStyle/>
          <a:p>
            <a:pPr eaLnBrk="1" hangingPunct="1">
              <a:lnSpc>
                <a:spcPct val="90000"/>
              </a:lnSpc>
              <a:buFontTx/>
              <a:buNone/>
              <a:defRPr/>
            </a:pPr>
            <a:r>
              <a:rPr lang="en-US" sz="2400" dirty="0" smtClean="0"/>
              <a:t>Three main types of events with list boxes:</a:t>
            </a:r>
          </a:p>
          <a:p>
            <a:pPr marL="457200" indent="-457200" eaLnBrk="1" hangingPunct="1">
              <a:lnSpc>
                <a:spcPct val="90000"/>
              </a:lnSpc>
              <a:buFont typeface="+mj-lt"/>
              <a:buAutoNum type="arabicPeriod"/>
              <a:defRPr/>
            </a:pPr>
            <a:r>
              <a:rPr lang="en-US" sz="2400" dirty="0" smtClean="0"/>
              <a:t>Click – the user clicks on an item in the list box</a:t>
            </a:r>
          </a:p>
          <a:p>
            <a:pPr marL="457200" indent="-457200" eaLnBrk="1" hangingPunct="1">
              <a:lnSpc>
                <a:spcPct val="90000"/>
              </a:lnSpc>
              <a:buFont typeface="+mj-lt"/>
              <a:buAutoNum type="arabicPeriod"/>
              <a:defRPr/>
            </a:pPr>
            <a:endParaRPr lang="en-US" sz="2400" dirty="0" smtClean="0"/>
          </a:p>
          <a:p>
            <a:pPr marL="457200" indent="-457200" eaLnBrk="1" hangingPunct="1">
              <a:lnSpc>
                <a:spcPct val="90000"/>
              </a:lnSpc>
              <a:buFont typeface="+mj-lt"/>
              <a:buAutoNum type="arabicPeriod"/>
              <a:defRPr/>
            </a:pPr>
            <a:r>
              <a:rPr lang="en-US" sz="2400" dirty="0" err="1" smtClean="0"/>
              <a:t>SelectedIndexChanged</a:t>
            </a:r>
            <a:r>
              <a:rPr lang="en-US" sz="2400" dirty="0" smtClean="0"/>
              <a:t> - the user clicks on an item or uses the arrow keys to select it</a:t>
            </a:r>
          </a:p>
          <a:p>
            <a:pPr marL="457200" indent="-457200" eaLnBrk="1" hangingPunct="1">
              <a:lnSpc>
                <a:spcPct val="90000"/>
              </a:lnSpc>
              <a:buFont typeface="+mj-lt"/>
              <a:buAutoNum type="arabicPeriod"/>
              <a:defRPr/>
            </a:pPr>
            <a:endParaRPr lang="en-US" sz="2400" dirty="0" smtClean="0"/>
          </a:p>
          <a:p>
            <a:pPr marL="457200" indent="-457200" eaLnBrk="1" hangingPunct="1">
              <a:lnSpc>
                <a:spcPct val="90000"/>
              </a:lnSpc>
              <a:buFont typeface="+mj-lt"/>
              <a:buAutoNum type="arabicPeriod"/>
              <a:defRPr/>
            </a:pPr>
            <a:r>
              <a:rPr lang="en-US" sz="2400" dirty="0" smtClean="0"/>
              <a:t>DoubleClick - the user double-clicks on an item</a:t>
            </a:r>
          </a:p>
          <a:p>
            <a:pPr marL="0" indent="0" eaLnBrk="1" hangingPunct="1">
              <a:lnSpc>
                <a:spcPct val="90000"/>
              </a:lnSpc>
              <a:spcBef>
                <a:spcPts val="2400"/>
              </a:spcBef>
              <a:buFontTx/>
              <a:buNone/>
              <a:defRPr/>
            </a:pPr>
            <a:endParaRPr lang="en-US" sz="2400" dirty="0" smtClean="0"/>
          </a:p>
          <a:p>
            <a:pPr marL="0" indent="0" eaLnBrk="1" hangingPunct="1">
              <a:lnSpc>
                <a:spcPct val="90000"/>
              </a:lnSpc>
              <a:spcBef>
                <a:spcPts val="2400"/>
              </a:spcBef>
              <a:buFontTx/>
              <a:buNone/>
              <a:defRPr/>
            </a:pPr>
            <a:r>
              <a:rPr lang="en-US" sz="2400" dirty="0" smtClean="0"/>
              <a:t>All three events are triggered when the user double-clicks on an item.</a:t>
            </a:r>
          </a:p>
        </p:txBody>
      </p:sp>
      <p:sp>
        <p:nvSpPr>
          <p:cNvPr id="2" name="Content Placeholder 1"/>
          <p:cNvSpPr>
            <a:spLocks noGrp="1"/>
          </p:cNvSpPr>
          <p:nvPr>
            <p:ph sz="quarter" idx="10"/>
          </p:nvPr>
        </p:nvSpPr>
        <p:spPr/>
        <p:txBody>
          <a:bodyPr/>
          <a:lstStyle/>
          <a:p>
            <a:endParaRPr lang="en-US"/>
          </a:p>
        </p:txBody>
      </p:sp>
      <p:sp>
        <p:nvSpPr>
          <p:cNvPr id="2048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03E7D43-F8A8-4B2D-AE9D-6A56AE6C1B49}" type="slidenum">
              <a:rPr lang="en-US" sz="1400" smtClean="0"/>
              <a:pPr eaLnBrk="1" hangingPunct="1"/>
              <a:t>19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CA" smtClean="0"/>
              <a:t>Review</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66229974"/>
              </p:ext>
            </p:extLst>
          </p:nvPr>
        </p:nvGraphicFramePr>
        <p:xfrm>
          <a:off x="491528" y="1828800"/>
          <a:ext cx="7570788" cy="4348164"/>
        </p:xfrm>
        <a:graphic>
          <a:graphicData uri="http://schemas.openxmlformats.org/drawingml/2006/table">
            <a:tbl>
              <a:tblPr firstRow="1" bandRow="1">
                <a:tableStyleId>{5C22544A-7EE6-4342-B048-85BDC9FD1C3A}</a:tableStyleId>
              </a:tblPr>
              <a:tblGrid>
                <a:gridCol w="2523596"/>
                <a:gridCol w="2523596"/>
                <a:gridCol w="2523596"/>
              </a:tblGrid>
              <a:tr h="640074">
                <a:tc>
                  <a:txBody>
                    <a:bodyPr/>
                    <a:lstStyle/>
                    <a:p>
                      <a:pPr algn="ctr"/>
                      <a:r>
                        <a:rPr lang="en-CA" sz="1800" dirty="0" smtClean="0"/>
                        <a:t>Array Elements</a:t>
                      </a:r>
                      <a:endParaRPr lang="en-CA" sz="1800" dirty="0"/>
                    </a:p>
                  </a:txBody>
                  <a:tcPr marL="84120" marR="84120" marT="45717" marB="45717"/>
                </a:tc>
                <a:tc>
                  <a:txBody>
                    <a:bodyPr/>
                    <a:lstStyle/>
                    <a:p>
                      <a:pPr algn="ctr"/>
                      <a:r>
                        <a:rPr lang="en-CA" sz="1800" dirty="0" smtClean="0"/>
                        <a:t>Bubble Sort Comparisons</a:t>
                      </a:r>
                      <a:endParaRPr lang="en-CA" sz="1800" dirty="0"/>
                    </a:p>
                  </a:txBody>
                  <a:tcPr marL="84120" marR="84120" marT="45717" marB="45717"/>
                </a:tc>
                <a:tc>
                  <a:txBody>
                    <a:bodyPr/>
                    <a:lstStyle/>
                    <a:p>
                      <a:pPr algn="ctr"/>
                      <a:r>
                        <a:rPr lang="en-CA" sz="1800" dirty="0" smtClean="0"/>
                        <a:t>Shell Sort</a:t>
                      </a:r>
                      <a:r>
                        <a:rPr lang="en-CA" sz="1800" baseline="0" dirty="0" smtClean="0"/>
                        <a:t> Comparisons</a:t>
                      </a:r>
                      <a:endParaRPr lang="en-CA" sz="1800" dirty="0"/>
                    </a:p>
                  </a:txBody>
                  <a:tcPr marL="84120" marR="84120" marT="45717" marB="45717"/>
                </a:tc>
              </a:tr>
              <a:tr h="370809">
                <a:tc>
                  <a:txBody>
                    <a:bodyPr/>
                    <a:lstStyle/>
                    <a:p>
                      <a:pPr algn="ctr"/>
                      <a:r>
                        <a:rPr lang="en-CA" sz="1800" dirty="0" smtClean="0"/>
                        <a:t>5</a:t>
                      </a:r>
                      <a:endParaRPr lang="en-CA" sz="1800" dirty="0"/>
                    </a:p>
                  </a:txBody>
                  <a:tcPr marL="84120" marR="84120" marT="45717" marB="45717"/>
                </a:tc>
                <a:tc>
                  <a:txBody>
                    <a:bodyPr/>
                    <a:lstStyle/>
                    <a:p>
                      <a:pPr algn="ctr"/>
                      <a:r>
                        <a:rPr lang="en-CA" sz="1800" dirty="0" smtClean="0"/>
                        <a:t>10</a:t>
                      </a:r>
                      <a:endParaRPr lang="en-CA" sz="1800" dirty="0"/>
                    </a:p>
                  </a:txBody>
                  <a:tcPr marL="84120" marR="84120" marT="45717" marB="45717"/>
                </a:tc>
                <a:tc>
                  <a:txBody>
                    <a:bodyPr/>
                    <a:lstStyle/>
                    <a:p>
                      <a:pPr algn="ctr"/>
                      <a:r>
                        <a:rPr lang="en-CA" sz="1800" dirty="0" smtClean="0"/>
                        <a:t>17</a:t>
                      </a:r>
                      <a:endParaRPr lang="en-CA" sz="1800" dirty="0"/>
                    </a:p>
                  </a:txBody>
                  <a:tcPr marL="84120" marR="84120" marT="45717" marB="45717"/>
                </a:tc>
              </a:tr>
              <a:tr h="370809">
                <a:tc>
                  <a:txBody>
                    <a:bodyPr/>
                    <a:lstStyle/>
                    <a:p>
                      <a:pPr algn="ctr"/>
                      <a:r>
                        <a:rPr lang="en-CA" sz="1800" dirty="0" smtClean="0"/>
                        <a:t>10</a:t>
                      </a:r>
                      <a:endParaRPr lang="en-CA" sz="1800" dirty="0"/>
                    </a:p>
                  </a:txBody>
                  <a:tcPr marL="84120" marR="84120" marT="45717" marB="45717"/>
                </a:tc>
                <a:tc>
                  <a:txBody>
                    <a:bodyPr/>
                    <a:lstStyle/>
                    <a:p>
                      <a:pPr algn="ctr"/>
                      <a:r>
                        <a:rPr lang="en-CA" sz="1800" dirty="0" smtClean="0"/>
                        <a:t>45</a:t>
                      </a:r>
                      <a:endParaRPr lang="en-CA" sz="1800" dirty="0"/>
                    </a:p>
                  </a:txBody>
                  <a:tcPr marL="84120" marR="84120" marT="45717" marB="45717"/>
                </a:tc>
                <a:tc>
                  <a:txBody>
                    <a:bodyPr/>
                    <a:lstStyle/>
                    <a:p>
                      <a:pPr algn="ctr"/>
                      <a:r>
                        <a:rPr lang="en-CA" sz="1800" dirty="0" smtClean="0"/>
                        <a:t>57</a:t>
                      </a:r>
                      <a:endParaRPr lang="en-CA" sz="1800" dirty="0"/>
                    </a:p>
                  </a:txBody>
                  <a:tcPr marL="84120" marR="84120" marT="45717" marB="45717"/>
                </a:tc>
              </a:tr>
              <a:tr h="370809">
                <a:tc>
                  <a:txBody>
                    <a:bodyPr/>
                    <a:lstStyle/>
                    <a:p>
                      <a:pPr algn="ctr"/>
                      <a:r>
                        <a:rPr lang="en-CA" sz="1800" dirty="0" smtClean="0"/>
                        <a:t>15</a:t>
                      </a:r>
                      <a:endParaRPr lang="en-CA" sz="1800" dirty="0"/>
                    </a:p>
                  </a:txBody>
                  <a:tcPr marL="84120" marR="84120" marT="45717" marB="45717"/>
                </a:tc>
                <a:tc>
                  <a:txBody>
                    <a:bodyPr/>
                    <a:lstStyle/>
                    <a:p>
                      <a:pPr algn="ctr"/>
                      <a:r>
                        <a:rPr lang="en-CA" sz="1800" dirty="0" smtClean="0"/>
                        <a:t>105</a:t>
                      </a:r>
                      <a:endParaRPr lang="en-CA" sz="1800" dirty="0"/>
                    </a:p>
                  </a:txBody>
                  <a:tcPr marL="84120" marR="84120" marT="45717" marB="45717"/>
                </a:tc>
                <a:tc>
                  <a:txBody>
                    <a:bodyPr/>
                    <a:lstStyle/>
                    <a:p>
                      <a:pPr algn="ctr"/>
                      <a:r>
                        <a:rPr lang="en-CA" sz="1800" dirty="0" smtClean="0"/>
                        <a:t>115</a:t>
                      </a:r>
                      <a:endParaRPr lang="en-CA" sz="1800" dirty="0"/>
                    </a:p>
                  </a:txBody>
                  <a:tcPr marL="84120" marR="84120" marT="45717" marB="45717"/>
                </a:tc>
              </a:tr>
              <a:tr h="370809">
                <a:tc>
                  <a:txBody>
                    <a:bodyPr/>
                    <a:lstStyle/>
                    <a:p>
                      <a:pPr algn="ctr"/>
                      <a:r>
                        <a:rPr lang="en-CA" sz="1800" dirty="0" smtClean="0"/>
                        <a:t>20</a:t>
                      </a:r>
                      <a:endParaRPr lang="en-CA" sz="1800" dirty="0"/>
                    </a:p>
                  </a:txBody>
                  <a:tcPr marL="84120" marR="84120" marT="45717" marB="45717"/>
                </a:tc>
                <a:tc>
                  <a:txBody>
                    <a:bodyPr/>
                    <a:lstStyle/>
                    <a:p>
                      <a:pPr algn="ctr"/>
                      <a:r>
                        <a:rPr lang="en-CA" sz="1800" dirty="0" smtClean="0"/>
                        <a:t>190</a:t>
                      </a:r>
                      <a:endParaRPr lang="en-CA" sz="1800" dirty="0"/>
                    </a:p>
                  </a:txBody>
                  <a:tcPr marL="84120" marR="84120" marT="45717" marB="45717"/>
                </a:tc>
                <a:tc>
                  <a:txBody>
                    <a:bodyPr/>
                    <a:lstStyle/>
                    <a:p>
                      <a:pPr algn="ctr"/>
                      <a:r>
                        <a:rPr lang="en-CA" sz="1800" dirty="0" smtClean="0"/>
                        <a:t>192</a:t>
                      </a:r>
                      <a:endParaRPr lang="en-CA" sz="1800" dirty="0"/>
                    </a:p>
                  </a:txBody>
                  <a:tcPr marL="84120" marR="84120" marT="45717" marB="45717"/>
                </a:tc>
              </a:tr>
              <a:tr h="370809">
                <a:tc>
                  <a:txBody>
                    <a:bodyPr/>
                    <a:lstStyle/>
                    <a:p>
                      <a:pPr algn="ctr"/>
                      <a:r>
                        <a:rPr lang="en-CA" sz="1800" dirty="0" smtClean="0"/>
                        <a:t>25</a:t>
                      </a:r>
                      <a:endParaRPr lang="en-CA" sz="1800" dirty="0"/>
                    </a:p>
                  </a:txBody>
                  <a:tcPr marL="84120" marR="84120" marT="45717" marB="45717"/>
                </a:tc>
                <a:tc>
                  <a:txBody>
                    <a:bodyPr/>
                    <a:lstStyle/>
                    <a:p>
                      <a:pPr algn="ctr"/>
                      <a:r>
                        <a:rPr lang="en-CA" sz="1800" dirty="0" smtClean="0"/>
                        <a:t>300</a:t>
                      </a:r>
                      <a:endParaRPr lang="en-CA" sz="1800" dirty="0"/>
                    </a:p>
                  </a:txBody>
                  <a:tcPr marL="84120" marR="84120" marT="45717" marB="45717"/>
                </a:tc>
                <a:tc>
                  <a:txBody>
                    <a:bodyPr/>
                    <a:lstStyle/>
                    <a:p>
                      <a:pPr algn="ctr"/>
                      <a:r>
                        <a:rPr lang="en-CA" sz="1800" dirty="0" smtClean="0"/>
                        <a:t>302</a:t>
                      </a:r>
                      <a:endParaRPr lang="en-CA" sz="1800" dirty="0"/>
                    </a:p>
                  </a:txBody>
                  <a:tcPr marL="84120" marR="84120" marT="45717" marB="45717"/>
                </a:tc>
              </a:tr>
              <a:tr h="370809">
                <a:tc>
                  <a:txBody>
                    <a:bodyPr/>
                    <a:lstStyle/>
                    <a:p>
                      <a:pPr algn="ctr"/>
                      <a:r>
                        <a:rPr lang="en-CA" sz="1800" dirty="0" smtClean="0"/>
                        <a:t>30</a:t>
                      </a:r>
                      <a:endParaRPr lang="en-CA" sz="1800" dirty="0"/>
                    </a:p>
                  </a:txBody>
                  <a:tcPr marL="84120" marR="84120" marT="45717" marB="45717"/>
                </a:tc>
                <a:tc>
                  <a:txBody>
                    <a:bodyPr/>
                    <a:lstStyle/>
                    <a:p>
                      <a:pPr algn="ctr"/>
                      <a:r>
                        <a:rPr lang="en-CA" sz="1800" dirty="0" smtClean="0"/>
                        <a:t>435</a:t>
                      </a:r>
                      <a:endParaRPr lang="en-CA" sz="1800" dirty="0"/>
                    </a:p>
                  </a:txBody>
                  <a:tcPr marL="84120" marR="84120" marT="45717" marB="45717"/>
                </a:tc>
                <a:tc>
                  <a:txBody>
                    <a:bodyPr/>
                    <a:lstStyle/>
                    <a:p>
                      <a:pPr algn="ctr"/>
                      <a:r>
                        <a:rPr lang="en-CA" sz="1800" dirty="0" smtClean="0"/>
                        <a:t>364</a:t>
                      </a:r>
                      <a:endParaRPr lang="en-CA" sz="1800" dirty="0"/>
                    </a:p>
                  </a:txBody>
                  <a:tcPr marL="84120" marR="84120" marT="45717" marB="45717"/>
                </a:tc>
              </a:tr>
              <a:tr h="370809">
                <a:tc>
                  <a:txBody>
                    <a:bodyPr/>
                    <a:lstStyle/>
                    <a:p>
                      <a:pPr algn="ctr"/>
                      <a:r>
                        <a:rPr lang="en-CA" sz="1800" dirty="0" smtClean="0"/>
                        <a:t>50</a:t>
                      </a:r>
                      <a:endParaRPr lang="en-CA" sz="1800" dirty="0"/>
                    </a:p>
                  </a:txBody>
                  <a:tcPr marL="84120" marR="84120" marT="45717" marB="45717"/>
                </a:tc>
                <a:tc>
                  <a:txBody>
                    <a:bodyPr/>
                    <a:lstStyle/>
                    <a:p>
                      <a:pPr algn="ctr"/>
                      <a:r>
                        <a:rPr lang="en-CA" sz="1800" dirty="0" smtClean="0"/>
                        <a:t>1225</a:t>
                      </a:r>
                      <a:endParaRPr lang="en-CA" sz="1800" dirty="0"/>
                    </a:p>
                  </a:txBody>
                  <a:tcPr marL="84120" marR="84120" marT="45717" marB="45717"/>
                </a:tc>
                <a:tc>
                  <a:txBody>
                    <a:bodyPr/>
                    <a:lstStyle/>
                    <a:p>
                      <a:pPr algn="ctr"/>
                      <a:r>
                        <a:rPr lang="en-CA" sz="1800" dirty="0" smtClean="0"/>
                        <a:t>926</a:t>
                      </a:r>
                      <a:endParaRPr lang="en-CA" sz="1800" dirty="0"/>
                    </a:p>
                  </a:txBody>
                  <a:tcPr marL="84120" marR="84120" marT="45717" marB="45717"/>
                </a:tc>
              </a:tr>
              <a:tr h="370809">
                <a:tc>
                  <a:txBody>
                    <a:bodyPr/>
                    <a:lstStyle/>
                    <a:p>
                      <a:pPr algn="ctr"/>
                      <a:r>
                        <a:rPr lang="en-CA" sz="1800" dirty="0" smtClean="0"/>
                        <a:t>100</a:t>
                      </a:r>
                      <a:endParaRPr lang="en-CA" sz="1800" dirty="0"/>
                    </a:p>
                  </a:txBody>
                  <a:tcPr marL="84120" marR="84120" marT="45717" marB="45717"/>
                </a:tc>
                <a:tc>
                  <a:txBody>
                    <a:bodyPr/>
                    <a:lstStyle/>
                    <a:p>
                      <a:pPr algn="ctr"/>
                      <a:r>
                        <a:rPr lang="en-CA" sz="1800" dirty="0" smtClean="0"/>
                        <a:t>4950</a:t>
                      </a:r>
                      <a:endParaRPr lang="en-CA" sz="1800" dirty="0"/>
                    </a:p>
                  </a:txBody>
                  <a:tcPr marL="84120" marR="84120" marT="45717" marB="45717"/>
                </a:tc>
                <a:tc>
                  <a:txBody>
                    <a:bodyPr/>
                    <a:lstStyle/>
                    <a:p>
                      <a:pPr algn="ctr"/>
                      <a:r>
                        <a:rPr lang="en-CA" sz="1800" dirty="0" smtClean="0"/>
                        <a:t>2638</a:t>
                      </a:r>
                      <a:endParaRPr lang="en-CA" sz="1800" dirty="0"/>
                    </a:p>
                  </a:txBody>
                  <a:tcPr marL="84120" marR="84120" marT="45717" marB="45717"/>
                </a:tc>
              </a:tr>
              <a:tr h="370809">
                <a:tc>
                  <a:txBody>
                    <a:bodyPr/>
                    <a:lstStyle/>
                    <a:p>
                      <a:pPr algn="ctr"/>
                      <a:r>
                        <a:rPr lang="en-CA" sz="1800" dirty="0" smtClean="0"/>
                        <a:t>500</a:t>
                      </a:r>
                      <a:endParaRPr lang="en-CA" sz="1800" dirty="0"/>
                    </a:p>
                  </a:txBody>
                  <a:tcPr marL="84120" marR="84120" marT="45717" marB="45717"/>
                </a:tc>
                <a:tc>
                  <a:txBody>
                    <a:bodyPr/>
                    <a:lstStyle/>
                    <a:p>
                      <a:pPr algn="ctr"/>
                      <a:r>
                        <a:rPr lang="en-CA" sz="1800" dirty="0" smtClean="0"/>
                        <a:t>124,750</a:t>
                      </a:r>
                      <a:endParaRPr lang="en-CA" sz="1800" dirty="0"/>
                    </a:p>
                  </a:txBody>
                  <a:tcPr marL="84120" marR="84120" marT="45717" marB="45717"/>
                </a:tc>
                <a:tc>
                  <a:txBody>
                    <a:bodyPr/>
                    <a:lstStyle/>
                    <a:p>
                      <a:pPr algn="ctr"/>
                      <a:r>
                        <a:rPr lang="en-CA" sz="1800" dirty="0" smtClean="0"/>
                        <a:t>22,517</a:t>
                      </a:r>
                      <a:endParaRPr lang="en-CA" sz="1800" dirty="0"/>
                    </a:p>
                  </a:txBody>
                  <a:tcPr marL="84120" marR="84120" marT="45717" marB="45717"/>
                </a:tc>
              </a:tr>
              <a:tr h="370809">
                <a:tc>
                  <a:txBody>
                    <a:bodyPr/>
                    <a:lstStyle/>
                    <a:p>
                      <a:pPr algn="ctr"/>
                      <a:r>
                        <a:rPr lang="en-CA" sz="1800" dirty="0" smtClean="0"/>
                        <a:t>1000</a:t>
                      </a:r>
                      <a:endParaRPr lang="en-CA" sz="1800" dirty="0"/>
                    </a:p>
                  </a:txBody>
                  <a:tcPr marL="84120" marR="84120" marT="45717" marB="45717"/>
                </a:tc>
                <a:tc>
                  <a:txBody>
                    <a:bodyPr/>
                    <a:lstStyle/>
                    <a:p>
                      <a:pPr algn="ctr"/>
                      <a:r>
                        <a:rPr lang="en-CA" sz="1800" dirty="0" smtClean="0"/>
                        <a:t>499,500</a:t>
                      </a:r>
                      <a:endParaRPr lang="en-CA" sz="1800" dirty="0"/>
                    </a:p>
                  </a:txBody>
                  <a:tcPr marL="84120" marR="84120" marT="45717" marB="45717"/>
                </a:tc>
                <a:tc>
                  <a:txBody>
                    <a:bodyPr/>
                    <a:lstStyle/>
                    <a:p>
                      <a:pPr algn="ctr"/>
                      <a:r>
                        <a:rPr lang="en-CA" sz="1800" dirty="0" smtClean="0"/>
                        <a:t>58,460</a:t>
                      </a:r>
                      <a:endParaRPr lang="en-CA" sz="1800" dirty="0"/>
                    </a:p>
                  </a:txBody>
                  <a:tcPr marL="84120" marR="84120" marT="45717" marB="45717"/>
                </a:tc>
              </a:tr>
            </a:tbl>
          </a:graphicData>
        </a:graphic>
      </p:graphicFrame>
      <p:sp>
        <p:nvSpPr>
          <p:cNvPr id="2" name="Content Placeholder 1"/>
          <p:cNvSpPr>
            <a:spLocks noGrp="1"/>
          </p:cNvSpPr>
          <p:nvPr>
            <p:ph sz="quarter" idx="10"/>
          </p:nvPr>
        </p:nvSpPr>
        <p:spPr/>
        <p:txBody>
          <a:bodyPr/>
          <a:lstStyle/>
          <a:p>
            <a:endParaRPr lang="en-US"/>
          </a:p>
        </p:txBody>
      </p:sp>
      <p:sp>
        <p:nvSpPr>
          <p:cNvPr id="4149" name="TextBox 4"/>
          <p:cNvSpPr txBox="1">
            <a:spLocks noChangeArrowheads="1"/>
          </p:cNvSpPr>
          <p:nvPr/>
        </p:nvSpPr>
        <p:spPr bwMode="auto">
          <a:xfrm>
            <a:off x="487001" y="914400"/>
            <a:ext cx="8072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CA" sz="2800" dirty="0"/>
              <a:t>Efficiency of Bubble and Shell Sorts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smtClean="0"/>
              <a:t>Example 1: Form</a:t>
            </a:r>
          </a:p>
        </p:txBody>
      </p:sp>
      <p:pic>
        <p:nvPicPr>
          <p:cNvPr id="21511" name="Content Placeholder 10" descr="9-1-1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31136" y="2482850"/>
            <a:ext cx="4097236" cy="3263900"/>
          </a:xfrm>
        </p:spPr>
      </p:pic>
      <p:sp>
        <p:nvSpPr>
          <p:cNvPr id="2" name="Content Placeholder 1"/>
          <p:cNvSpPr>
            <a:spLocks noGrp="1"/>
          </p:cNvSpPr>
          <p:nvPr>
            <p:ph sz="quarter" idx="10"/>
          </p:nvPr>
        </p:nvSpPr>
        <p:spPr/>
        <p:txBody>
          <a:bodyPr/>
          <a:lstStyle/>
          <a:p>
            <a:endParaRPr lang="en-US"/>
          </a:p>
        </p:txBody>
      </p:sp>
      <p:sp>
        <p:nvSpPr>
          <p:cNvPr id="2150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CD818CF-0C1A-4224-B15C-4F70EB8226E3}" type="slidenum">
              <a:rPr lang="en-US" sz="1400" smtClean="0"/>
              <a:pPr eaLnBrk="1" hangingPunct="1"/>
              <a:t>20</a:t>
            </a:fld>
            <a:endParaRPr lang="en-US" sz="1400" smtClean="0"/>
          </a:p>
        </p:txBody>
      </p:sp>
      <p:sp>
        <p:nvSpPr>
          <p:cNvPr id="21509" name="Text Box 10"/>
          <p:cNvSpPr txBox="1">
            <a:spLocks noChangeArrowheads="1"/>
          </p:cNvSpPr>
          <p:nvPr/>
        </p:nvSpPr>
        <p:spPr bwMode="auto">
          <a:xfrm>
            <a:off x="7010400" y="49482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txtSelected</a:t>
            </a:r>
          </a:p>
        </p:txBody>
      </p:sp>
      <p:sp>
        <p:nvSpPr>
          <p:cNvPr id="21510" name="Text Box 12"/>
          <p:cNvSpPr txBox="1">
            <a:spLocks noChangeArrowheads="1"/>
          </p:cNvSpPr>
          <p:nvPr/>
        </p:nvSpPr>
        <p:spPr bwMode="auto">
          <a:xfrm>
            <a:off x="609600" y="3886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lstOxys</a:t>
            </a:r>
          </a:p>
        </p:txBody>
      </p:sp>
      <p:sp>
        <p:nvSpPr>
          <p:cNvPr id="21512" name="Line 11"/>
          <p:cNvSpPr>
            <a:spLocks noChangeShapeType="1"/>
          </p:cNvSpPr>
          <p:nvPr/>
        </p:nvSpPr>
        <p:spPr bwMode="auto">
          <a:xfrm>
            <a:off x="1752600" y="41148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9"/>
          <p:cNvSpPr>
            <a:spLocks noChangeShapeType="1"/>
          </p:cNvSpPr>
          <p:nvPr/>
        </p:nvSpPr>
        <p:spPr bwMode="auto">
          <a:xfrm flipH="1">
            <a:off x="6324600" y="51816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Example 1: Code</a:t>
            </a:r>
          </a:p>
        </p:txBody>
      </p:sp>
      <p:sp>
        <p:nvSpPr>
          <p:cNvPr id="22532" name="Rectangle 3"/>
          <p:cNvSpPr>
            <a:spLocks noGrp="1" noChangeArrowheads="1"/>
          </p:cNvSpPr>
          <p:nvPr>
            <p:ph sz="quarter" idx="1"/>
          </p:nvPr>
        </p:nvSpPr>
        <p:spPr/>
        <p:txBody>
          <a:bodyPr/>
          <a:lstStyle/>
          <a:p>
            <a:pPr eaLnBrk="1" hangingPunct="1">
              <a:lnSpc>
                <a:spcPct val="80000"/>
              </a:lnSpc>
              <a:buFontTx/>
              <a:buNone/>
            </a:pPr>
            <a:r>
              <a:rPr lang="en-US" sz="1800" b="1" smtClean="0">
                <a:solidFill>
                  <a:schemeClr val="folHlink"/>
                </a:solidFill>
                <a:latin typeface="Courier New" pitchFamily="49" charset="0"/>
              </a:rPr>
              <a:t>Private Sub</a:t>
            </a:r>
            <a:r>
              <a:rPr lang="en-US" sz="1800" b="1" smtClean="0">
                <a:latin typeface="Courier New" pitchFamily="49" charset="0"/>
              </a:rPr>
              <a:t> lstOxys_SelectedIndexChanged(</a:t>
            </a:r>
            <a:r>
              <a:rPr lang="en-US" sz="1800" b="1" smtClean="0">
                <a:solidFill>
                  <a:schemeClr val="folHlink"/>
                </a:solidFill>
                <a:latin typeface="Courier New" pitchFamily="49" charset="0"/>
              </a:rPr>
              <a:t>...</a:t>
            </a:r>
            <a:r>
              <a:rPr lang="en-US" sz="1800" b="1" smtClean="0">
                <a:latin typeface="Courier New" pitchFamily="49" charset="0"/>
              </a:rPr>
              <a:t>) _</a:t>
            </a:r>
          </a:p>
          <a:p>
            <a:pPr eaLnBrk="1" hangingPunct="1">
              <a:lnSpc>
                <a:spcPct val="80000"/>
              </a:lnSpc>
              <a:buFontTx/>
              <a:buNone/>
            </a:pPr>
            <a:r>
              <a:rPr lang="en-US" sz="1800" b="1" smtClean="0">
                <a:latin typeface="Courier New" pitchFamily="49" charset="0"/>
              </a:rPr>
              <a:t>                 </a:t>
            </a:r>
            <a:r>
              <a:rPr lang="en-US" sz="1800" b="1" smtClean="0">
                <a:solidFill>
                  <a:schemeClr val="folHlink"/>
                </a:solidFill>
                <a:latin typeface="Courier New" pitchFamily="49" charset="0"/>
              </a:rPr>
              <a:t>Handles</a:t>
            </a:r>
            <a:r>
              <a:rPr lang="en-US" sz="1800" b="1" smtClean="0">
                <a:latin typeface="Courier New" pitchFamily="49" charset="0"/>
              </a:rPr>
              <a:t> lstOxys.SelectedIndexChanged</a:t>
            </a:r>
          </a:p>
          <a:p>
            <a:pPr eaLnBrk="1" hangingPunct="1">
              <a:lnSpc>
                <a:spcPct val="80000"/>
              </a:lnSpc>
              <a:buFontTx/>
              <a:buNone/>
            </a:pPr>
            <a:r>
              <a:rPr lang="en-US" sz="1800" b="1" smtClean="0">
                <a:latin typeface="Courier New" pitchFamily="49" charset="0"/>
              </a:rPr>
              <a:t>  txtSelected.Text = </a:t>
            </a:r>
            <a:r>
              <a:rPr lang="en-US" sz="1800" b="1" smtClean="0">
                <a:solidFill>
                  <a:schemeClr val="folHlink"/>
                </a:solidFill>
                <a:latin typeface="Courier New" pitchFamily="49" charset="0"/>
              </a:rPr>
              <a:t>CStr</a:t>
            </a:r>
            <a:r>
              <a:rPr lang="en-US" sz="1800" b="1" smtClean="0">
                <a:latin typeface="Courier New" pitchFamily="49" charset="0"/>
              </a:rPr>
              <a:t>(lstOxys.SelectedItem)</a:t>
            </a:r>
          </a:p>
          <a:p>
            <a:pPr eaLnBrk="1" hangingPunct="1">
              <a:lnSpc>
                <a:spcPct val="80000"/>
              </a:lnSpc>
              <a:buFontTx/>
              <a:buNone/>
            </a:pPr>
            <a:r>
              <a:rPr lang="en-US" sz="1800" b="1" smtClean="0">
                <a:solidFill>
                  <a:schemeClr val="folHlink"/>
                </a:solidFill>
                <a:latin typeface="Courier New" pitchFamily="49" charset="0"/>
              </a:rPr>
              <a:t>End Sub</a:t>
            </a:r>
          </a:p>
          <a:p>
            <a:pPr eaLnBrk="1" hangingPunct="1">
              <a:lnSpc>
                <a:spcPct val="80000"/>
              </a:lnSpc>
              <a:spcBef>
                <a:spcPct val="50000"/>
              </a:spcBef>
              <a:buFontTx/>
              <a:buNone/>
            </a:pPr>
            <a:endParaRPr lang="en-US" sz="1800" b="1" smtClean="0">
              <a:solidFill>
                <a:schemeClr val="folHlink"/>
              </a:solidFill>
              <a:latin typeface="Courier New" pitchFamily="49" charset="0"/>
            </a:endParaRPr>
          </a:p>
          <a:p>
            <a:pPr eaLnBrk="1" hangingPunct="1">
              <a:lnSpc>
                <a:spcPct val="80000"/>
              </a:lnSpc>
              <a:spcBef>
                <a:spcPct val="50000"/>
              </a:spcBef>
              <a:buFontTx/>
              <a:buNone/>
            </a:pPr>
            <a:r>
              <a:rPr lang="en-US" sz="1800" b="1" smtClean="0">
                <a:solidFill>
                  <a:schemeClr val="folHlink"/>
                </a:solidFill>
                <a:latin typeface="Courier New" pitchFamily="49" charset="0"/>
              </a:rPr>
              <a:t>Private Sub</a:t>
            </a:r>
            <a:r>
              <a:rPr lang="en-US" sz="1800" b="1" smtClean="0">
                <a:latin typeface="Courier New" pitchFamily="49" charset="0"/>
              </a:rPr>
              <a:t> btnAdd_Click(</a:t>
            </a:r>
            <a:r>
              <a:rPr lang="en-US" sz="1800" b="1" smtClean="0">
                <a:solidFill>
                  <a:schemeClr val="folHlink"/>
                </a:solidFill>
                <a:latin typeface="Courier New" pitchFamily="49" charset="0"/>
              </a:rPr>
              <a:t>...</a:t>
            </a:r>
            <a:r>
              <a:rPr lang="en-US" sz="1800" b="1" smtClean="0">
                <a:latin typeface="Courier New" pitchFamily="49" charset="0"/>
              </a:rPr>
              <a:t>) </a:t>
            </a:r>
            <a:r>
              <a:rPr lang="en-US" sz="1800" b="1" smtClean="0">
                <a:solidFill>
                  <a:schemeClr val="folHlink"/>
                </a:solidFill>
                <a:latin typeface="Courier New" pitchFamily="49" charset="0"/>
              </a:rPr>
              <a:t>Handles</a:t>
            </a:r>
            <a:r>
              <a:rPr lang="en-US" sz="1800" b="1" smtClean="0">
                <a:latin typeface="Courier New" pitchFamily="49" charset="0"/>
              </a:rPr>
              <a:t> btnAdd.Click</a:t>
            </a:r>
          </a:p>
          <a:p>
            <a:pPr eaLnBrk="1" hangingPunct="1">
              <a:lnSpc>
                <a:spcPct val="80000"/>
              </a:lnSpc>
              <a:buFontTx/>
              <a:buNone/>
            </a:pPr>
            <a:r>
              <a:rPr lang="en-US" sz="1800" b="1" smtClean="0">
                <a:latin typeface="Courier New" pitchFamily="49" charset="0"/>
              </a:rPr>
              <a:t>  </a:t>
            </a:r>
            <a:r>
              <a:rPr lang="en-US" sz="1800" b="1" smtClean="0">
                <a:solidFill>
                  <a:schemeClr val="folHlink"/>
                </a:solidFill>
                <a:latin typeface="Courier New" pitchFamily="49" charset="0"/>
              </a:rPr>
              <a:t>Dim</a:t>
            </a:r>
            <a:r>
              <a:rPr lang="en-US" sz="1800" b="1" smtClean="0">
                <a:latin typeface="Courier New" pitchFamily="49" charset="0"/>
              </a:rPr>
              <a:t> item </a:t>
            </a:r>
            <a:r>
              <a:rPr lang="en-US" sz="1800" b="1" smtClean="0">
                <a:solidFill>
                  <a:schemeClr val="folHlink"/>
                </a:solidFill>
                <a:latin typeface="Courier New" pitchFamily="49" charset="0"/>
              </a:rPr>
              <a:t>As String</a:t>
            </a:r>
            <a:endParaRPr lang="en-US" sz="1800" smtClean="0">
              <a:solidFill>
                <a:schemeClr val="folHlink"/>
              </a:solidFill>
              <a:latin typeface="Courier New" pitchFamily="49" charset="0"/>
            </a:endParaRPr>
          </a:p>
          <a:p>
            <a:pPr eaLnBrk="1" hangingPunct="1">
              <a:lnSpc>
                <a:spcPct val="80000"/>
              </a:lnSpc>
              <a:buFontTx/>
              <a:buNone/>
            </a:pPr>
            <a:r>
              <a:rPr lang="en-US" sz="1800" b="1" smtClean="0">
                <a:latin typeface="Courier New" pitchFamily="49" charset="0"/>
              </a:rPr>
              <a:t>  item = InputBox(</a:t>
            </a:r>
            <a:r>
              <a:rPr lang="en-US" sz="1800" b="1" smtClean="0">
                <a:solidFill>
                  <a:schemeClr val="hlink"/>
                </a:solidFill>
                <a:latin typeface="Courier New" pitchFamily="49" charset="0"/>
              </a:rPr>
              <a:t>"Item to Add:"</a:t>
            </a:r>
            <a:r>
              <a:rPr lang="en-US" sz="1800" b="1" smtClean="0">
                <a:latin typeface="Courier New" pitchFamily="49" charset="0"/>
              </a:rPr>
              <a:t>)</a:t>
            </a:r>
          </a:p>
          <a:p>
            <a:pPr eaLnBrk="1" hangingPunct="1">
              <a:lnSpc>
                <a:spcPct val="80000"/>
              </a:lnSpc>
              <a:buFontTx/>
              <a:buNone/>
            </a:pPr>
            <a:r>
              <a:rPr lang="en-US" sz="1800" b="1" smtClean="0">
                <a:latin typeface="Courier New" pitchFamily="49" charset="0"/>
              </a:rPr>
              <a:t>  lstOxys.Items.Add(item)</a:t>
            </a:r>
          </a:p>
          <a:p>
            <a:pPr eaLnBrk="1" hangingPunct="1">
              <a:lnSpc>
                <a:spcPct val="80000"/>
              </a:lnSpc>
              <a:buFontTx/>
              <a:buNone/>
            </a:pPr>
            <a:r>
              <a:rPr lang="en-US" sz="1800" b="1" smtClean="0">
                <a:solidFill>
                  <a:schemeClr val="folHlink"/>
                </a:solidFill>
                <a:latin typeface="Courier New" pitchFamily="49" charset="0"/>
              </a:rPr>
              <a:t>End Sub</a:t>
            </a:r>
          </a:p>
          <a:p>
            <a:pPr eaLnBrk="1" hangingPunct="1">
              <a:lnSpc>
                <a:spcPct val="80000"/>
              </a:lnSpc>
              <a:spcBef>
                <a:spcPct val="50000"/>
              </a:spcBef>
              <a:buFontTx/>
              <a:buNone/>
            </a:pPr>
            <a:endParaRPr lang="en-US" sz="1800" b="1" smtClean="0">
              <a:solidFill>
                <a:schemeClr val="folHlink"/>
              </a:solidFill>
              <a:latin typeface="Courier New" pitchFamily="49" charset="0"/>
            </a:endParaRPr>
          </a:p>
          <a:p>
            <a:pPr eaLnBrk="1" hangingPunct="1">
              <a:lnSpc>
                <a:spcPct val="80000"/>
              </a:lnSpc>
              <a:spcBef>
                <a:spcPct val="50000"/>
              </a:spcBef>
              <a:buFontTx/>
              <a:buNone/>
            </a:pPr>
            <a:r>
              <a:rPr lang="en-US" sz="1800" b="1" smtClean="0">
                <a:solidFill>
                  <a:schemeClr val="folHlink"/>
                </a:solidFill>
                <a:latin typeface="Courier New" pitchFamily="49" charset="0"/>
              </a:rPr>
              <a:t>Private Sub</a:t>
            </a:r>
            <a:r>
              <a:rPr lang="en-US" sz="1800" b="1" smtClean="0">
                <a:latin typeface="Courier New" pitchFamily="49" charset="0"/>
              </a:rPr>
              <a:t> lstOxys_DoubleClick(</a:t>
            </a:r>
            <a:r>
              <a:rPr lang="en-US" sz="1800" b="1" smtClean="0">
                <a:solidFill>
                  <a:schemeClr val="folHlink"/>
                </a:solidFill>
                <a:latin typeface="Courier New" pitchFamily="49" charset="0"/>
              </a:rPr>
              <a:t>...</a:t>
            </a:r>
            <a:r>
              <a:rPr lang="en-US" sz="1800" b="1" smtClean="0">
                <a:latin typeface="Courier New" pitchFamily="49" charset="0"/>
              </a:rPr>
              <a:t>) _</a:t>
            </a:r>
          </a:p>
          <a:p>
            <a:pPr eaLnBrk="1" hangingPunct="1">
              <a:lnSpc>
                <a:spcPct val="80000"/>
              </a:lnSpc>
              <a:buFontTx/>
              <a:buNone/>
            </a:pPr>
            <a:r>
              <a:rPr lang="en-US" sz="1800" b="1" smtClean="0">
                <a:latin typeface="Courier New" pitchFamily="49" charset="0"/>
              </a:rPr>
              <a:t>                        </a:t>
            </a:r>
            <a:r>
              <a:rPr lang="en-US" sz="1800" b="1" smtClean="0">
                <a:solidFill>
                  <a:schemeClr val="folHlink"/>
                </a:solidFill>
                <a:latin typeface="Courier New" pitchFamily="49" charset="0"/>
              </a:rPr>
              <a:t>Handles</a:t>
            </a:r>
            <a:r>
              <a:rPr lang="en-US" sz="1800" b="1" smtClean="0">
                <a:latin typeface="Courier New" pitchFamily="49" charset="0"/>
              </a:rPr>
              <a:t> lstOxys.DoubleClick</a:t>
            </a:r>
          </a:p>
          <a:p>
            <a:pPr eaLnBrk="1" hangingPunct="1">
              <a:lnSpc>
                <a:spcPct val="80000"/>
              </a:lnSpc>
              <a:buFontTx/>
              <a:buNone/>
            </a:pPr>
            <a:r>
              <a:rPr lang="en-US" sz="1800" b="1" smtClean="0">
                <a:latin typeface="Courier New" pitchFamily="49" charset="0"/>
              </a:rPr>
              <a:t>  lstOxys.Items.RemoveAt(lstOxys.SelectedIndex)</a:t>
            </a:r>
          </a:p>
          <a:p>
            <a:pPr eaLnBrk="1" hangingPunct="1">
              <a:lnSpc>
                <a:spcPct val="80000"/>
              </a:lnSpc>
              <a:buFontTx/>
              <a:buNone/>
            </a:pPr>
            <a:r>
              <a:rPr lang="en-US" sz="1800" b="1" smtClean="0">
                <a:latin typeface="Courier New" pitchFamily="49" charset="0"/>
              </a:rPr>
              <a:t>  txtSelected.Clear()</a:t>
            </a:r>
          </a:p>
          <a:p>
            <a:pPr eaLnBrk="1" hangingPunct="1">
              <a:lnSpc>
                <a:spcPct val="80000"/>
              </a:lnSpc>
              <a:buFontTx/>
              <a:buNone/>
            </a:pPr>
            <a:r>
              <a:rPr lang="en-US" sz="1800" b="1" smtClean="0">
                <a:solidFill>
                  <a:schemeClr val="folHlink"/>
                </a:solidFill>
                <a:latin typeface="Courier New" pitchFamily="49" charset="0"/>
              </a:rPr>
              <a:t>End Sub</a:t>
            </a:r>
          </a:p>
        </p:txBody>
      </p:sp>
      <p:sp>
        <p:nvSpPr>
          <p:cNvPr id="2" name="Content Placeholder 1"/>
          <p:cNvSpPr>
            <a:spLocks noGrp="1"/>
          </p:cNvSpPr>
          <p:nvPr>
            <p:ph sz="quarter" idx="10"/>
          </p:nvPr>
        </p:nvSpPr>
        <p:spPr/>
        <p:txBody>
          <a:bodyPr/>
          <a:lstStyle/>
          <a:p>
            <a:endParaRPr lang="en-US"/>
          </a:p>
        </p:txBody>
      </p:sp>
      <p:sp>
        <p:nvSpPr>
          <p:cNvPr id="22530"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3BE6459-6575-40A0-B219-DD6BF335C621}" type="slidenum">
              <a:rPr lang="en-US" sz="1400" smtClean="0"/>
              <a:pPr eaLnBrk="1" hangingPunct="1"/>
              <a:t>21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smtClean="0"/>
              <a:t>Filling a List Box at Design Time</a:t>
            </a:r>
          </a:p>
        </p:txBody>
      </p:sp>
      <p:sp>
        <p:nvSpPr>
          <p:cNvPr id="23557" name="Rectangle 3"/>
          <p:cNvSpPr>
            <a:spLocks noGrp="1" noChangeArrowheads="1"/>
          </p:cNvSpPr>
          <p:nvPr>
            <p:ph sz="quarter" idx="1"/>
          </p:nvPr>
        </p:nvSpPr>
        <p:spPr/>
        <p:txBody>
          <a:bodyPr/>
          <a:lstStyle/>
          <a:p>
            <a:pPr eaLnBrk="1" hangingPunct="1"/>
            <a:r>
              <a:rPr lang="en-US" sz="2000" smtClean="0"/>
              <a:t>Click on the listbox.</a:t>
            </a:r>
          </a:p>
          <a:p>
            <a:pPr eaLnBrk="1" hangingPunct="1"/>
            <a:r>
              <a:rPr lang="en-US" sz="2000" smtClean="0"/>
              <a:t>Select the Items property of the list box.</a:t>
            </a:r>
          </a:p>
        </p:txBody>
      </p:sp>
      <p:sp>
        <p:nvSpPr>
          <p:cNvPr id="3" name="Content Placeholder 2"/>
          <p:cNvSpPr>
            <a:spLocks noGrp="1"/>
          </p:cNvSpPr>
          <p:nvPr>
            <p:ph sz="quarter" idx="10"/>
          </p:nvPr>
        </p:nvSpPr>
        <p:spPr/>
        <p:txBody>
          <a:bodyPr/>
          <a:lstStyle/>
          <a:p>
            <a:endParaRPr lang="en-US"/>
          </a:p>
        </p:txBody>
      </p:sp>
      <p:sp>
        <p:nvSpPr>
          <p:cNvPr id="23554"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2355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4D5BC47-CB34-4269-8302-FA3512E02C37}" type="slidenum">
              <a:rPr lang="en-US" sz="1400" smtClean="0"/>
              <a:pPr eaLnBrk="1" hangingPunct="1"/>
              <a:t>22</a:t>
            </a:fld>
            <a:endParaRPr lang="en-US" sz="1400" smtClean="0"/>
          </a:p>
        </p:txBody>
      </p:sp>
      <p:pic>
        <p:nvPicPr>
          <p:cNvPr id="23558" name="Picture 7"/>
          <p:cNvPicPr>
            <a:picLocks noChangeAspect="1" noChangeArrowheads="1"/>
          </p:cNvPicPr>
          <p:nvPr/>
        </p:nvPicPr>
        <p:blipFill>
          <a:blip r:embed="rId3">
            <a:extLst>
              <a:ext uri="{28A0092B-C50C-407E-A947-70E740481C1C}">
                <a14:useLocalDpi xmlns:a14="http://schemas.microsoft.com/office/drawing/2010/main" val="0"/>
              </a:ext>
            </a:extLst>
          </a:blip>
          <a:srcRect l="53764" t="35544" r="24947"/>
          <a:stretch>
            <a:fillRect/>
          </a:stretch>
        </p:blipFill>
        <p:spPr bwMode="auto">
          <a:xfrm>
            <a:off x="0" y="2689225"/>
            <a:ext cx="91440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1524000" y="3657600"/>
            <a:ext cx="1752600" cy="1219200"/>
          </a:xfrm>
          <a:prstGeom prst="ellipse">
            <a:avLst/>
          </a:prstGeom>
          <a:solidFill>
            <a:schemeClr val="accent6">
              <a:lumMod val="60000"/>
              <a:lumOff val="40000"/>
              <a:alpha val="42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cxnSp>
        <p:nvCxnSpPr>
          <p:cNvPr id="4" name="Straight Arrow Connector 3"/>
          <p:cNvCxnSpPr>
            <a:endCxn id="2" idx="1"/>
          </p:cNvCxnSpPr>
          <p:nvPr/>
        </p:nvCxnSpPr>
        <p:spPr bwMode="auto">
          <a:xfrm flipH="1">
            <a:off x="1781175" y="2133600"/>
            <a:ext cx="47625" cy="17018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1" name="Oval 10"/>
          <p:cNvSpPr/>
          <p:nvPr/>
        </p:nvSpPr>
        <p:spPr bwMode="auto">
          <a:xfrm>
            <a:off x="7315200" y="5599113"/>
            <a:ext cx="1752600" cy="304800"/>
          </a:xfrm>
          <a:prstGeom prst="ellipse">
            <a:avLst/>
          </a:prstGeom>
          <a:solidFill>
            <a:schemeClr val="accent6">
              <a:lumMod val="60000"/>
              <a:lumOff val="40000"/>
              <a:alpha val="42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cxnSp>
        <p:nvCxnSpPr>
          <p:cNvPr id="12" name="Straight Arrow Connector 11"/>
          <p:cNvCxnSpPr>
            <a:endCxn id="11" idx="1"/>
          </p:cNvCxnSpPr>
          <p:nvPr/>
        </p:nvCxnSpPr>
        <p:spPr bwMode="auto">
          <a:xfrm>
            <a:off x="5334000" y="2514600"/>
            <a:ext cx="2238375" cy="3128963"/>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smtClean="0"/>
              <a:t>Filling a List Box at Design Time</a:t>
            </a:r>
          </a:p>
        </p:txBody>
      </p:sp>
      <p:sp>
        <p:nvSpPr>
          <p:cNvPr id="24581" name="Rectangle 3"/>
          <p:cNvSpPr>
            <a:spLocks noGrp="1" noChangeArrowheads="1"/>
          </p:cNvSpPr>
          <p:nvPr>
            <p:ph sz="quarter" idx="1"/>
          </p:nvPr>
        </p:nvSpPr>
        <p:spPr/>
        <p:txBody>
          <a:bodyPr/>
          <a:lstStyle/>
          <a:p>
            <a:pPr marL="609600" indent="-609600" eaLnBrk="1" hangingPunct="1">
              <a:buFontTx/>
              <a:buAutoNum type="arabicPeriod"/>
            </a:pPr>
            <a:r>
              <a:rPr lang="en-US" sz="1800" smtClean="0"/>
              <a:t>Click on the ellipsis button on the right side of the Settings box. (A window titled String Collection Editor will be displayed.)</a:t>
            </a:r>
          </a:p>
        </p:txBody>
      </p:sp>
      <p:sp>
        <p:nvSpPr>
          <p:cNvPr id="2" name="Content Placeholder 1"/>
          <p:cNvSpPr>
            <a:spLocks noGrp="1"/>
          </p:cNvSpPr>
          <p:nvPr>
            <p:ph sz="quarter" idx="10"/>
          </p:nvPr>
        </p:nvSpPr>
        <p:spPr/>
        <p:txBody>
          <a:bodyPr/>
          <a:lstStyle/>
          <a:p>
            <a:endParaRPr lang="en-US"/>
          </a:p>
        </p:txBody>
      </p:sp>
      <p:sp>
        <p:nvSpPr>
          <p:cNvPr id="24578"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2457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3EE8334-8903-4D71-AF30-7D73797A2FF1}" type="slidenum">
              <a:rPr lang="en-US" sz="1400" smtClean="0"/>
              <a:pPr eaLnBrk="1" hangingPunct="1"/>
              <a:t>23</a:t>
            </a:fld>
            <a:endParaRPr lang="en-US" sz="1400" smtClean="0"/>
          </a:p>
        </p:txBody>
      </p:sp>
      <p:pic>
        <p:nvPicPr>
          <p:cNvPr id="24582" name="Picture 7"/>
          <p:cNvPicPr>
            <a:picLocks noChangeAspect="1" noChangeArrowheads="1"/>
          </p:cNvPicPr>
          <p:nvPr/>
        </p:nvPicPr>
        <p:blipFill>
          <a:blip r:embed="rId3">
            <a:extLst>
              <a:ext uri="{28A0092B-C50C-407E-A947-70E740481C1C}">
                <a14:useLocalDpi xmlns:a14="http://schemas.microsoft.com/office/drawing/2010/main" val="0"/>
              </a:ext>
            </a:extLst>
          </a:blip>
          <a:srcRect l="53764" t="35544" r="24947"/>
          <a:stretch>
            <a:fillRect/>
          </a:stretch>
        </p:blipFill>
        <p:spPr bwMode="auto">
          <a:xfrm>
            <a:off x="0" y="2689225"/>
            <a:ext cx="91440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8686800" y="5638800"/>
            <a:ext cx="381000" cy="265113"/>
          </a:xfrm>
          <a:prstGeom prst="ellipse">
            <a:avLst/>
          </a:prstGeom>
          <a:solidFill>
            <a:schemeClr val="accent6">
              <a:lumMod val="60000"/>
              <a:lumOff val="40000"/>
              <a:alpha val="42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cxnSp>
        <p:nvCxnSpPr>
          <p:cNvPr id="8" name="Straight Arrow Connector 7"/>
          <p:cNvCxnSpPr>
            <a:endCxn id="7" idx="1"/>
          </p:cNvCxnSpPr>
          <p:nvPr/>
        </p:nvCxnSpPr>
        <p:spPr bwMode="auto">
          <a:xfrm>
            <a:off x="5257800" y="2514600"/>
            <a:ext cx="3484563" cy="316230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smtClean="0"/>
              <a:t>Filling a List Box at Design Time</a:t>
            </a:r>
          </a:p>
        </p:txBody>
      </p:sp>
      <p:sp>
        <p:nvSpPr>
          <p:cNvPr id="25605" name="Rectangle 3"/>
          <p:cNvSpPr>
            <a:spLocks noGrp="1" noChangeArrowheads="1"/>
          </p:cNvSpPr>
          <p:nvPr>
            <p:ph sz="quarter" idx="1"/>
          </p:nvPr>
        </p:nvSpPr>
        <p:spPr/>
        <p:txBody>
          <a:bodyPr/>
          <a:lstStyle/>
          <a:p>
            <a:pPr eaLnBrk="1" hangingPunct="1"/>
            <a:r>
              <a:rPr lang="en-US" sz="1800" smtClean="0"/>
              <a:t>Type in the first item, and press Enter.</a:t>
            </a:r>
          </a:p>
          <a:p>
            <a:pPr eaLnBrk="1" hangingPunct="1"/>
            <a:r>
              <a:rPr lang="en-US" sz="1800" smtClean="0"/>
              <a:t>Repeat Step 3 for each of the other items.</a:t>
            </a:r>
          </a:p>
          <a:p>
            <a:pPr eaLnBrk="1" hangingPunct="1"/>
            <a:r>
              <a:rPr lang="en-US" sz="1800" smtClean="0"/>
              <a:t>When you are finished entering items, click on the OK button.</a:t>
            </a:r>
          </a:p>
        </p:txBody>
      </p:sp>
      <p:sp>
        <p:nvSpPr>
          <p:cNvPr id="2" name="Content Placeholder 1"/>
          <p:cNvSpPr>
            <a:spLocks noGrp="1"/>
          </p:cNvSpPr>
          <p:nvPr>
            <p:ph sz="quarter" idx="10"/>
          </p:nvPr>
        </p:nvSpPr>
        <p:spPr/>
        <p:txBody>
          <a:bodyPr/>
          <a:lstStyle/>
          <a:p>
            <a:endParaRPr lang="en-US"/>
          </a:p>
        </p:txBody>
      </p:sp>
      <p:sp>
        <p:nvSpPr>
          <p:cNvPr id="25602"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256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F784EA3-2F52-4473-833E-5A3BBECAE78C}" type="slidenum">
              <a:rPr lang="en-US" sz="1400" smtClean="0"/>
              <a:pPr eaLnBrk="1" hangingPunct="1"/>
              <a:t>24</a:t>
            </a:fld>
            <a:endParaRPr lang="en-US" sz="1400" smtClean="0"/>
          </a:p>
        </p:txBody>
      </p:sp>
      <p:pic>
        <p:nvPicPr>
          <p:cNvPr id="25606" name="Picture 7"/>
          <p:cNvPicPr>
            <a:picLocks noChangeAspect="1" noChangeArrowheads="1"/>
          </p:cNvPicPr>
          <p:nvPr/>
        </p:nvPicPr>
        <p:blipFill>
          <a:blip r:embed="rId3">
            <a:extLst>
              <a:ext uri="{28A0092B-C50C-407E-A947-70E740481C1C}">
                <a14:useLocalDpi xmlns:a14="http://schemas.microsoft.com/office/drawing/2010/main" val="0"/>
              </a:ext>
            </a:extLst>
          </a:blip>
          <a:srcRect l="53764" t="35544" r="24947"/>
          <a:stretch>
            <a:fillRect/>
          </a:stretch>
        </p:blipFill>
        <p:spPr bwMode="auto">
          <a:xfrm>
            <a:off x="0" y="2689225"/>
            <a:ext cx="914400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bwMode="auto">
          <a:xfrm>
            <a:off x="3390900" y="3611563"/>
            <a:ext cx="1295400" cy="857250"/>
          </a:xfrm>
          <a:prstGeom prst="ellipse">
            <a:avLst/>
          </a:prstGeom>
          <a:solidFill>
            <a:schemeClr val="accent6">
              <a:lumMod val="60000"/>
              <a:lumOff val="40000"/>
              <a:alpha val="42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cxnSp>
        <p:nvCxnSpPr>
          <p:cNvPr id="8" name="Straight Arrow Connector 7"/>
          <p:cNvCxnSpPr>
            <a:endCxn id="7" idx="1"/>
          </p:cNvCxnSpPr>
          <p:nvPr/>
        </p:nvCxnSpPr>
        <p:spPr bwMode="auto">
          <a:xfrm>
            <a:off x="3390900" y="2689225"/>
            <a:ext cx="188913" cy="1047750"/>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mtClean="0"/>
              <a:t>Using an Array to Fill a List Box</a:t>
            </a:r>
          </a:p>
        </p:txBody>
      </p:sp>
      <p:sp>
        <p:nvSpPr>
          <p:cNvPr id="26629" name="Rectangle 3"/>
          <p:cNvSpPr>
            <a:spLocks noGrp="1" noChangeArrowheads="1"/>
          </p:cNvSpPr>
          <p:nvPr>
            <p:ph sz="quarter" idx="1"/>
          </p:nvPr>
        </p:nvSpPr>
        <p:spPr/>
        <p:txBody>
          <a:bodyPr/>
          <a:lstStyle/>
          <a:p>
            <a:pPr marL="609600" indent="-609600" eaLnBrk="1" hangingPunct="1">
              <a:buFontTx/>
              <a:buNone/>
            </a:pPr>
            <a:r>
              <a:rPr lang="en-US" sz="2800" dirty="0" smtClean="0"/>
              <a:t>The  statement</a:t>
            </a:r>
          </a:p>
          <a:p>
            <a:pPr marL="609600" indent="-609600" eaLnBrk="1" hangingPunct="1">
              <a:buFontTx/>
              <a:buNone/>
            </a:pPr>
            <a:r>
              <a:rPr lang="en-US" sz="2800" b="1" dirty="0" smtClean="0">
                <a:latin typeface="Courier New" pitchFamily="49" charset="0"/>
              </a:rPr>
              <a:t>   </a:t>
            </a:r>
            <a:r>
              <a:rPr lang="en-US" sz="2800" b="1" dirty="0" err="1" smtClean="0">
                <a:latin typeface="Courier New" pitchFamily="49" charset="0"/>
              </a:rPr>
              <a:t>lstBox.DataSource</a:t>
            </a:r>
            <a:r>
              <a:rPr lang="en-US" sz="2800" b="1" dirty="0" smtClean="0">
                <a:latin typeface="Courier New" pitchFamily="49" charset="0"/>
              </a:rPr>
              <a:t> = </a:t>
            </a:r>
            <a:r>
              <a:rPr lang="en-US" sz="2800" b="1" i="1" dirty="0" err="1" smtClean="0">
                <a:latin typeface="Courier New" pitchFamily="49" charset="0"/>
              </a:rPr>
              <a:t>arrayName</a:t>
            </a:r>
            <a:endParaRPr lang="en-US" sz="2800" i="1" dirty="0" smtClean="0"/>
          </a:p>
          <a:p>
            <a:pPr marL="609600" indent="-609600" eaLnBrk="1" hangingPunct="1">
              <a:spcBef>
                <a:spcPts val="1800"/>
              </a:spcBef>
              <a:buFontTx/>
              <a:buNone/>
            </a:pPr>
            <a:r>
              <a:rPr lang="en-US" sz="2800" dirty="0" smtClean="0"/>
              <a:t>fills the list box with the elements of the array.</a:t>
            </a:r>
          </a:p>
          <a:p>
            <a:pPr marL="609600" indent="-609600" eaLnBrk="1" hangingPunct="1">
              <a:buFontTx/>
              <a:buNone/>
            </a:pPr>
            <a:endParaRPr lang="en-US" sz="2800" dirty="0" smtClean="0"/>
          </a:p>
          <a:p>
            <a:pPr marL="609600" indent="-609600" eaLnBrk="1" hangingPunct="1">
              <a:buFontTx/>
              <a:buNone/>
            </a:pPr>
            <a:endParaRPr lang="en-US" sz="2800" dirty="0" smtClean="0"/>
          </a:p>
          <a:p>
            <a:pPr marL="609600" indent="-609600" eaLnBrk="1" hangingPunct="1">
              <a:buFontTx/>
              <a:buNone/>
            </a:pPr>
            <a:endParaRPr lang="en-US" sz="2800" dirty="0" smtClean="0"/>
          </a:p>
        </p:txBody>
      </p:sp>
      <p:sp>
        <p:nvSpPr>
          <p:cNvPr id="2" name="Content Placeholder 1"/>
          <p:cNvSpPr>
            <a:spLocks noGrp="1"/>
          </p:cNvSpPr>
          <p:nvPr>
            <p:ph sz="quarter" idx="10"/>
          </p:nvPr>
        </p:nvSpPr>
        <p:spPr/>
        <p:txBody>
          <a:bodyPr/>
          <a:lstStyle/>
          <a:p>
            <a:endParaRPr lang="en-US"/>
          </a:p>
        </p:txBody>
      </p:sp>
      <p:sp>
        <p:nvSpPr>
          <p:cNvPr id="266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F5A7FA0-AA0A-4D19-967D-E6C8E6CFFE58}" type="slidenum">
              <a:rPr lang="en-US" sz="1400" smtClean="0"/>
              <a:pPr eaLnBrk="1" hangingPunct="1"/>
              <a:t>25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t>The Combo Box Control</a:t>
            </a:r>
          </a:p>
        </p:txBody>
      </p:sp>
      <p:sp>
        <p:nvSpPr>
          <p:cNvPr id="27653" name="Rectangle 3"/>
          <p:cNvSpPr>
            <a:spLocks noGrp="1" noChangeArrowheads="1"/>
          </p:cNvSpPr>
          <p:nvPr>
            <p:ph sz="quarter" idx="1"/>
          </p:nvPr>
        </p:nvSpPr>
        <p:spPr/>
        <p:txBody>
          <a:bodyPr/>
          <a:lstStyle/>
          <a:p>
            <a:pPr eaLnBrk="1" hangingPunct="1"/>
            <a:r>
              <a:rPr lang="en-US" sz="2400" dirty="0" smtClean="0"/>
              <a:t>A list box combined with a text box</a:t>
            </a:r>
          </a:p>
          <a:p>
            <a:pPr eaLnBrk="1" hangingPunct="1"/>
            <a:r>
              <a:rPr lang="en-US" sz="2400" dirty="0" smtClean="0"/>
              <a:t>The user has the option of filling the text box by selecting from a list or typing directly into the list box.</a:t>
            </a:r>
          </a:p>
          <a:p>
            <a:pPr eaLnBrk="1" hangingPunct="1"/>
            <a:r>
              <a:rPr lang="en-US" sz="2400" dirty="0" smtClean="0"/>
              <a:t>Essentially same properties, events, and methods as a list box</a:t>
            </a:r>
          </a:p>
        </p:txBody>
      </p:sp>
      <p:sp>
        <p:nvSpPr>
          <p:cNvPr id="2" name="Content Placeholder 1"/>
          <p:cNvSpPr>
            <a:spLocks noGrp="1"/>
          </p:cNvSpPr>
          <p:nvPr>
            <p:ph sz="quarter" idx="10"/>
          </p:nvPr>
        </p:nvSpPr>
        <p:spPr/>
        <p:txBody>
          <a:bodyPr/>
          <a:lstStyle/>
          <a:p>
            <a:endParaRPr lang="en-US"/>
          </a:p>
        </p:txBody>
      </p:sp>
      <p:sp>
        <p:nvSpPr>
          <p:cNvPr id="2765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F0B255D-96C6-4D94-B6B5-AB5BA63A386F}" type="slidenum">
              <a:rPr lang="en-US" sz="1400" smtClean="0"/>
              <a:pPr eaLnBrk="1" hangingPunct="1"/>
              <a:t>26</a:t>
            </a:fld>
            <a:endParaRPr lang="en-US" sz="1400" smtClean="0"/>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smtClean="0"/>
              <a:t>9.2 Seven Elementary Controls</a:t>
            </a:r>
          </a:p>
        </p:txBody>
      </p:sp>
      <p:sp>
        <p:nvSpPr>
          <p:cNvPr id="37893" name="Rectangle 3"/>
          <p:cNvSpPr>
            <a:spLocks noGrp="1" noChangeArrowheads="1"/>
          </p:cNvSpPr>
          <p:nvPr>
            <p:ph sz="quarter" idx="1"/>
          </p:nvPr>
        </p:nvSpPr>
        <p:spPr/>
        <p:txBody>
          <a:bodyPr/>
          <a:lstStyle/>
          <a:p>
            <a:pPr eaLnBrk="1" hangingPunct="1"/>
            <a:r>
              <a:rPr lang="en-US" dirty="0" smtClean="0"/>
              <a:t>The Group Box Control</a:t>
            </a:r>
          </a:p>
          <a:p>
            <a:pPr eaLnBrk="1" hangingPunct="1"/>
            <a:r>
              <a:rPr lang="en-US" dirty="0" smtClean="0"/>
              <a:t>The Check Box Control</a:t>
            </a:r>
          </a:p>
          <a:p>
            <a:pPr eaLnBrk="1" hangingPunct="1"/>
            <a:r>
              <a:rPr lang="en-US" dirty="0" smtClean="0"/>
              <a:t>The Radio Button Control</a:t>
            </a:r>
          </a:p>
          <a:p>
            <a:pPr eaLnBrk="1" hangingPunct="1"/>
            <a:r>
              <a:rPr lang="en-US" dirty="0" smtClean="0"/>
              <a:t>The Timer Control</a:t>
            </a:r>
          </a:p>
          <a:p>
            <a:pPr eaLnBrk="1" hangingPunct="1"/>
            <a:r>
              <a:rPr lang="en-US" dirty="0" smtClean="0"/>
              <a:t>The Picture Box Control</a:t>
            </a:r>
            <a:endParaRPr lang="en-US" dirty="0" smtClean="0">
              <a:latin typeface="Wingdings" pitchFamily="2" charset="2"/>
            </a:endParaRPr>
          </a:p>
          <a:p>
            <a:pPr eaLnBrk="1" hangingPunct="1"/>
            <a:r>
              <a:rPr lang="en-US" dirty="0" smtClean="0"/>
              <a:t>Scroll </a:t>
            </a:r>
            <a:r>
              <a:rPr lang="en-US" dirty="0" smtClean="0"/>
              <a:t>Bar Controls</a:t>
            </a:r>
          </a:p>
        </p:txBody>
      </p:sp>
      <p:sp>
        <p:nvSpPr>
          <p:cNvPr id="2" name="Content Placeholder 1"/>
          <p:cNvSpPr>
            <a:spLocks noGrp="1"/>
          </p:cNvSpPr>
          <p:nvPr>
            <p:ph sz="quarter" idx="10"/>
          </p:nvPr>
        </p:nvSpPr>
        <p:spPr/>
        <p:txBody>
          <a:bodyPr/>
          <a:lstStyle/>
          <a:p>
            <a:endParaRPr lang="en-US"/>
          </a:p>
        </p:txBody>
      </p:sp>
      <p:sp>
        <p:nvSpPr>
          <p:cNvPr id="3789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9F77C58-B723-49CC-ABC8-48B0A0C03AFB}" type="slidenum">
              <a:rPr lang="en-US" sz="1400" smtClean="0"/>
              <a:pPr eaLnBrk="1" hangingPunct="1"/>
              <a:t>27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smtClean="0"/>
              <a:t>The Group Box Control</a:t>
            </a:r>
          </a:p>
        </p:txBody>
      </p:sp>
      <p:sp>
        <p:nvSpPr>
          <p:cNvPr id="38917" name="Rectangle 3"/>
          <p:cNvSpPr>
            <a:spLocks noGrp="1" noChangeArrowheads="1"/>
          </p:cNvSpPr>
          <p:nvPr>
            <p:ph sz="quarter" idx="1"/>
          </p:nvPr>
        </p:nvSpPr>
        <p:spPr/>
        <p:txBody>
          <a:bodyPr/>
          <a:lstStyle/>
          <a:p>
            <a:pPr eaLnBrk="1" hangingPunct="1"/>
            <a:r>
              <a:rPr lang="en-US" dirty="0" smtClean="0"/>
              <a:t>Group boxes are passive objects used to group other objects </a:t>
            </a:r>
            <a:r>
              <a:rPr lang="en-US" dirty="0" smtClean="0"/>
              <a:t>together</a:t>
            </a:r>
            <a:br>
              <a:rPr lang="en-US" dirty="0" smtClean="0"/>
            </a:br>
            <a:endParaRPr lang="en-US" dirty="0" smtClean="0"/>
          </a:p>
          <a:p>
            <a:pPr eaLnBrk="1" hangingPunct="1"/>
            <a:r>
              <a:rPr lang="en-US" dirty="0" smtClean="0"/>
              <a:t>When you drag a group box, the attached controls follow as a </a:t>
            </a:r>
            <a:r>
              <a:rPr lang="en-US" dirty="0" smtClean="0"/>
              <a:t>unit</a:t>
            </a:r>
          </a:p>
          <a:p>
            <a:pPr eaLnBrk="1" hangingPunct="1"/>
            <a:endParaRPr lang="en-US" dirty="0" smtClean="0"/>
          </a:p>
          <a:p>
            <a:pPr eaLnBrk="1" hangingPunct="1"/>
            <a:r>
              <a:rPr lang="en-US" dirty="0" smtClean="0"/>
              <a:t>To attach a control to a group box, create the group box, then drag the control you want to attach into the group </a:t>
            </a:r>
            <a:r>
              <a:rPr lang="en-US" dirty="0" smtClean="0"/>
              <a:t>box</a:t>
            </a:r>
            <a:endParaRPr lang="en-US" dirty="0" smtClean="0"/>
          </a:p>
        </p:txBody>
      </p:sp>
      <p:sp>
        <p:nvSpPr>
          <p:cNvPr id="2" name="Content Placeholder 1"/>
          <p:cNvSpPr>
            <a:spLocks noGrp="1"/>
          </p:cNvSpPr>
          <p:nvPr>
            <p:ph sz="quarter" idx="10"/>
          </p:nvPr>
        </p:nvSpPr>
        <p:spPr/>
        <p:txBody>
          <a:bodyPr/>
          <a:lstStyle/>
          <a:p>
            <a:endParaRPr lang="en-US"/>
          </a:p>
        </p:txBody>
      </p:sp>
      <p:sp>
        <p:nvSpPr>
          <p:cNvPr id="3891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F249DD2-1585-43EC-9608-EF53E653FEE2}" type="slidenum">
              <a:rPr lang="en-US" sz="1400" smtClean="0"/>
              <a:pPr eaLnBrk="1" hangingPunct="1"/>
              <a:t>28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smtClean="0"/>
              <a:t>Group Box Example</a:t>
            </a:r>
          </a:p>
        </p:txBody>
      </p:sp>
      <p:pic>
        <p:nvPicPr>
          <p:cNvPr id="39943" name="Picture 7" descr="FirstFi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3407949" y="3200400"/>
            <a:ext cx="2415763" cy="2258640"/>
          </a:xfrm>
          <a:noFill/>
        </p:spPr>
      </p:pic>
      <p:sp>
        <p:nvSpPr>
          <p:cNvPr id="2" name="Content Placeholder 1"/>
          <p:cNvSpPr>
            <a:spLocks noGrp="1"/>
          </p:cNvSpPr>
          <p:nvPr>
            <p:ph sz="quarter" idx="10"/>
          </p:nvPr>
        </p:nvSpPr>
        <p:spPr/>
        <p:txBody>
          <a:bodyPr/>
          <a:lstStyle/>
          <a:p>
            <a:endParaRPr lang="en-US"/>
          </a:p>
        </p:txBody>
      </p:sp>
      <p:sp>
        <p:nvSpPr>
          <p:cNvPr id="3993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D3C119E-9FBE-4E40-8A01-401A73EF3304}" type="slidenum">
              <a:rPr lang="en-US" sz="1400" smtClean="0"/>
              <a:pPr eaLnBrk="1" hangingPunct="1"/>
              <a:t>29</a:t>
            </a:fld>
            <a:endParaRPr lang="en-US" sz="1400" smtClean="0"/>
          </a:p>
        </p:txBody>
      </p:sp>
      <p:sp>
        <p:nvSpPr>
          <p:cNvPr id="39942" name="AutoShape 6"/>
          <p:cNvSpPr>
            <a:spLocks noChangeArrowheads="1"/>
          </p:cNvSpPr>
          <p:nvPr/>
        </p:nvSpPr>
        <p:spPr bwMode="auto">
          <a:xfrm>
            <a:off x="5791200" y="3048000"/>
            <a:ext cx="2895600" cy="2590800"/>
          </a:xfrm>
          <a:prstGeom prst="leftArrowCallout">
            <a:avLst>
              <a:gd name="adj1" fmla="val 25000"/>
              <a:gd name="adj2" fmla="val 25000"/>
              <a:gd name="adj3" fmla="val 18627"/>
              <a:gd name="adj4" fmla="val 78014"/>
            </a:avLst>
          </a:prstGeom>
          <a:solidFill>
            <a:schemeClr val="accent2">
              <a:alpha val="50195"/>
            </a:schemeClr>
          </a:solidFill>
          <a:ln w="9525">
            <a:solidFill>
              <a:schemeClr val="tx1"/>
            </a:solidFill>
            <a:miter lim="800000"/>
            <a:headEnd/>
            <a:tailEnd/>
          </a:ln>
        </p:spPr>
        <p:txBody>
          <a:bodyPr wrap="none" anchor="ctr"/>
          <a:lstStyle/>
          <a:p>
            <a:r>
              <a:rPr lang="en-US" sz="1800" b="1"/>
              <a:t>Three </a:t>
            </a:r>
          </a:p>
          <a:p>
            <a:r>
              <a:rPr lang="en-US" sz="1800" b="1"/>
              <a:t>attached controls:</a:t>
            </a:r>
          </a:p>
          <a:p>
            <a:r>
              <a:rPr lang="en-US" sz="1800" b="1"/>
              <a:t>Button1</a:t>
            </a:r>
          </a:p>
          <a:p>
            <a:r>
              <a:rPr lang="en-US" sz="1800" b="1"/>
              <a:t>Button2</a:t>
            </a:r>
          </a:p>
          <a:p>
            <a:r>
              <a:rPr lang="en-US" sz="1800" b="1"/>
              <a:t>Button3</a:t>
            </a:r>
          </a:p>
        </p:txBody>
      </p:sp>
      <p:sp>
        <p:nvSpPr>
          <p:cNvPr id="3" name="TextBox 2"/>
          <p:cNvSpPr txBox="1"/>
          <p:nvPr/>
        </p:nvSpPr>
        <p:spPr>
          <a:xfrm>
            <a:off x="1088391" y="2087494"/>
            <a:ext cx="3527440" cy="369332"/>
          </a:xfrm>
          <a:prstGeom prst="rect">
            <a:avLst/>
          </a:prstGeom>
          <a:noFill/>
        </p:spPr>
        <p:txBody>
          <a:bodyPr wrap="none" rtlCol="0">
            <a:spAutoFit/>
          </a:bodyPr>
          <a:lstStyle/>
          <a:p>
            <a:r>
              <a:rPr lang="en-US" sz="1800" b="1" dirty="0" smtClean="0"/>
              <a:t>Text property of the group box</a:t>
            </a:r>
          </a:p>
        </p:txBody>
      </p:sp>
      <p:cxnSp>
        <p:nvCxnSpPr>
          <p:cNvPr id="5" name="Straight Arrow Connector 4"/>
          <p:cNvCxnSpPr/>
          <p:nvPr/>
        </p:nvCxnSpPr>
        <p:spPr>
          <a:xfrm>
            <a:off x="3048000" y="2456826"/>
            <a:ext cx="990600" cy="74357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CA" smtClean="0"/>
              <a:t>Review</a:t>
            </a:r>
          </a:p>
        </p:txBody>
      </p:sp>
      <p:sp>
        <p:nvSpPr>
          <p:cNvPr id="5123" name="Content Placeholder 2"/>
          <p:cNvSpPr>
            <a:spLocks noGrp="1"/>
          </p:cNvSpPr>
          <p:nvPr>
            <p:ph sz="quarter" idx="1"/>
          </p:nvPr>
        </p:nvSpPr>
        <p:spPr/>
        <p:txBody>
          <a:bodyPr/>
          <a:lstStyle/>
          <a:p>
            <a:r>
              <a:rPr lang="en-CA" dirty="0" smtClean="0"/>
              <a:t>Efficiency of Sequential and Binary Search</a:t>
            </a:r>
          </a:p>
          <a:p>
            <a:endParaRPr lang="en-CA" dirty="0" smtClean="0"/>
          </a:p>
          <a:p>
            <a:endParaRPr lang="en-CA" dirty="0" smtClean="0"/>
          </a:p>
          <a:p>
            <a:endParaRPr lang="en-CA" dirty="0" smtClean="0"/>
          </a:p>
          <a:p>
            <a:endParaRPr lang="en-CA" dirty="0" smtClean="0"/>
          </a:p>
          <a:p>
            <a:endParaRPr lang="en-CA" dirty="0" smtClean="0"/>
          </a:p>
          <a:p>
            <a:endParaRPr lang="en-CA" dirty="0" smtClean="0"/>
          </a:p>
        </p:txBody>
      </p:sp>
      <p:sp>
        <p:nvSpPr>
          <p:cNvPr id="3" name="Content Placeholder 2"/>
          <p:cNvSpPr>
            <a:spLocks noGrp="1"/>
          </p:cNvSpPr>
          <p:nvPr>
            <p:ph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398366391"/>
              </p:ext>
            </p:extLst>
          </p:nvPr>
        </p:nvGraphicFramePr>
        <p:xfrm>
          <a:off x="533400" y="2286000"/>
          <a:ext cx="7715250" cy="1771651"/>
        </p:xfrm>
        <a:graphic>
          <a:graphicData uri="http://schemas.openxmlformats.org/drawingml/2006/table">
            <a:tbl>
              <a:tblPr firstRow="1" bandRow="1">
                <a:tableStyleId>{5C22544A-7EE6-4342-B048-85BDC9FD1C3A}</a:tableStyleId>
              </a:tblPr>
              <a:tblGrid>
                <a:gridCol w="2571750"/>
                <a:gridCol w="2571750"/>
                <a:gridCol w="2571750"/>
              </a:tblGrid>
              <a:tr h="914399">
                <a:tc>
                  <a:txBody>
                    <a:bodyPr/>
                    <a:lstStyle/>
                    <a:p>
                      <a:pPr algn="ctr"/>
                      <a:endParaRPr lang="en-CA" sz="1800" dirty="0" smtClean="0"/>
                    </a:p>
                    <a:p>
                      <a:pPr algn="ctr"/>
                      <a:r>
                        <a:rPr lang="en-CA" sz="1800" dirty="0" smtClean="0"/>
                        <a:t>Array Elements</a:t>
                      </a:r>
                      <a:endParaRPr lang="en-CA" sz="1800" dirty="0"/>
                    </a:p>
                  </a:txBody>
                  <a:tcPr marL="91439" marR="91439"/>
                </a:tc>
                <a:tc>
                  <a:txBody>
                    <a:bodyPr/>
                    <a:lstStyle/>
                    <a:p>
                      <a:pPr algn="ctr"/>
                      <a:endParaRPr lang="en-CA" sz="1800" dirty="0" smtClean="0"/>
                    </a:p>
                    <a:p>
                      <a:pPr algn="ctr"/>
                      <a:r>
                        <a:rPr lang="en-CA" sz="1800" dirty="0" smtClean="0"/>
                        <a:t>Sequential Search Comparisons </a:t>
                      </a:r>
                      <a:endParaRPr lang="en-CA" sz="1800" dirty="0"/>
                    </a:p>
                  </a:txBody>
                  <a:tcPr marL="91439" marR="91439"/>
                </a:tc>
                <a:tc>
                  <a:txBody>
                    <a:bodyPr/>
                    <a:lstStyle/>
                    <a:p>
                      <a:pPr algn="ctr"/>
                      <a:endParaRPr lang="en-CA" sz="1800" dirty="0" smtClean="0"/>
                    </a:p>
                    <a:p>
                      <a:pPr algn="ctr"/>
                      <a:r>
                        <a:rPr lang="en-CA" sz="1800" dirty="0" smtClean="0"/>
                        <a:t>Binary Search Comparisons</a:t>
                      </a:r>
                      <a:endParaRPr lang="en-CA" sz="1800" dirty="0"/>
                    </a:p>
                  </a:txBody>
                  <a:tcPr marL="91439" marR="91439"/>
                </a:tc>
              </a:tr>
              <a:tr h="857251">
                <a:tc>
                  <a:txBody>
                    <a:bodyPr/>
                    <a:lstStyle/>
                    <a:p>
                      <a:pPr algn="ctr"/>
                      <a:endParaRPr lang="en-CA" sz="1800" dirty="0" smtClean="0"/>
                    </a:p>
                    <a:p>
                      <a:pPr algn="ctr"/>
                      <a:r>
                        <a:rPr lang="en-CA" sz="1800" dirty="0" smtClean="0"/>
                        <a:t>2000</a:t>
                      </a:r>
                      <a:endParaRPr lang="en-CA" sz="1800" dirty="0"/>
                    </a:p>
                  </a:txBody>
                  <a:tcPr marL="91439" marR="91439"/>
                </a:tc>
                <a:tc>
                  <a:txBody>
                    <a:bodyPr/>
                    <a:lstStyle/>
                    <a:p>
                      <a:pPr algn="ctr"/>
                      <a:endParaRPr lang="en-CA" sz="1800" dirty="0" smtClean="0"/>
                    </a:p>
                    <a:p>
                      <a:pPr algn="ctr"/>
                      <a:r>
                        <a:rPr lang="en-CA" sz="1800" dirty="0" smtClean="0"/>
                        <a:t>1000 (Average)</a:t>
                      </a:r>
                      <a:endParaRPr lang="en-CA" sz="1800" dirty="0"/>
                    </a:p>
                  </a:txBody>
                  <a:tcPr marL="91439" marR="91439"/>
                </a:tc>
                <a:tc>
                  <a:txBody>
                    <a:bodyPr/>
                    <a:lstStyle/>
                    <a:p>
                      <a:pPr algn="ctr"/>
                      <a:endParaRPr lang="en-CA" sz="1800" dirty="0" smtClean="0"/>
                    </a:p>
                    <a:p>
                      <a:pPr algn="ctr"/>
                      <a:r>
                        <a:rPr lang="en-CA" sz="1800" dirty="0" smtClean="0"/>
                        <a:t>11 (At most)</a:t>
                      </a:r>
                      <a:endParaRPr lang="en-CA" sz="1800" dirty="0"/>
                    </a:p>
                  </a:txBody>
                  <a:tcPr marL="91439" marR="91439"/>
                </a:tc>
              </a:tr>
            </a:tbl>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smtClean="0"/>
              <a:t>The Check Box Control</a:t>
            </a:r>
          </a:p>
        </p:txBody>
      </p:sp>
      <p:sp>
        <p:nvSpPr>
          <p:cNvPr id="40965" name="Rectangle 3"/>
          <p:cNvSpPr>
            <a:spLocks noGrp="1" noChangeArrowheads="1"/>
          </p:cNvSpPr>
          <p:nvPr>
            <p:ph sz="quarter" idx="1"/>
          </p:nvPr>
        </p:nvSpPr>
        <p:spPr/>
        <p:txBody>
          <a:bodyPr>
            <a:normAutofit lnSpcReduction="10000"/>
          </a:bodyPr>
          <a:lstStyle/>
          <a:p>
            <a:pPr eaLnBrk="1" hangingPunct="1"/>
            <a:r>
              <a:rPr lang="en-US" sz="2800" dirty="0" smtClean="0"/>
              <a:t>Consists of a small square and a </a:t>
            </a:r>
            <a:r>
              <a:rPr lang="en-US" sz="2800" dirty="0" smtClean="0"/>
              <a:t>caption</a:t>
            </a:r>
          </a:p>
          <a:p>
            <a:pPr eaLnBrk="1" hangingPunct="1"/>
            <a:endParaRPr lang="en-US" sz="2800" dirty="0" smtClean="0"/>
          </a:p>
          <a:p>
            <a:pPr eaLnBrk="1" hangingPunct="1"/>
            <a:r>
              <a:rPr lang="en-US" sz="2800" dirty="0" smtClean="0"/>
              <a:t>Presents the user with a Yes/No </a:t>
            </a:r>
            <a:r>
              <a:rPr lang="en-US" sz="2800" dirty="0" smtClean="0"/>
              <a:t>choice</a:t>
            </a:r>
          </a:p>
          <a:p>
            <a:pPr eaLnBrk="1" hangingPunct="1"/>
            <a:endParaRPr lang="en-US" sz="2800" dirty="0" smtClean="0"/>
          </a:p>
          <a:p>
            <a:pPr eaLnBrk="1" hangingPunct="1"/>
            <a:r>
              <a:rPr lang="en-US" sz="2800" dirty="0" smtClean="0"/>
              <a:t>During run time, clicking on the check box toggles the appearance of a check </a:t>
            </a:r>
            <a:r>
              <a:rPr lang="en-US" sz="2800" dirty="0" smtClean="0"/>
              <a:t>mark</a:t>
            </a:r>
          </a:p>
          <a:p>
            <a:pPr eaLnBrk="1" hangingPunct="1"/>
            <a:endParaRPr lang="en-US" sz="2800" dirty="0" smtClean="0"/>
          </a:p>
          <a:p>
            <a:pPr eaLnBrk="1" hangingPunct="1"/>
            <a:r>
              <a:rPr lang="en-US" sz="2800" dirty="0" smtClean="0"/>
              <a:t>Checked property is </a:t>
            </a:r>
            <a:r>
              <a:rPr lang="en-US" sz="2800" i="1" dirty="0" smtClean="0"/>
              <a:t>True</a:t>
            </a:r>
            <a:r>
              <a:rPr lang="en-US" sz="2800" dirty="0" smtClean="0"/>
              <a:t> when the check box is </a:t>
            </a:r>
            <a:r>
              <a:rPr lang="en-US" sz="2800" i="1" dirty="0" smtClean="0"/>
              <a:t>checked</a:t>
            </a:r>
            <a:r>
              <a:rPr lang="en-US" sz="2800" dirty="0" smtClean="0"/>
              <a:t> and </a:t>
            </a:r>
            <a:r>
              <a:rPr lang="en-US" sz="2800" i="1" dirty="0" smtClean="0"/>
              <a:t>False</a:t>
            </a:r>
            <a:r>
              <a:rPr lang="en-US" sz="2800" dirty="0" smtClean="0"/>
              <a:t> when it is </a:t>
            </a:r>
            <a:r>
              <a:rPr lang="en-US" sz="2800" i="1" dirty="0" smtClean="0"/>
              <a:t>not</a:t>
            </a:r>
          </a:p>
          <a:p>
            <a:pPr eaLnBrk="1" hangingPunct="1"/>
            <a:endParaRPr lang="en-US" sz="2800" i="1" dirty="0" smtClean="0"/>
          </a:p>
          <a:p>
            <a:pPr eaLnBrk="1" hangingPunct="1"/>
            <a:r>
              <a:rPr lang="en-US" sz="2800" i="1" dirty="0" err="1" smtClean="0"/>
              <a:t>CheckedChanged</a:t>
            </a:r>
            <a:r>
              <a:rPr lang="en-US" sz="2800" dirty="0" smtClean="0"/>
              <a:t> event is triggered when the user clicks on the check box</a:t>
            </a:r>
          </a:p>
        </p:txBody>
      </p:sp>
      <p:sp>
        <p:nvSpPr>
          <p:cNvPr id="2" name="Content Placeholder 1"/>
          <p:cNvSpPr>
            <a:spLocks noGrp="1"/>
          </p:cNvSpPr>
          <p:nvPr>
            <p:ph sz="quarter" idx="10"/>
          </p:nvPr>
        </p:nvSpPr>
        <p:spPr/>
        <p:txBody>
          <a:bodyPr/>
          <a:lstStyle/>
          <a:p>
            <a:endParaRPr lang="en-US"/>
          </a:p>
        </p:txBody>
      </p:sp>
      <p:sp>
        <p:nvSpPr>
          <p:cNvPr id="409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2FDBD6F-C503-40D3-B3E1-E1B6177E3B73}" type="slidenum">
              <a:rPr lang="en-US" sz="1400" smtClean="0"/>
              <a:pPr eaLnBrk="1" hangingPunct="1"/>
              <a:t>30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smtClean="0"/>
              <a:t>Example 1: Form</a:t>
            </a:r>
          </a:p>
        </p:txBody>
      </p:sp>
      <p:pic>
        <p:nvPicPr>
          <p:cNvPr id="41989" name="Content Placeholder 6" descr="9-2-1.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33600" y="1447800"/>
            <a:ext cx="4409261" cy="3733800"/>
          </a:xfrm>
        </p:spPr>
      </p:pic>
      <p:sp>
        <p:nvSpPr>
          <p:cNvPr id="2" name="Content Placeholder 1"/>
          <p:cNvSpPr>
            <a:spLocks noGrp="1"/>
          </p:cNvSpPr>
          <p:nvPr>
            <p:ph sz="quarter" idx="10"/>
          </p:nvPr>
        </p:nvSpPr>
        <p:spPr/>
        <p:txBody>
          <a:bodyPr/>
          <a:lstStyle/>
          <a:p>
            <a:endParaRPr lang="en-US"/>
          </a:p>
        </p:txBody>
      </p:sp>
      <p:sp>
        <p:nvSpPr>
          <p:cNvPr id="419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DC534EC-B168-48B0-A643-9BB8723A6C1E}" type="slidenum">
              <a:rPr lang="en-US" sz="1400" smtClean="0"/>
              <a:pPr eaLnBrk="1" hangingPunct="1"/>
              <a:t>31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smtClean="0"/>
              <a:t>Example 1: Code</a:t>
            </a:r>
          </a:p>
        </p:txBody>
      </p:sp>
      <p:sp>
        <p:nvSpPr>
          <p:cNvPr id="43012" name="Rectangle 3"/>
          <p:cNvSpPr>
            <a:spLocks noGrp="1" noChangeArrowheads="1"/>
          </p:cNvSpPr>
          <p:nvPr>
            <p:ph sz="quarter" idx="1"/>
          </p:nvPr>
        </p:nvSpPr>
        <p:spPr/>
        <p:txBody>
          <a:bodyPr/>
          <a:lstStyle/>
          <a:p>
            <a:pPr eaLnBrk="1" hangingPunct="1">
              <a:lnSpc>
                <a:spcPct val="90000"/>
              </a:lnSpc>
              <a:buFontTx/>
              <a:buNone/>
            </a:pPr>
            <a:r>
              <a:rPr lang="en-US" sz="1600" b="1" smtClean="0">
                <a:solidFill>
                  <a:schemeClr val="folHlink"/>
                </a:solidFill>
                <a:latin typeface="Courier New" pitchFamily="49" charset="0"/>
              </a:rPr>
              <a:t>Private Sub</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Tally(</a:t>
            </a:r>
            <a:r>
              <a:rPr lang="en-US" sz="1600" b="1" smtClean="0">
                <a:solidFill>
                  <a:srgbClr val="0073FF"/>
                </a:solidFill>
                <a:latin typeface="Courier New" pitchFamily="49" charset="0"/>
              </a:rPr>
              <a:t>...</a:t>
            </a:r>
            <a:r>
              <a:rPr lang="en-US" sz="1600" b="1" smtClean="0">
                <a:solidFill>
                  <a:srgbClr val="000000"/>
                </a:solidFill>
                <a:latin typeface="Courier New" pitchFamily="49" charset="0"/>
              </a:rPr>
              <a:t>) </a:t>
            </a:r>
            <a:r>
              <a:rPr lang="en-US" sz="1600" b="1" smtClean="0">
                <a:solidFill>
                  <a:schemeClr val="folHlink"/>
                </a:solidFill>
                <a:latin typeface="Courier New" pitchFamily="49" charset="0"/>
              </a:rPr>
              <a:t>Handles</a:t>
            </a:r>
            <a:r>
              <a:rPr lang="en-US" sz="1600" b="1" smtClean="0">
                <a:solidFill>
                  <a:srgbClr val="000000"/>
                </a:solidFill>
                <a:latin typeface="Courier New" pitchFamily="49" charset="0"/>
              </a:rPr>
              <a:t> chkDrugs.CheckedChanged, _</a:t>
            </a:r>
          </a:p>
          <a:p>
            <a:pPr eaLnBrk="1" hangingPunct="1">
              <a:lnSpc>
                <a:spcPct val="90000"/>
              </a:lnSpc>
              <a:buFontTx/>
              <a:buNone/>
            </a:pPr>
            <a:r>
              <a:rPr lang="en-US" sz="1600" b="1" smtClean="0">
                <a:solidFill>
                  <a:srgbClr val="000000"/>
                </a:solidFill>
                <a:latin typeface="Courier New" pitchFamily="49" charset="0"/>
              </a:rPr>
              <a:t>    chkDental.CheckedChanged, chkVision.CheckedChanged, _</a:t>
            </a:r>
          </a:p>
          <a:p>
            <a:pPr eaLnBrk="1" hangingPunct="1">
              <a:lnSpc>
                <a:spcPct val="90000"/>
              </a:lnSpc>
              <a:buFontTx/>
              <a:buNone/>
            </a:pPr>
            <a:r>
              <a:rPr lang="en-US" sz="1600" b="1" smtClean="0">
                <a:solidFill>
                  <a:srgbClr val="000000"/>
                </a:solidFill>
                <a:latin typeface="Courier New" pitchFamily="49" charset="0"/>
              </a:rPr>
              <a:t>    chkMedical.CheckChanged</a:t>
            </a:r>
          </a:p>
          <a:p>
            <a:pPr eaLnBrk="1" hangingPunct="1">
              <a:lnSpc>
                <a:spcPct val="90000"/>
              </a:lnSpc>
              <a:buFontTx/>
              <a:buNone/>
            </a:pPr>
            <a:r>
              <a:rPr lang="en-US" sz="1600" b="1" smtClean="0">
                <a:solidFill>
                  <a:srgbClr val="0073FF"/>
                </a:solidFill>
                <a:latin typeface="Courier New" pitchFamily="49" charset="0"/>
              </a:rPr>
              <a:t>  </a:t>
            </a:r>
            <a:r>
              <a:rPr lang="en-US" sz="1600" b="1" smtClean="0">
                <a:solidFill>
                  <a:schemeClr val="folHlink"/>
                </a:solidFill>
                <a:latin typeface="Courier New" pitchFamily="49" charset="0"/>
              </a:rPr>
              <a:t>Dim</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sum </a:t>
            </a:r>
            <a:r>
              <a:rPr lang="en-US" sz="1600" b="1" smtClean="0">
                <a:solidFill>
                  <a:schemeClr val="folHlink"/>
                </a:solidFill>
                <a:latin typeface="Courier New" pitchFamily="49" charset="0"/>
              </a:rPr>
              <a:t>As Double</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 0</a:t>
            </a:r>
          </a:p>
          <a:p>
            <a:pPr eaLnBrk="1" hangingPunct="1">
              <a:lnSpc>
                <a:spcPct val="90000"/>
              </a:lnSpc>
              <a:buFontTx/>
              <a:buNone/>
            </a:pPr>
            <a:r>
              <a:rPr lang="en-US" sz="1600" b="1" smtClean="0">
                <a:solidFill>
                  <a:srgbClr val="0073FF"/>
                </a:solidFill>
                <a:latin typeface="Courier New" pitchFamily="49" charset="0"/>
              </a:rPr>
              <a:t>  </a:t>
            </a:r>
            <a:r>
              <a:rPr lang="en-US" sz="1600" b="1" smtClean="0">
                <a:solidFill>
                  <a:schemeClr val="folHlink"/>
                </a:solidFill>
                <a:latin typeface="Courier New" pitchFamily="49" charset="0"/>
              </a:rPr>
              <a:t>If</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chkDrugs.Checked </a:t>
            </a:r>
            <a:r>
              <a:rPr lang="en-US" sz="1600" b="1" smtClean="0">
                <a:solidFill>
                  <a:schemeClr val="folHlink"/>
                </a:solidFill>
                <a:latin typeface="Courier New" pitchFamily="49" charset="0"/>
              </a:rPr>
              <a:t>Then</a:t>
            </a:r>
          </a:p>
          <a:p>
            <a:pPr eaLnBrk="1" hangingPunct="1">
              <a:lnSpc>
                <a:spcPct val="90000"/>
              </a:lnSpc>
              <a:buFontTx/>
              <a:buNone/>
            </a:pPr>
            <a:r>
              <a:rPr lang="en-US" sz="1600" b="1" smtClean="0">
                <a:solidFill>
                  <a:srgbClr val="000000"/>
                </a:solidFill>
                <a:latin typeface="Courier New" pitchFamily="49" charset="0"/>
              </a:rPr>
              <a:t>    sum += 12.51</a:t>
            </a:r>
          </a:p>
          <a:p>
            <a:pPr eaLnBrk="1" hangingPunct="1">
              <a:lnSpc>
                <a:spcPct val="90000"/>
              </a:lnSpc>
              <a:buFontTx/>
              <a:buNone/>
            </a:pPr>
            <a:r>
              <a:rPr lang="en-US" sz="1600" b="1" smtClean="0">
                <a:solidFill>
                  <a:srgbClr val="0073FF"/>
                </a:solidFill>
                <a:latin typeface="Courier New" pitchFamily="49" charset="0"/>
              </a:rPr>
              <a:t>  </a:t>
            </a:r>
            <a:r>
              <a:rPr lang="en-US" sz="1600" b="1" smtClean="0">
                <a:solidFill>
                  <a:schemeClr val="folHlink"/>
                </a:solidFill>
                <a:latin typeface="Courier New" pitchFamily="49" charset="0"/>
              </a:rPr>
              <a:t>End If</a:t>
            </a:r>
          </a:p>
          <a:p>
            <a:pPr eaLnBrk="1" hangingPunct="1">
              <a:lnSpc>
                <a:spcPct val="90000"/>
              </a:lnSpc>
              <a:buFontTx/>
              <a:buNone/>
            </a:pPr>
            <a:r>
              <a:rPr lang="en-US" sz="1600" b="1" smtClean="0">
                <a:solidFill>
                  <a:schemeClr val="folHlink"/>
                </a:solidFill>
                <a:latin typeface="Courier New" pitchFamily="49" charset="0"/>
              </a:rPr>
              <a:t>  If</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chkDental.Checked </a:t>
            </a:r>
            <a:r>
              <a:rPr lang="en-US" sz="1600" b="1" smtClean="0">
                <a:solidFill>
                  <a:schemeClr val="folHlink"/>
                </a:solidFill>
                <a:latin typeface="Courier New" pitchFamily="49" charset="0"/>
              </a:rPr>
              <a:t>Then</a:t>
            </a:r>
          </a:p>
          <a:p>
            <a:pPr eaLnBrk="1" hangingPunct="1">
              <a:lnSpc>
                <a:spcPct val="90000"/>
              </a:lnSpc>
              <a:buFontTx/>
              <a:buNone/>
            </a:pPr>
            <a:r>
              <a:rPr lang="en-US" sz="1600" b="1" smtClean="0">
                <a:solidFill>
                  <a:srgbClr val="000000"/>
                </a:solidFill>
                <a:latin typeface="Courier New" pitchFamily="49" charset="0"/>
              </a:rPr>
              <a:t>    sum += 9.68</a:t>
            </a:r>
          </a:p>
          <a:p>
            <a:pPr eaLnBrk="1" hangingPunct="1">
              <a:lnSpc>
                <a:spcPct val="90000"/>
              </a:lnSpc>
              <a:buFontTx/>
              <a:buNone/>
            </a:pPr>
            <a:r>
              <a:rPr lang="en-US" sz="1600" b="1" smtClean="0">
                <a:solidFill>
                  <a:srgbClr val="0073FF"/>
                </a:solidFill>
                <a:latin typeface="Courier New" pitchFamily="49" charset="0"/>
              </a:rPr>
              <a:t>  </a:t>
            </a:r>
            <a:r>
              <a:rPr lang="en-US" sz="1600" b="1" smtClean="0">
                <a:solidFill>
                  <a:schemeClr val="folHlink"/>
                </a:solidFill>
                <a:latin typeface="Courier New" pitchFamily="49" charset="0"/>
              </a:rPr>
              <a:t>End If</a:t>
            </a:r>
          </a:p>
          <a:p>
            <a:pPr eaLnBrk="1" hangingPunct="1">
              <a:lnSpc>
                <a:spcPct val="90000"/>
              </a:lnSpc>
              <a:buFontTx/>
              <a:buNone/>
            </a:pPr>
            <a:r>
              <a:rPr lang="en-US" sz="1600" b="1" smtClean="0">
                <a:solidFill>
                  <a:schemeClr val="folHlink"/>
                </a:solidFill>
                <a:latin typeface="Courier New" pitchFamily="49" charset="0"/>
              </a:rPr>
              <a:t>  If</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chkVision.Checked </a:t>
            </a:r>
            <a:r>
              <a:rPr lang="en-US" sz="1600" b="1" smtClean="0">
                <a:solidFill>
                  <a:schemeClr val="folHlink"/>
                </a:solidFill>
                <a:latin typeface="Courier New" pitchFamily="49" charset="0"/>
              </a:rPr>
              <a:t>Then</a:t>
            </a:r>
          </a:p>
          <a:p>
            <a:pPr eaLnBrk="1" hangingPunct="1">
              <a:lnSpc>
                <a:spcPct val="90000"/>
              </a:lnSpc>
              <a:buFontTx/>
              <a:buNone/>
            </a:pPr>
            <a:r>
              <a:rPr lang="en-US" sz="1600" b="1" smtClean="0">
                <a:solidFill>
                  <a:srgbClr val="000000"/>
                </a:solidFill>
                <a:latin typeface="Courier New" pitchFamily="49" charset="0"/>
              </a:rPr>
              <a:t>    sum += 1.5</a:t>
            </a:r>
          </a:p>
          <a:p>
            <a:pPr eaLnBrk="1" hangingPunct="1">
              <a:lnSpc>
                <a:spcPct val="90000"/>
              </a:lnSpc>
              <a:buFontTx/>
              <a:buNone/>
            </a:pPr>
            <a:r>
              <a:rPr lang="en-US" sz="1600" b="1" smtClean="0">
                <a:solidFill>
                  <a:srgbClr val="0073FF"/>
                </a:solidFill>
                <a:latin typeface="Courier New" pitchFamily="49" charset="0"/>
              </a:rPr>
              <a:t>  </a:t>
            </a:r>
            <a:r>
              <a:rPr lang="en-US" sz="1600" b="1" smtClean="0">
                <a:solidFill>
                  <a:schemeClr val="folHlink"/>
                </a:solidFill>
                <a:latin typeface="Courier New" pitchFamily="49" charset="0"/>
              </a:rPr>
              <a:t>End If</a:t>
            </a:r>
          </a:p>
          <a:p>
            <a:pPr eaLnBrk="1" hangingPunct="1">
              <a:lnSpc>
                <a:spcPct val="90000"/>
              </a:lnSpc>
              <a:buFontTx/>
              <a:buNone/>
            </a:pPr>
            <a:r>
              <a:rPr lang="en-US" sz="1600" b="1" smtClean="0">
                <a:solidFill>
                  <a:schemeClr val="folHlink"/>
                </a:solidFill>
                <a:latin typeface="Courier New" pitchFamily="49" charset="0"/>
              </a:rPr>
              <a:t>  If</a:t>
            </a:r>
            <a:r>
              <a:rPr lang="en-US" sz="1600" b="1" smtClean="0">
                <a:solidFill>
                  <a:srgbClr val="0073FF"/>
                </a:solidFill>
                <a:latin typeface="Courier New" pitchFamily="49" charset="0"/>
              </a:rPr>
              <a:t> </a:t>
            </a:r>
            <a:r>
              <a:rPr lang="en-US" sz="1600" b="1" smtClean="0">
                <a:solidFill>
                  <a:srgbClr val="000000"/>
                </a:solidFill>
                <a:latin typeface="Courier New" pitchFamily="49" charset="0"/>
              </a:rPr>
              <a:t>chkMedical.Checked </a:t>
            </a:r>
            <a:r>
              <a:rPr lang="en-US" sz="1600" b="1" smtClean="0">
                <a:solidFill>
                  <a:schemeClr val="folHlink"/>
                </a:solidFill>
                <a:latin typeface="Courier New" pitchFamily="49" charset="0"/>
              </a:rPr>
              <a:t>Then</a:t>
            </a:r>
          </a:p>
          <a:p>
            <a:pPr eaLnBrk="1" hangingPunct="1">
              <a:lnSpc>
                <a:spcPct val="90000"/>
              </a:lnSpc>
              <a:buFontTx/>
              <a:buNone/>
            </a:pPr>
            <a:r>
              <a:rPr lang="en-US" sz="1600" b="1" smtClean="0">
                <a:solidFill>
                  <a:srgbClr val="000000"/>
                </a:solidFill>
                <a:latin typeface="Courier New" pitchFamily="49" charset="0"/>
              </a:rPr>
              <a:t>    sum += 25.25</a:t>
            </a:r>
          </a:p>
          <a:p>
            <a:pPr eaLnBrk="1" hangingPunct="1">
              <a:lnSpc>
                <a:spcPct val="90000"/>
              </a:lnSpc>
              <a:buFontTx/>
              <a:buNone/>
            </a:pPr>
            <a:r>
              <a:rPr lang="en-US" sz="1600" b="1" smtClean="0">
                <a:solidFill>
                  <a:srgbClr val="0073FF"/>
                </a:solidFill>
                <a:latin typeface="Courier New" pitchFamily="49" charset="0"/>
              </a:rPr>
              <a:t>  </a:t>
            </a:r>
            <a:r>
              <a:rPr lang="en-US" sz="1600" b="1" smtClean="0">
                <a:solidFill>
                  <a:schemeClr val="folHlink"/>
                </a:solidFill>
                <a:latin typeface="Courier New" pitchFamily="49" charset="0"/>
              </a:rPr>
              <a:t>End If</a:t>
            </a:r>
          </a:p>
          <a:p>
            <a:pPr eaLnBrk="1" hangingPunct="1">
              <a:lnSpc>
                <a:spcPct val="90000"/>
              </a:lnSpc>
              <a:buFontTx/>
              <a:buNone/>
            </a:pPr>
            <a:r>
              <a:rPr lang="en-US" sz="1600" b="1" smtClean="0">
                <a:solidFill>
                  <a:srgbClr val="000000"/>
                </a:solidFill>
                <a:latin typeface="Courier New" pitchFamily="49" charset="0"/>
              </a:rPr>
              <a:t>  txtTotal.Text = FormatCurrency(sum)</a:t>
            </a:r>
          </a:p>
          <a:p>
            <a:pPr eaLnBrk="1" hangingPunct="1">
              <a:lnSpc>
                <a:spcPct val="90000"/>
              </a:lnSpc>
              <a:buFontTx/>
              <a:buNone/>
            </a:pPr>
            <a:r>
              <a:rPr lang="en-US" sz="1600" b="1" smtClean="0">
                <a:solidFill>
                  <a:schemeClr val="folHlink"/>
                </a:solidFill>
                <a:latin typeface="Courier New" pitchFamily="49" charset="0"/>
              </a:rPr>
              <a:t>End Sub</a:t>
            </a:r>
          </a:p>
        </p:txBody>
      </p:sp>
      <p:sp>
        <p:nvSpPr>
          <p:cNvPr id="2" name="Content Placeholder 1"/>
          <p:cNvSpPr>
            <a:spLocks noGrp="1"/>
          </p:cNvSpPr>
          <p:nvPr>
            <p:ph sz="quarter" idx="10"/>
          </p:nvPr>
        </p:nvSpPr>
        <p:spPr/>
        <p:txBody>
          <a:bodyPr/>
          <a:lstStyle/>
          <a:p>
            <a:endParaRPr lang="en-US"/>
          </a:p>
        </p:txBody>
      </p:sp>
      <p:sp>
        <p:nvSpPr>
          <p:cNvPr id="43010"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ED373BF9-3241-45DA-A13E-2B7B793CF40A}" type="slidenum">
              <a:rPr lang="en-US" sz="1400" smtClean="0"/>
              <a:pPr eaLnBrk="1" hangingPunct="1"/>
              <a:t>32</a:t>
            </a:fld>
            <a:endParaRPr lang="en-US" sz="1400" smtClean="0"/>
          </a:p>
        </p:txBody>
      </p:sp>
      <p:pic>
        <p:nvPicPr>
          <p:cNvPr id="6" name="Content Placeholder 6" descr="9-2-1R.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286000"/>
            <a:ext cx="3176276" cy="2667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mtClean="0"/>
              <a:t>The Radio Button Control</a:t>
            </a:r>
          </a:p>
        </p:txBody>
      </p:sp>
      <p:sp>
        <p:nvSpPr>
          <p:cNvPr id="45061" name="Rectangle 3"/>
          <p:cNvSpPr>
            <a:spLocks noGrp="1" noChangeArrowheads="1"/>
          </p:cNvSpPr>
          <p:nvPr>
            <p:ph sz="quarter" idx="1"/>
          </p:nvPr>
        </p:nvSpPr>
        <p:spPr/>
        <p:txBody>
          <a:bodyPr/>
          <a:lstStyle/>
          <a:p>
            <a:pPr eaLnBrk="1" hangingPunct="1">
              <a:lnSpc>
                <a:spcPct val="90000"/>
              </a:lnSpc>
            </a:pPr>
            <a:r>
              <a:rPr lang="en-US" dirty="0" smtClean="0"/>
              <a:t>Consists of a small circle with a caption (that is set by the Text property</a:t>
            </a:r>
            <a:r>
              <a:rPr lang="en-US" dirty="0" smtClean="0"/>
              <a:t>)</a:t>
            </a:r>
          </a:p>
          <a:p>
            <a:pPr eaLnBrk="1" hangingPunct="1">
              <a:lnSpc>
                <a:spcPct val="90000"/>
              </a:lnSpc>
            </a:pPr>
            <a:endParaRPr lang="en-US" dirty="0" smtClean="0"/>
          </a:p>
          <a:p>
            <a:pPr eaLnBrk="1" hangingPunct="1">
              <a:lnSpc>
                <a:spcPct val="90000"/>
              </a:lnSpc>
            </a:pPr>
            <a:r>
              <a:rPr lang="en-US" dirty="0" smtClean="0"/>
              <a:t>Normally several radio buttons are attached to a group </a:t>
            </a:r>
            <a:r>
              <a:rPr lang="en-US" dirty="0" smtClean="0"/>
              <a:t>box</a:t>
            </a:r>
          </a:p>
          <a:p>
            <a:pPr eaLnBrk="1" hangingPunct="1">
              <a:lnSpc>
                <a:spcPct val="90000"/>
              </a:lnSpc>
            </a:pPr>
            <a:endParaRPr lang="en-US" dirty="0" smtClean="0"/>
          </a:p>
          <a:p>
            <a:pPr eaLnBrk="1" hangingPunct="1">
              <a:lnSpc>
                <a:spcPct val="90000"/>
              </a:lnSpc>
            </a:pPr>
            <a:r>
              <a:rPr lang="en-US" dirty="0" smtClean="0"/>
              <a:t>Gives the user a single choice from several </a:t>
            </a:r>
            <a:r>
              <a:rPr lang="en-US" dirty="0" smtClean="0"/>
              <a:t>options</a:t>
            </a:r>
          </a:p>
          <a:p>
            <a:pPr eaLnBrk="1" hangingPunct="1">
              <a:lnSpc>
                <a:spcPct val="90000"/>
              </a:lnSpc>
            </a:pPr>
            <a:endParaRPr lang="en-US" dirty="0" smtClean="0"/>
          </a:p>
          <a:p>
            <a:pPr eaLnBrk="1" hangingPunct="1">
              <a:lnSpc>
                <a:spcPct val="90000"/>
              </a:lnSpc>
            </a:pPr>
            <a:r>
              <a:rPr lang="en-US" dirty="0" smtClean="0"/>
              <a:t>Clicking on one radio button removes the selection from another</a:t>
            </a:r>
          </a:p>
        </p:txBody>
      </p:sp>
      <p:sp>
        <p:nvSpPr>
          <p:cNvPr id="2" name="Content Placeholder 1"/>
          <p:cNvSpPr>
            <a:spLocks noGrp="1"/>
          </p:cNvSpPr>
          <p:nvPr>
            <p:ph sz="quarter" idx="10"/>
          </p:nvPr>
        </p:nvSpPr>
        <p:spPr/>
        <p:txBody>
          <a:bodyPr/>
          <a:lstStyle/>
          <a:p>
            <a:endParaRPr lang="en-US"/>
          </a:p>
        </p:txBody>
      </p:sp>
      <p:sp>
        <p:nvSpPr>
          <p:cNvPr id="4505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E67A710-6BB6-4104-841B-41C563602A55}" type="slidenum">
              <a:rPr lang="en-US" sz="1400" smtClean="0"/>
              <a:pPr eaLnBrk="1" hangingPunct="1"/>
              <a:t>33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smtClean="0"/>
              <a:t>Radio Button Properties</a:t>
            </a:r>
          </a:p>
        </p:txBody>
      </p:sp>
      <p:sp>
        <p:nvSpPr>
          <p:cNvPr id="46085" name="Rectangle 3"/>
          <p:cNvSpPr>
            <a:spLocks noGrp="1" noChangeArrowheads="1"/>
          </p:cNvSpPr>
          <p:nvPr>
            <p:ph sz="quarter" idx="1"/>
          </p:nvPr>
        </p:nvSpPr>
        <p:spPr/>
        <p:txBody>
          <a:bodyPr/>
          <a:lstStyle/>
          <a:p>
            <a:pPr eaLnBrk="1" hangingPunct="1"/>
            <a:r>
              <a:rPr lang="en-US" dirty="0" smtClean="0"/>
              <a:t>To determine if the button is on or off</a:t>
            </a:r>
          </a:p>
          <a:p>
            <a:pPr eaLnBrk="1" hangingPunct="1">
              <a:spcBef>
                <a:spcPct val="50000"/>
              </a:spcBef>
              <a:buFontTx/>
              <a:buNone/>
            </a:pPr>
            <a:r>
              <a:rPr lang="en-US" b="1" dirty="0" smtClean="0">
                <a:latin typeface="Courier New" pitchFamily="49" charset="0"/>
              </a:rPr>
              <a:t>   </a:t>
            </a:r>
            <a:r>
              <a:rPr lang="en-US" b="1" dirty="0" err="1" smtClean="0">
                <a:latin typeface="Courier New" pitchFamily="49" charset="0"/>
              </a:rPr>
              <a:t>radButton.Checked</a:t>
            </a:r>
            <a:endParaRPr lang="en-US" b="1" dirty="0" smtClean="0">
              <a:latin typeface="Courier New" pitchFamily="49" charset="0"/>
            </a:endParaRPr>
          </a:p>
          <a:p>
            <a:pPr eaLnBrk="1" hangingPunct="1">
              <a:spcBef>
                <a:spcPct val="50000"/>
              </a:spcBef>
              <a:buFontTx/>
              <a:buNone/>
            </a:pPr>
            <a:r>
              <a:rPr lang="en-US" dirty="0" smtClean="0"/>
              <a:t>    has value True if button in </a:t>
            </a:r>
            <a:r>
              <a:rPr lang="en-US" dirty="0" smtClean="0"/>
              <a:t>on</a:t>
            </a:r>
            <a:endParaRPr lang="en-US" dirty="0" smtClean="0"/>
          </a:p>
          <a:p>
            <a:pPr eaLnBrk="1" hangingPunct="1">
              <a:buFontTx/>
              <a:buNone/>
            </a:pPr>
            <a:endParaRPr lang="en-US" dirty="0" smtClean="0"/>
          </a:p>
          <a:p>
            <a:pPr eaLnBrk="1" hangingPunct="1"/>
            <a:r>
              <a:rPr lang="en-US" dirty="0" smtClean="0"/>
              <a:t>To turn a radio button on</a:t>
            </a:r>
          </a:p>
          <a:p>
            <a:pPr eaLnBrk="1" hangingPunct="1">
              <a:spcBef>
                <a:spcPct val="50000"/>
              </a:spcBef>
              <a:buFontTx/>
              <a:buNone/>
            </a:pPr>
            <a:r>
              <a:rPr lang="en-US" b="1" dirty="0" smtClean="0">
                <a:latin typeface="Courier New" pitchFamily="49" charset="0"/>
              </a:rPr>
              <a:t>   </a:t>
            </a:r>
            <a:r>
              <a:rPr lang="en-US" b="1" dirty="0" err="1" smtClean="0">
                <a:latin typeface="Courier New" pitchFamily="49" charset="0"/>
              </a:rPr>
              <a:t>radButton.Checked</a:t>
            </a:r>
            <a:r>
              <a:rPr lang="en-US" b="1" dirty="0" smtClean="0">
                <a:latin typeface="Courier New" pitchFamily="49" charset="0"/>
              </a:rPr>
              <a:t> = </a:t>
            </a:r>
            <a:r>
              <a:rPr lang="en-US" b="1" dirty="0" smtClean="0">
                <a:solidFill>
                  <a:schemeClr val="folHlink"/>
                </a:solidFill>
                <a:latin typeface="Courier New" pitchFamily="49" charset="0"/>
              </a:rPr>
              <a:t>True</a:t>
            </a:r>
            <a:endParaRPr lang="en-US" dirty="0"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4608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99A7CD2-B323-4AB6-A075-B64F7EAD1E5E}" type="slidenum">
              <a:rPr lang="en-US" sz="1400" smtClean="0"/>
              <a:pPr eaLnBrk="1" hangingPunct="1"/>
              <a:t>34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smtClean="0"/>
              <a:t>Example 2: Form</a:t>
            </a:r>
          </a:p>
        </p:txBody>
      </p:sp>
      <p:pic>
        <p:nvPicPr>
          <p:cNvPr id="47112" name="Content Placeholder 12" descr="9-2-2.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682844" y="2366828"/>
            <a:ext cx="3733800" cy="3576772"/>
          </a:xfrm>
        </p:spPr>
      </p:pic>
      <p:sp>
        <p:nvSpPr>
          <p:cNvPr id="2" name="Content Placeholder 1"/>
          <p:cNvSpPr>
            <a:spLocks noGrp="1"/>
          </p:cNvSpPr>
          <p:nvPr>
            <p:ph sz="quarter" idx="10"/>
          </p:nvPr>
        </p:nvSpPr>
        <p:spPr/>
        <p:txBody>
          <a:bodyPr/>
          <a:lstStyle/>
          <a:p>
            <a:endParaRPr lang="en-US"/>
          </a:p>
        </p:txBody>
      </p:sp>
      <p:sp>
        <p:nvSpPr>
          <p:cNvPr id="4710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9026195-59CA-41C9-84BB-5FDE9341A4DA}" type="slidenum">
              <a:rPr lang="en-US" sz="1400" smtClean="0"/>
              <a:pPr eaLnBrk="1" hangingPunct="1"/>
              <a:t>35</a:t>
            </a:fld>
            <a:endParaRPr lang="en-US" sz="1400" smtClean="0"/>
          </a:p>
        </p:txBody>
      </p:sp>
      <p:sp>
        <p:nvSpPr>
          <p:cNvPr id="47109" name="Text Box 7"/>
          <p:cNvSpPr txBox="1">
            <a:spLocks noChangeArrowheads="1"/>
          </p:cNvSpPr>
          <p:nvPr/>
        </p:nvSpPr>
        <p:spPr bwMode="auto">
          <a:xfrm>
            <a:off x="6629400" y="52578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txtVote</a:t>
            </a:r>
          </a:p>
        </p:txBody>
      </p:sp>
      <p:sp>
        <p:nvSpPr>
          <p:cNvPr id="47110" name="Text Box 10"/>
          <p:cNvSpPr txBox="1">
            <a:spLocks noChangeArrowheads="1"/>
          </p:cNvSpPr>
          <p:nvPr/>
        </p:nvSpPr>
        <p:spPr bwMode="auto">
          <a:xfrm>
            <a:off x="381000" y="3352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radCandidate1</a:t>
            </a:r>
          </a:p>
        </p:txBody>
      </p:sp>
      <p:sp>
        <p:nvSpPr>
          <p:cNvPr id="47111" name="Text Box 11"/>
          <p:cNvSpPr txBox="1">
            <a:spLocks noChangeArrowheads="1"/>
          </p:cNvSpPr>
          <p:nvPr/>
        </p:nvSpPr>
        <p:spPr bwMode="auto">
          <a:xfrm>
            <a:off x="381000" y="3810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radCandidate2</a:t>
            </a:r>
          </a:p>
        </p:txBody>
      </p:sp>
      <p:sp>
        <p:nvSpPr>
          <p:cNvPr id="47113" name="Line 8"/>
          <p:cNvSpPr>
            <a:spLocks noChangeShapeType="1"/>
          </p:cNvSpPr>
          <p:nvPr/>
        </p:nvSpPr>
        <p:spPr bwMode="auto">
          <a:xfrm>
            <a:off x="2667000" y="3581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4" name="Line 9"/>
          <p:cNvSpPr>
            <a:spLocks noChangeShapeType="1"/>
          </p:cNvSpPr>
          <p:nvPr/>
        </p:nvSpPr>
        <p:spPr bwMode="auto">
          <a:xfrm>
            <a:off x="2667000" y="40386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5" name="Line 6"/>
          <p:cNvSpPr>
            <a:spLocks noChangeShapeType="1"/>
          </p:cNvSpPr>
          <p:nvPr/>
        </p:nvSpPr>
        <p:spPr bwMode="auto">
          <a:xfrm flipH="1">
            <a:off x="5715000" y="54864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smtClean="0"/>
              <a:t>Example 2: Code</a:t>
            </a:r>
          </a:p>
        </p:txBody>
      </p:sp>
      <p:sp>
        <p:nvSpPr>
          <p:cNvPr id="48133" name="Rectangle 3"/>
          <p:cNvSpPr>
            <a:spLocks noGrp="1" noChangeArrowheads="1"/>
          </p:cNvSpPr>
          <p:nvPr>
            <p:ph sz="quarter" idx="1"/>
          </p:nvPr>
        </p:nvSpPr>
        <p:spPr/>
        <p:txBody>
          <a:bodyPr/>
          <a:lstStyle/>
          <a:p>
            <a:pPr eaLnBrk="1" hangingPunct="1">
              <a:buFontTx/>
              <a:buNone/>
            </a:pPr>
            <a:r>
              <a:rPr lang="en-US" sz="2000" b="1" dirty="0" smtClean="0">
                <a:solidFill>
                  <a:schemeClr val="folHlink"/>
                </a:solidFill>
                <a:latin typeface="Courier New" pitchFamily="49" charset="0"/>
              </a:rPr>
              <a:t>Private Sub</a:t>
            </a:r>
            <a:r>
              <a:rPr lang="en-US" sz="2000" b="1" dirty="0" smtClean="0">
                <a:solidFill>
                  <a:srgbClr val="0073FF"/>
                </a:solidFill>
                <a:latin typeface="Courier New" pitchFamily="49" charset="0"/>
              </a:rPr>
              <a:t> </a:t>
            </a:r>
            <a:r>
              <a:rPr lang="en-US" sz="2000" b="1" dirty="0" err="1" smtClean="0">
                <a:solidFill>
                  <a:srgbClr val="000000"/>
                </a:solidFill>
                <a:latin typeface="Courier New" pitchFamily="49" charset="0"/>
              </a:rPr>
              <a:t>btnVote_Click</a:t>
            </a:r>
            <a:r>
              <a:rPr lang="en-US" sz="2000" b="1" dirty="0" smtClean="0">
                <a:solidFill>
                  <a:srgbClr val="000000"/>
                </a:solidFill>
                <a:latin typeface="Courier New" pitchFamily="49" charset="0"/>
              </a:rPr>
              <a:t>(</a:t>
            </a:r>
            <a:r>
              <a:rPr lang="en-US" sz="2000" b="1" dirty="0" smtClean="0">
                <a:solidFill>
                  <a:schemeClr val="folHlink"/>
                </a:solidFill>
                <a:latin typeface="Courier New" pitchFamily="49" charset="0"/>
              </a:rPr>
              <a:t>...</a:t>
            </a:r>
            <a:r>
              <a:rPr lang="en-US" sz="2000" b="1" dirty="0" smtClean="0">
                <a:solidFill>
                  <a:srgbClr val="000000"/>
                </a:solidFill>
                <a:latin typeface="Courier New" pitchFamily="49" charset="0"/>
              </a:rPr>
              <a:t>) </a:t>
            </a:r>
            <a:r>
              <a:rPr lang="en-US" sz="2000" b="1" dirty="0" smtClean="0">
                <a:solidFill>
                  <a:schemeClr val="folHlink"/>
                </a:solidFill>
                <a:latin typeface="Courier New" pitchFamily="49" charset="0"/>
              </a:rPr>
              <a:t>Handles</a:t>
            </a:r>
            <a:r>
              <a:rPr lang="en-US" sz="2000" b="1" dirty="0" smtClean="0">
                <a:solidFill>
                  <a:srgbClr val="0073FF"/>
                </a:solidFill>
                <a:latin typeface="Courier New" pitchFamily="49" charset="0"/>
              </a:rPr>
              <a:t> </a:t>
            </a:r>
            <a:r>
              <a:rPr lang="en-US" sz="2000" b="1" dirty="0" err="1" smtClean="0">
                <a:solidFill>
                  <a:srgbClr val="000000"/>
                </a:solidFill>
                <a:latin typeface="Courier New" pitchFamily="49" charset="0"/>
              </a:rPr>
              <a:t>btnVote.Click</a:t>
            </a:r>
            <a:endParaRPr lang="en-US" sz="2000" b="1" dirty="0" smtClean="0">
              <a:solidFill>
                <a:srgbClr val="000000"/>
              </a:solidFill>
              <a:latin typeface="Courier New" pitchFamily="49" charset="0"/>
            </a:endParaRPr>
          </a:p>
          <a:p>
            <a:pPr eaLnBrk="1" hangingPunct="1">
              <a:buFontTx/>
              <a:buNone/>
            </a:pPr>
            <a:endParaRPr lang="en-US" sz="2000" b="1" dirty="0" smtClean="0">
              <a:solidFill>
                <a:srgbClr val="000000"/>
              </a:solidFill>
              <a:latin typeface="Courier New" pitchFamily="49" charset="0"/>
            </a:endParaRPr>
          </a:p>
          <a:p>
            <a:pPr eaLnBrk="1" hangingPunct="1">
              <a:buFontTx/>
              <a:buNone/>
            </a:pPr>
            <a:r>
              <a:rPr lang="en-US" sz="2000" b="1" dirty="0" smtClean="0">
                <a:solidFill>
                  <a:srgbClr val="0073FF"/>
                </a:solidFill>
                <a:latin typeface="Courier New" pitchFamily="49" charset="0"/>
              </a:rPr>
              <a:t>  </a:t>
            </a:r>
            <a:r>
              <a:rPr lang="en-US" sz="2000" b="1" dirty="0" smtClean="0">
                <a:solidFill>
                  <a:schemeClr val="folHlink"/>
                </a:solidFill>
                <a:latin typeface="Courier New" pitchFamily="49" charset="0"/>
              </a:rPr>
              <a:t>If</a:t>
            </a:r>
            <a:r>
              <a:rPr lang="en-US" sz="2000" b="1" dirty="0" smtClean="0">
                <a:solidFill>
                  <a:srgbClr val="0073FF"/>
                </a:solidFill>
                <a:latin typeface="Courier New" pitchFamily="49" charset="0"/>
              </a:rPr>
              <a:t> </a:t>
            </a:r>
            <a:r>
              <a:rPr lang="en-US" sz="2000" b="1" dirty="0" smtClean="0">
                <a:solidFill>
                  <a:srgbClr val="000000"/>
                </a:solidFill>
                <a:latin typeface="Courier New" pitchFamily="49" charset="0"/>
              </a:rPr>
              <a:t>radCandidate1.Checked </a:t>
            </a:r>
            <a:r>
              <a:rPr lang="en-US" sz="2000" b="1" dirty="0" smtClean="0">
                <a:solidFill>
                  <a:schemeClr val="folHlink"/>
                </a:solidFill>
                <a:latin typeface="Courier New" pitchFamily="49" charset="0"/>
              </a:rPr>
              <a:t>Then</a:t>
            </a:r>
          </a:p>
          <a:p>
            <a:pPr eaLnBrk="1" hangingPunct="1">
              <a:buFontTx/>
              <a:buNone/>
            </a:pPr>
            <a:r>
              <a:rPr lang="en-US" sz="2000" b="1" dirty="0" smtClean="0">
                <a:solidFill>
                  <a:srgbClr val="000000"/>
                </a:solidFill>
                <a:latin typeface="Courier New" pitchFamily="49" charset="0"/>
              </a:rPr>
              <a:t>    </a:t>
            </a:r>
            <a:r>
              <a:rPr lang="en-US" sz="2000" b="1" dirty="0" err="1" smtClean="0">
                <a:solidFill>
                  <a:srgbClr val="000000"/>
                </a:solidFill>
                <a:latin typeface="Courier New" pitchFamily="49" charset="0"/>
              </a:rPr>
              <a:t>txtVote.Text</a:t>
            </a:r>
            <a:r>
              <a:rPr lang="en-US" sz="2000" b="1" dirty="0" smtClean="0">
                <a:solidFill>
                  <a:srgbClr val="000000"/>
                </a:solidFill>
                <a:latin typeface="Courier New" pitchFamily="49" charset="0"/>
              </a:rPr>
              <a:t> = </a:t>
            </a:r>
            <a:r>
              <a:rPr lang="en-US" sz="2000" b="1" dirty="0" smtClean="0">
                <a:solidFill>
                  <a:schemeClr val="hlink"/>
                </a:solidFill>
                <a:latin typeface="Courier New" pitchFamily="49" charset="0"/>
              </a:rPr>
              <a:t>"You voted for Kennedy."</a:t>
            </a:r>
          </a:p>
          <a:p>
            <a:pPr eaLnBrk="1" hangingPunct="1">
              <a:buFontTx/>
              <a:buNone/>
            </a:pPr>
            <a:r>
              <a:rPr lang="en-US" sz="2000" b="1" dirty="0" smtClean="0">
                <a:solidFill>
                  <a:srgbClr val="0073FF"/>
                </a:solidFill>
                <a:latin typeface="Courier New" pitchFamily="49" charset="0"/>
              </a:rPr>
              <a:t>  </a:t>
            </a:r>
            <a:r>
              <a:rPr lang="en-US" sz="2000" b="1" dirty="0" err="1" smtClean="0">
                <a:solidFill>
                  <a:schemeClr val="folHlink"/>
                </a:solidFill>
                <a:latin typeface="Courier New" pitchFamily="49" charset="0"/>
              </a:rPr>
              <a:t>ElseIf</a:t>
            </a:r>
            <a:r>
              <a:rPr lang="en-US" sz="2000" b="1" dirty="0" smtClean="0">
                <a:solidFill>
                  <a:srgbClr val="0073FF"/>
                </a:solidFill>
                <a:latin typeface="Courier New" pitchFamily="49" charset="0"/>
              </a:rPr>
              <a:t> </a:t>
            </a:r>
            <a:r>
              <a:rPr lang="en-US" sz="2000" b="1" dirty="0" smtClean="0">
                <a:solidFill>
                  <a:srgbClr val="000000"/>
                </a:solidFill>
                <a:latin typeface="Courier New" pitchFamily="49" charset="0"/>
              </a:rPr>
              <a:t>radCandidate2.Checked </a:t>
            </a:r>
            <a:r>
              <a:rPr lang="en-US" sz="2000" b="1" dirty="0" smtClean="0">
                <a:solidFill>
                  <a:schemeClr val="folHlink"/>
                </a:solidFill>
                <a:latin typeface="Courier New" pitchFamily="49" charset="0"/>
              </a:rPr>
              <a:t>Then</a:t>
            </a:r>
          </a:p>
          <a:p>
            <a:pPr eaLnBrk="1" hangingPunct="1">
              <a:buFontTx/>
              <a:buNone/>
            </a:pPr>
            <a:r>
              <a:rPr lang="en-US" sz="2000" b="1" dirty="0" smtClean="0">
                <a:solidFill>
                  <a:srgbClr val="000000"/>
                </a:solidFill>
                <a:latin typeface="Courier New" pitchFamily="49" charset="0"/>
              </a:rPr>
              <a:t>    </a:t>
            </a:r>
            <a:r>
              <a:rPr lang="en-US" sz="2000" b="1" dirty="0" err="1" smtClean="0">
                <a:solidFill>
                  <a:srgbClr val="000000"/>
                </a:solidFill>
                <a:latin typeface="Courier New" pitchFamily="49" charset="0"/>
              </a:rPr>
              <a:t>txtVote.Text</a:t>
            </a:r>
            <a:r>
              <a:rPr lang="en-US" sz="2000" b="1" dirty="0" smtClean="0">
                <a:solidFill>
                  <a:srgbClr val="000000"/>
                </a:solidFill>
                <a:latin typeface="Courier New" pitchFamily="49" charset="0"/>
              </a:rPr>
              <a:t> = </a:t>
            </a:r>
            <a:r>
              <a:rPr lang="en-US" sz="2000" b="1" dirty="0" smtClean="0">
                <a:solidFill>
                  <a:schemeClr val="hlink"/>
                </a:solidFill>
                <a:latin typeface="Courier New" pitchFamily="49" charset="0"/>
              </a:rPr>
              <a:t>"You voted for Nixon."</a:t>
            </a:r>
          </a:p>
          <a:p>
            <a:pPr eaLnBrk="1" hangingPunct="1">
              <a:buFontTx/>
              <a:buNone/>
            </a:pPr>
            <a:r>
              <a:rPr lang="en-US" sz="2000" b="1" dirty="0" smtClean="0">
                <a:solidFill>
                  <a:srgbClr val="0073FF"/>
                </a:solidFill>
                <a:latin typeface="Courier New" pitchFamily="49" charset="0"/>
              </a:rPr>
              <a:t>  </a:t>
            </a:r>
            <a:r>
              <a:rPr lang="en-US" sz="2000" b="1" dirty="0" smtClean="0">
                <a:solidFill>
                  <a:schemeClr val="folHlink"/>
                </a:solidFill>
                <a:latin typeface="Courier New" pitchFamily="49" charset="0"/>
              </a:rPr>
              <a:t>Else</a:t>
            </a:r>
          </a:p>
          <a:p>
            <a:pPr eaLnBrk="1" hangingPunct="1">
              <a:buFontTx/>
              <a:buNone/>
            </a:pPr>
            <a:r>
              <a:rPr lang="en-US" sz="2000" b="1" dirty="0" smtClean="0">
                <a:solidFill>
                  <a:srgbClr val="000000"/>
                </a:solidFill>
                <a:latin typeface="Courier New" pitchFamily="49" charset="0"/>
              </a:rPr>
              <a:t>    </a:t>
            </a:r>
            <a:r>
              <a:rPr lang="en-US" sz="2000" b="1" dirty="0" err="1" smtClean="0">
                <a:solidFill>
                  <a:srgbClr val="000000"/>
                </a:solidFill>
                <a:latin typeface="Courier New" pitchFamily="49" charset="0"/>
              </a:rPr>
              <a:t>txtVote.Text</a:t>
            </a:r>
            <a:r>
              <a:rPr lang="en-US" sz="2000" b="1" dirty="0" smtClean="0">
                <a:solidFill>
                  <a:srgbClr val="000000"/>
                </a:solidFill>
                <a:latin typeface="Courier New" pitchFamily="49" charset="0"/>
              </a:rPr>
              <a:t> = </a:t>
            </a:r>
            <a:r>
              <a:rPr lang="en-US" sz="2000" b="1" dirty="0" smtClean="0">
                <a:solidFill>
                  <a:schemeClr val="hlink"/>
                </a:solidFill>
                <a:latin typeface="Courier New" pitchFamily="49" charset="0"/>
              </a:rPr>
              <a:t>"You voted for neither."</a:t>
            </a:r>
          </a:p>
          <a:p>
            <a:pPr eaLnBrk="1" hangingPunct="1">
              <a:buFontTx/>
              <a:buNone/>
            </a:pPr>
            <a:r>
              <a:rPr lang="en-US" sz="2000" b="1" dirty="0" smtClean="0">
                <a:solidFill>
                  <a:srgbClr val="0073FF"/>
                </a:solidFill>
                <a:latin typeface="Courier New" pitchFamily="49" charset="0"/>
              </a:rPr>
              <a:t>  </a:t>
            </a:r>
            <a:r>
              <a:rPr lang="en-US" sz="2000" b="1" dirty="0" smtClean="0">
                <a:solidFill>
                  <a:schemeClr val="folHlink"/>
                </a:solidFill>
                <a:latin typeface="Courier New" pitchFamily="49" charset="0"/>
              </a:rPr>
              <a:t>End </a:t>
            </a:r>
            <a:r>
              <a:rPr lang="en-US" sz="2000" b="1" dirty="0" smtClean="0">
                <a:solidFill>
                  <a:schemeClr val="folHlink"/>
                </a:solidFill>
                <a:latin typeface="Courier New" pitchFamily="49" charset="0"/>
              </a:rPr>
              <a:t>If</a:t>
            </a:r>
          </a:p>
          <a:p>
            <a:pPr eaLnBrk="1" hangingPunct="1">
              <a:buFontTx/>
              <a:buNone/>
            </a:pPr>
            <a:endParaRPr lang="en-US" sz="2000" b="1" dirty="0" smtClean="0">
              <a:solidFill>
                <a:schemeClr val="folHlink"/>
              </a:solidFill>
              <a:latin typeface="Courier New" pitchFamily="49" charset="0"/>
            </a:endParaRPr>
          </a:p>
          <a:p>
            <a:pPr eaLnBrk="1" hangingPunct="1">
              <a:buFontTx/>
              <a:buNone/>
            </a:pPr>
            <a:r>
              <a:rPr lang="en-US" sz="2000" b="1" dirty="0" smtClean="0">
                <a:solidFill>
                  <a:schemeClr val="folHlink"/>
                </a:solidFill>
                <a:latin typeface="Courier New" pitchFamily="49" charset="0"/>
              </a:rPr>
              <a:t>End Sub</a:t>
            </a:r>
          </a:p>
        </p:txBody>
      </p:sp>
      <p:sp>
        <p:nvSpPr>
          <p:cNvPr id="2" name="Content Placeholder 1"/>
          <p:cNvSpPr>
            <a:spLocks noGrp="1"/>
          </p:cNvSpPr>
          <p:nvPr>
            <p:ph sz="quarter" idx="10"/>
          </p:nvPr>
        </p:nvSpPr>
        <p:spPr/>
        <p:txBody>
          <a:bodyPr/>
          <a:lstStyle/>
          <a:p>
            <a:endParaRPr lang="en-US"/>
          </a:p>
        </p:txBody>
      </p:sp>
      <p:sp>
        <p:nvSpPr>
          <p:cNvPr id="4813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70D06BD-AEF3-46C5-AC68-663283348C1D}" type="slidenum">
              <a:rPr lang="en-US" sz="1400" smtClean="0"/>
              <a:pPr eaLnBrk="1" hangingPunct="1"/>
              <a:t>36</a:t>
            </a:fld>
            <a:endParaRPr lang="en-US" sz="1400" smtClean="0"/>
          </a:p>
        </p:txBody>
      </p:sp>
      <p:pic>
        <p:nvPicPr>
          <p:cNvPr id="7" name="Content Placeholder 6" descr="9-2-2R.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419600"/>
            <a:ext cx="2362200" cy="22628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smtClean="0"/>
              <a:t>The Timer Control</a:t>
            </a:r>
          </a:p>
        </p:txBody>
      </p:sp>
      <p:sp>
        <p:nvSpPr>
          <p:cNvPr id="50181" name="Rectangle 3"/>
          <p:cNvSpPr>
            <a:spLocks noGrp="1" noChangeArrowheads="1"/>
          </p:cNvSpPr>
          <p:nvPr>
            <p:ph sz="quarter" idx="1"/>
          </p:nvPr>
        </p:nvSpPr>
        <p:spPr>
          <a:xfrm>
            <a:off x="457200" y="980728"/>
            <a:ext cx="8305800" cy="5493224"/>
          </a:xfrm>
        </p:spPr>
        <p:txBody>
          <a:bodyPr>
            <a:normAutofit fontScale="92500" lnSpcReduction="10000"/>
          </a:bodyPr>
          <a:lstStyle/>
          <a:p>
            <a:pPr eaLnBrk="1" hangingPunct="1"/>
            <a:r>
              <a:rPr lang="en-US" sz="2800" dirty="0" smtClean="0"/>
              <a:t>Invisible during run </a:t>
            </a:r>
            <a:r>
              <a:rPr lang="en-US" sz="2800" dirty="0" smtClean="0"/>
              <a:t>time</a:t>
            </a:r>
          </a:p>
          <a:p>
            <a:pPr eaLnBrk="1" hangingPunct="1"/>
            <a:endParaRPr lang="en-US" sz="2800" dirty="0" smtClean="0"/>
          </a:p>
          <a:p>
            <a:pPr eaLnBrk="1" hangingPunct="1"/>
            <a:r>
              <a:rPr lang="en-US" sz="2800" dirty="0" smtClean="0"/>
              <a:t>Triggers an event after a specified period of </a:t>
            </a:r>
            <a:r>
              <a:rPr lang="en-US" sz="2800" dirty="0" smtClean="0"/>
              <a:t>time</a:t>
            </a:r>
          </a:p>
          <a:p>
            <a:pPr eaLnBrk="1" hangingPunct="1"/>
            <a:endParaRPr lang="en-US" sz="2800" dirty="0" smtClean="0"/>
          </a:p>
          <a:p>
            <a:pPr eaLnBrk="1" hangingPunct="1"/>
            <a:r>
              <a:rPr lang="en-US" sz="2800" dirty="0" smtClean="0"/>
              <a:t>The Interval property specifies the time period – measured in </a:t>
            </a:r>
            <a:r>
              <a:rPr lang="en-US" sz="2800" dirty="0" smtClean="0"/>
              <a:t>milliseconds</a:t>
            </a:r>
          </a:p>
          <a:p>
            <a:pPr eaLnBrk="1" hangingPunct="1"/>
            <a:endParaRPr lang="en-US" sz="2800" dirty="0" smtClean="0"/>
          </a:p>
          <a:p>
            <a:pPr eaLnBrk="1" hangingPunct="1"/>
            <a:r>
              <a:rPr lang="en-US" sz="2800" dirty="0" smtClean="0"/>
              <a:t>To begin timing, set the Enabled property to </a:t>
            </a:r>
            <a:r>
              <a:rPr lang="en-US" sz="2800" dirty="0" smtClean="0"/>
              <a:t>True</a:t>
            </a:r>
          </a:p>
          <a:p>
            <a:pPr eaLnBrk="1" hangingPunct="1"/>
            <a:endParaRPr lang="en-US" sz="2800" dirty="0" smtClean="0"/>
          </a:p>
          <a:p>
            <a:pPr eaLnBrk="1" hangingPunct="1"/>
            <a:r>
              <a:rPr lang="en-US" sz="2800" dirty="0" smtClean="0"/>
              <a:t>To stop timing, set the Enabled property to </a:t>
            </a:r>
            <a:r>
              <a:rPr lang="en-US" sz="2800" dirty="0" smtClean="0"/>
              <a:t>False</a:t>
            </a:r>
          </a:p>
          <a:p>
            <a:pPr eaLnBrk="1" hangingPunct="1"/>
            <a:endParaRPr lang="en-US" sz="2800" dirty="0" smtClean="0"/>
          </a:p>
          <a:p>
            <a:pPr eaLnBrk="1" hangingPunct="1"/>
            <a:r>
              <a:rPr lang="en-US" sz="2800" dirty="0" smtClean="0"/>
              <a:t>The event triggered each time Timer1.Interval elapses is called </a:t>
            </a:r>
            <a:r>
              <a:rPr lang="en-US" sz="2800" dirty="0" smtClean="0"/>
              <a:t>Timer1.Tick</a:t>
            </a:r>
            <a:endParaRPr lang="en-US" sz="2800" dirty="0" smtClean="0"/>
          </a:p>
        </p:txBody>
      </p:sp>
      <p:sp>
        <p:nvSpPr>
          <p:cNvPr id="2" name="Content Placeholder 1"/>
          <p:cNvSpPr>
            <a:spLocks noGrp="1"/>
          </p:cNvSpPr>
          <p:nvPr>
            <p:ph sz="quarter" idx="10"/>
          </p:nvPr>
        </p:nvSpPr>
        <p:spPr/>
        <p:txBody>
          <a:bodyPr/>
          <a:lstStyle/>
          <a:p>
            <a:endParaRPr lang="en-US"/>
          </a:p>
        </p:txBody>
      </p:sp>
      <p:sp>
        <p:nvSpPr>
          <p:cNvPr id="5017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880F6F6-3D79-422B-AB74-104CFEB28293}" type="slidenum">
              <a:rPr lang="en-US" sz="1400" smtClean="0"/>
              <a:pPr eaLnBrk="1" hangingPunct="1"/>
              <a:t>37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smtClean="0"/>
              <a:t>Example 3: Form</a:t>
            </a:r>
          </a:p>
        </p:txBody>
      </p:sp>
      <p:pic>
        <p:nvPicPr>
          <p:cNvPr id="51224" name="Content Placeholder 31" descr="9-2-3.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732105" y="1676400"/>
            <a:ext cx="2839895" cy="2133600"/>
          </a:xfrm>
        </p:spPr>
      </p:pic>
      <p:graphicFrame>
        <p:nvGraphicFramePr>
          <p:cNvPr id="472106" name="Group 42"/>
          <p:cNvGraphicFramePr>
            <a:graphicFrameLocks noGrp="1"/>
          </p:cNvGraphicFramePr>
          <p:nvPr>
            <p:ph sz="quarter" idx="10"/>
            <p:extLst>
              <p:ext uri="{D42A27DB-BD31-4B8C-83A1-F6EECF244321}">
                <p14:modId xmlns:p14="http://schemas.microsoft.com/office/powerpoint/2010/main" val="2936553762"/>
              </p:ext>
            </p:extLst>
          </p:nvPr>
        </p:nvGraphicFramePr>
        <p:xfrm>
          <a:off x="710406" y="4800600"/>
          <a:ext cx="7723188" cy="1371600"/>
        </p:xfrm>
        <a:graphic>
          <a:graphicData uri="http://schemas.openxmlformats.org/drawingml/2006/table">
            <a:tbl>
              <a:tblPr/>
              <a:tblGrid>
                <a:gridCol w="2457378"/>
                <a:gridCol w="2925450"/>
                <a:gridCol w="2340360"/>
              </a:tblGrid>
              <a:tr h="1873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dirty="0" smtClean="0">
                          <a:ln>
                            <a:noFill/>
                          </a:ln>
                          <a:solidFill>
                            <a:schemeClr val="folHlink"/>
                          </a:solidFill>
                          <a:effectLst/>
                          <a:latin typeface="Arial" charset="0"/>
                        </a:rPr>
                        <a:t>OBJECT</a:t>
                      </a:r>
                    </a:p>
                  </a:txBody>
                  <a:tcPr marL="140422" marR="1404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smtClean="0">
                          <a:ln>
                            <a:noFill/>
                          </a:ln>
                          <a:solidFill>
                            <a:schemeClr val="folHlink"/>
                          </a:solidFill>
                          <a:effectLst/>
                          <a:latin typeface="Arial" charset="0"/>
                        </a:rPr>
                        <a:t>PROPERTY</a:t>
                      </a:r>
                    </a:p>
                  </a:txBody>
                  <a:tcPr marL="140422" marR="140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smtClean="0">
                          <a:ln>
                            <a:noFill/>
                          </a:ln>
                          <a:solidFill>
                            <a:schemeClr val="folHlink"/>
                          </a:solidFill>
                          <a:effectLst/>
                          <a:latin typeface="Arial" charset="0"/>
                        </a:rPr>
                        <a:t>SETTING</a:t>
                      </a:r>
                    </a:p>
                  </a:txBody>
                  <a:tcPr marL="140422" marR="1404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smtClean="0">
                          <a:ln>
                            <a:noFill/>
                          </a:ln>
                          <a:solidFill>
                            <a:schemeClr val="tx1"/>
                          </a:solidFill>
                          <a:effectLst/>
                          <a:latin typeface="Arial" charset="0"/>
                        </a:rPr>
                        <a:t>tmrWatch</a:t>
                      </a:r>
                    </a:p>
                  </a:txBody>
                  <a:tcPr marL="140422" marR="1404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smtClean="0">
                          <a:ln>
                            <a:noFill/>
                          </a:ln>
                          <a:solidFill>
                            <a:schemeClr val="tx1"/>
                          </a:solidFill>
                          <a:effectLst/>
                          <a:latin typeface="Arial" charset="0"/>
                        </a:rPr>
                        <a:t>Interval</a:t>
                      </a:r>
                    </a:p>
                  </a:txBody>
                  <a:tcPr marL="140422" marR="140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smtClean="0">
                          <a:ln>
                            <a:noFill/>
                          </a:ln>
                          <a:solidFill>
                            <a:schemeClr val="tx1"/>
                          </a:solidFill>
                          <a:effectLst/>
                          <a:latin typeface="Arial" charset="0"/>
                        </a:rPr>
                        <a:t>100</a:t>
                      </a:r>
                    </a:p>
                  </a:txBody>
                  <a:tcPr marL="140422" marR="1404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2400" b="1" i="0" u="none" strike="noStrike" cap="none" normalizeH="0" baseline="0" smtClean="0">
                        <a:ln>
                          <a:noFill/>
                        </a:ln>
                        <a:solidFill>
                          <a:schemeClr val="tx1"/>
                        </a:solidFill>
                        <a:effectLst/>
                        <a:latin typeface="Arial" charset="0"/>
                      </a:endParaRPr>
                    </a:p>
                  </a:txBody>
                  <a:tcPr marL="140422" marR="1404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smtClean="0">
                          <a:ln>
                            <a:noFill/>
                          </a:ln>
                          <a:solidFill>
                            <a:schemeClr val="tx1"/>
                          </a:solidFill>
                          <a:effectLst/>
                          <a:latin typeface="Arial" charset="0"/>
                        </a:rPr>
                        <a:t>Enabled</a:t>
                      </a:r>
                    </a:p>
                  </a:txBody>
                  <a:tcPr marL="140422" marR="1404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400" b="1" i="0" u="none" strike="noStrike" cap="none" normalizeH="0" baseline="0" dirty="0" smtClean="0">
                          <a:ln>
                            <a:noFill/>
                          </a:ln>
                          <a:solidFill>
                            <a:schemeClr val="tx1"/>
                          </a:solidFill>
                          <a:effectLst/>
                          <a:latin typeface="Arial" charset="0"/>
                        </a:rPr>
                        <a:t>False</a:t>
                      </a:r>
                    </a:p>
                  </a:txBody>
                  <a:tcPr marL="140422" marR="1404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03" name="Slide Number Placeholder 6"/>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DD20ABA-5796-4499-A243-46D70A5EDD4E}" type="slidenum">
              <a:rPr lang="en-US" sz="1400" smtClean="0"/>
              <a:pPr eaLnBrk="1" hangingPunct="1"/>
              <a:t>38</a:t>
            </a:fld>
            <a:endParaRPr lang="en-US" sz="1400" smtClean="0"/>
          </a:p>
        </p:txBody>
      </p:sp>
      <p:sp>
        <p:nvSpPr>
          <p:cNvPr id="51223" name="Text Box 38"/>
          <p:cNvSpPr txBox="1">
            <a:spLocks noChangeArrowheads="1"/>
          </p:cNvSpPr>
          <p:nvPr/>
        </p:nvSpPr>
        <p:spPr bwMode="auto">
          <a:xfrm>
            <a:off x="4765141" y="2667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txtSeconds</a:t>
            </a:r>
          </a:p>
        </p:txBody>
      </p:sp>
      <p:sp>
        <p:nvSpPr>
          <p:cNvPr id="51225" name="Line 37"/>
          <p:cNvSpPr>
            <a:spLocks noChangeShapeType="1"/>
          </p:cNvSpPr>
          <p:nvPr/>
        </p:nvSpPr>
        <p:spPr bwMode="auto">
          <a:xfrm flipH="1">
            <a:off x="4003141" y="2895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smtClean="0"/>
              <a:t>Example 3: Code</a:t>
            </a:r>
          </a:p>
        </p:txBody>
      </p:sp>
      <p:sp>
        <p:nvSpPr>
          <p:cNvPr id="52229" name="Rectangle 3"/>
          <p:cNvSpPr>
            <a:spLocks noGrp="1" noChangeArrowheads="1"/>
          </p:cNvSpPr>
          <p:nvPr>
            <p:ph sz="quarter" idx="1"/>
          </p:nvPr>
        </p:nvSpPr>
        <p:spPr/>
        <p:txBody>
          <a:bodyPr/>
          <a:lstStyle/>
          <a:p>
            <a:pPr eaLnBrk="1" hangingPunct="1">
              <a:lnSpc>
                <a:spcPct val="80000"/>
              </a:lnSpc>
              <a:buFontTx/>
              <a:buNone/>
            </a:pPr>
            <a:r>
              <a:rPr lang="en-US" sz="2000" b="1" noProof="1" smtClean="0">
                <a:solidFill>
                  <a:schemeClr val="folHlink"/>
                </a:solidFill>
                <a:latin typeface="Courier New" pitchFamily="49" charset="0"/>
              </a:rPr>
              <a:t>Private Sub</a:t>
            </a:r>
            <a:r>
              <a:rPr lang="en-US" sz="2000" b="1" noProof="1" smtClean="0">
                <a:latin typeface="Courier New" pitchFamily="49" charset="0"/>
              </a:rPr>
              <a:t> btnStart_Click(</a:t>
            </a:r>
            <a:r>
              <a:rPr lang="en-US" sz="2000" b="1" smtClean="0">
                <a:solidFill>
                  <a:schemeClr val="folHlink"/>
                </a:solidFill>
                <a:latin typeface="Courier New" pitchFamily="49" charset="0"/>
              </a:rPr>
              <a:t>...</a:t>
            </a:r>
            <a:r>
              <a:rPr lang="en-US" sz="2000" b="1" noProof="1" smtClean="0">
                <a:latin typeface="Courier New" pitchFamily="49" charset="0"/>
              </a:rPr>
              <a:t>) </a:t>
            </a:r>
            <a:r>
              <a:rPr lang="en-US" sz="2000" b="1" noProof="1" smtClean="0">
                <a:solidFill>
                  <a:schemeClr val="folHlink"/>
                </a:solidFill>
                <a:latin typeface="Courier New" pitchFamily="49" charset="0"/>
              </a:rPr>
              <a:t>Handles</a:t>
            </a:r>
            <a:r>
              <a:rPr lang="en-US" sz="2000" b="1" noProof="1" smtClean="0">
                <a:latin typeface="Courier New" pitchFamily="49" charset="0"/>
              </a:rPr>
              <a:t> btnStart.Click</a:t>
            </a:r>
          </a:p>
          <a:p>
            <a:pPr eaLnBrk="1" hangingPunct="1">
              <a:lnSpc>
                <a:spcPct val="80000"/>
              </a:lnSpc>
              <a:buFontTx/>
              <a:buNone/>
            </a:pPr>
            <a:r>
              <a:rPr lang="en-US" sz="2000" b="1" smtClean="0">
                <a:latin typeface="Courier New" pitchFamily="49" charset="0"/>
              </a:rPr>
              <a:t>  </a:t>
            </a:r>
            <a:r>
              <a:rPr lang="en-US" sz="2000" b="1" noProof="1" smtClean="0">
                <a:latin typeface="Courier New" pitchFamily="49" charset="0"/>
              </a:rPr>
              <a:t>txtSeconds.Text = </a:t>
            </a:r>
            <a:r>
              <a:rPr lang="en-US" sz="2000" b="1" noProof="1" smtClean="0">
                <a:solidFill>
                  <a:schemeClr val="hlink"/>
                </a:solidFill>
                <a:latin typeface="Courier New" pitchFamily="49" charset="0"/>
              </a:rPr>
              <a:t>"0"</a:t>
            </a:r>
            <a:r>
              <a:rPr lang="en-US" sz="2000" b="1" noProof="1" smtClean="0">
                <a:latin typeface="Courier New" pitchFamily="49" charset="0"/>
              </a:rPr>
              <a:t>    </a:t>
            </a:r>
            <a:r>
              <a:rPr lang="en-US" sz="2000" b="1" noProof="1" smtClean="0">
                <a:solidFill>
                  <a:schemeClr val="accent1"/>
                </a:solidFill>
                <a:latin typeface="Courier New" pitchFamily="49" charset="0"/>
              </a:rPr>
              <a:t>'Reset watch</a:t>
            </a:r>
          </a:p>
          <a:p>
            <a:pPr eaLnBrk="1" hangingPunct="1">
              <a:lnSpc>
                <a:spcPct val="80000"/>
              </a:lnSpc>
              <a:buFontTx/>
              <a:buNone/>
            </a:pPr>
            <a:r>
              <a:rPr lang="en-US" sz="2000" b="1" smtClean="0">
                <a:latin typeface="Courier New" pitchFamily="49" charset="0"/>
              </a:rPr>
              <a:t>  </a:t>
            </a:r>
            <a:r>
              <a:rPr lang="en-US" sz="2000" b="1" noProof="1" smtClean="0">
                <a:latin typeface="Courier New" pitchFamily="49" charset="0"/>
              </a:rPr>
              <a:t>tmrWatch.Enabled = </a:t>
            </a:r>
            <a:r>
              <a:rPr lang="en-US" sz="2000" b="1" noProof="1" smtClean="0">
                <a:solidFill>
                  <a:schemeClr val="folHlink"/>
                </a:solidFill>
                <a:latin typeface="Courier New" pitchFamily="49" charset="0"/>
              </a:rPr>
              <a:t>True</a:t>
            </a:r>
          </a:p>
          <a:p>
            <a:pPr eaLnBrk="1" hangingPunct="1">
              <a:lnSpc>
                <a:spcPct val="80000"/>
              </a:lnSpc>
              <a:buFontTx/>
              <a:buNone/>
            </a:pPr>
            <a:r>
              <a:rPr lang="en-US" sz="2000" b="1" noProof="1" smtClean="0">
                <a:solidFill>
                  <a:schemeClr val="folHlink"/>
                </a:solidFill>
                <a:latin typeface="Courier New" pitchFamily="49" charset="0"/>
              </a:rPr>
              <a:t>End Sub</a:t>
            </a:r>
          </a:p>
          <a:p>
            <a:pPr eaLnBrk="1" hangingPunct="1">
              <a:lnSpc>
                <a:spcPct val="80000"/>
              </a:lnSpc>
              <a:buFontTx/>
              <a:buNone/>
            </a:pPr>
            <a:endParaRPr lang="en-US" sz="2000" b="1" noProof="1" smtClean="0">
              <a:solidFill>
                <a:schemeClr val="folHlink"/>
              </a:solidFill>
              <a:latin typeface="Courier New" pitchFamily="49" charset="0"/>
            </a:endParaRPr>
          </a:p>
          <a:p>
            <a:pPr eaLnBrk="1" hangingPunct="1">
              <a:lnSpc>
                <a:spcPct val="80000"/>
              </a:lnSpc>
              <a:buFontTx/>
              <a:buNone/>
            </a:pPr>
            <a:r>
              <a:rPr lang="en-US" sz="2000" b="1" noProof="1" smtClean="0">
                <a:solidFill>
                  <a:schemeClr val="folHlink"/>
                </a:solidFill>
                <a:latin typeface="Courier New" pitchFamily="49" charset="0"/>
              </a:rPr>
              <a:t>Private Sub</a:t>
            </a:r>
            <a:r>
              <a:rPr lang="en-US" sz="2000" b="1" noProof="1" smtClean="0">
                <a:latin typeface="Courier New" pitchFamily="49" charset="0"/>
              </a:rPr>
              <a:t> btnStop_Click(</a:t>
            </a:r>
            <a:r>
              <a:rPr lang="en-US" sz="2000" b="1" smtClean="0">
                <a:solidFill>
                  <a:schemeClr val="folHlink"/>
                </a:solidFill>
                <a:latin typeface="Courier New" pitchFamily="49" charset="0"/>
              </a:rPr>
              <a:t>...</a:t>
            </a:r>
            <a:r>
              <a:rPr lang="en-US" sz="2000" b="1" noProof="1" smtClean="0">
                <a:latin typeface="Courier New" pitchFamily="49" charset="0"/>
              </a:rPr>
              <a:t>) </a:t>
            </a:r>
            <a:r>
              <a:rPr lang="en-US" sz="2000" b="1" noProof="1" smtClean="0">
                <a:solidFill>
                  <a:schemeClr val="folHlink"/>
                </a:solidFill>
                <a:latin typeface="Courier New" pitchFamily="49" charset="0"/>
              </a:rPr>
              <a:t>Handles</a:t>
            </a:r>
            <a:r>
              <a:rPr lang="en-US" sz="2000" b="1" noProof="1" smtClean="0">
                <a:latin typeface="Courier New" pitchFamily="49" charset="0"/>
              </a:rPr>
              <a:t> btnStop.Click</a:t>
            </a:r>
          </a:p>
          <a:p>
            <a:pPr eaLnBrk="1" hangingPunct="1">
              <a:lnSpc>
                <a:spcPct val="80000"/>
              </a:lnSpc>
              <a:buFontTx/>
              <a:buNone/>
            </a:pPr>
            <a:r>
              <a:rPr lang="en-US" sz="2000" b="1" noProof="1" smtClean="0">
                <a:latin typeface="Courier New" pitchFamily="49" charset="0"/>
              </a:rPr>
              <a:t>  tmrWatch.Enabled = </a:t>
            </a:r>
            <a:r>
              <a:rPr lang="en-US" sz="2000" b="1" noProof="1" smtClean="0">
                <a:solidFill>
                  <a:schemeClr val="folHlink"/>
                </a:solidFill>
                <a:latin typeface="Courier New" pitchFamily="49" charset="0"/>
              </a:rPr>
              <a:t>False</a:t>
            </a:r>
          </a:p>
          <a:p>
            <a:pPr eaLnBrk="1" hangingPunct="1">
              <a:lnSpc>
                <a:spcPct val="80000"/>
              </a:lnSpc>
              <a:buFontTx/>
              <a:buNone/>
            </a:pPr>
            <a:r>
              <a:rPr lang="en-US" sz="2000" b="1" noProof="1" smtClean="0">
                <a:solidFill>
                  <a:schemeClr val="folHlink"/>
                </a:solidFill>
                <a:latin typeface="Courier New" pitchFamily="49" charset="0"/>
              </a:rPr>
              <a:t>End Sub</a:t>
            </a:r>
          </a:p>
          <a:p>
            <a:pPr eaLnBrk="1" hangingPunct="1">
              <a:lnSpc>
                <a:spcPct val="80000"/>
              </a:lnSpc>
              <a:buFontTx/>
              <a:buNone/>
            </a:pPr>
            <a:endParaRPr lang="en-US" sz="2000" b="1" noProof="1" smtClean="0">
              <a:solidFill>
                <a:schemeClr val="folHlink"/>
              </a:solidFill>
              <a:latin typeface="Courier New" pitchFamily="49" charset="0"/>
            </a:endParaRPr>
          </a:p>
          <a:p>
            <a:pPr eaLnBrk="1" hangingPunct="1">
              <a:lnSpc>
                <a:spcPct val="80000"/>
              </a:lnSpc>
              <a:buFontTx/>
              <a:buNone/>
            </a:pPr>
            <a:r>
              <a:rPr lang="en-US" sz="2000" b="1" noProof="1" smtClean="0">
                <a:solidFill>
                  <a:schemeClr val="folHlink"/>
                </a:solidFill>
                <a:latin typeface="Courier New" pitchFamily="49" charset="0"/>
              </a:rPr>
              <a:t>Private Sub</a:t>
            </a:r>
            <a:r>
              <a:rPr lang="en-US" sz="2000" b="1" noProof="1" smtClean="0">
                <a:latin typeface="Courier New" pitchFamily="49" charset="0"/>
              </a:rPr>
              <a:t> tmrWatch_Tick(</a:t>
            </a:r>
            <a:r>
              <a:rPr lang="en-US" sz="2000" b="1" smtClean="0">
                <a:solidFill>
                  <a:schemeClr val="folHlink"/>
                </a:solidFill>
                <a:latin typeface="Courier New" pitchFamily="49" charset="0"/>
              </a:rPr>
              <a:t>...</a:t>
            </a:r>
            <a:r>
              <a:rPr lang="en-US" sz="2000" b="1" noProof="1" smtClean="0">
                <a:latin typeface="Courier New" pitchFamily="49" charset="0"/>
              </a:rPr>
              <a:t>) </a:t>
            </a:r>
            <a:r>
              <a:rPr lang="en-US" sz="2000" b="1" noProof="1" smtClean="0">
                <a:solidFill>
                  <a:schemeClr val="folHlink"/>
                </a:solidFill>
                <a:latin typeface="Courier New" pitchFamily="49" charset="0"/>
              </a:rPr>
              <a:t>Handles</a:t>
            </a:r>
            <a:r>
              <a:rPr lang="en-US" sz="2000" b="1" noProof="1" smtClean="0">
                <a:latin typeface="Courier New" pitchFamily="49" charset="0"/>
              </a:rPr>
              <a:t> tmrWatch.Tick</a:t>
            </a:r>
          </a:p>
          <a:p>
            <a:pPr eaLnBrk="1" hangingPunct="1">
              <a:lnSpc>
                <a:spcPct val="80000"/>
              </a:lnSpc>
              <a:buFontTx/>
              <a:buNone/>
            </a:pPr>
            <a:r>
              <a:rPr lang="en-US" sz="2000" b="1" smtClean="0">
                <a:latin typeface="Courier New" pitchFamily="49" charset="0"/>
              </a:rPr>
              <a:t>  </a:t>
            </a:r>
            <a:r>
              <a:rPr lang="en-US" sz="2000" b="1" noProof="1" smtClean="0">
                <a:latin typeface="Courier New" pitchFamily="49" charset="0"/>
              </a:rPr>
              <a:t>txtSeconds.Text = </a:t>
            </a:r>
            <a:r>
              <a:rPr lang="en-US" sz="2000" b="1" noProof="1" smtClean="0">
                <a:solidFill>
                  <a:schemeClr val="folHlink"/>
                </a:solidFill>
                <a:latin typeface="Courier New" pitchFamily="49" charset="0"/>
              </a:rPr>
              <a:t>CStr</a:t>
            </a:r>
            <a:r>
              <a:rPr lang="en-US" sz="2000" b="1" noProof="1" smtClean="0">
                <a:latin typeface="Courier New" pitchFamily="49" charset="0"/>
              </a:rPr>
              <a:t>((</a:t>
            </a:r>
            <a:r>
              <a:rPr lang="en-US" sz="2000" b="1" noProof="1" smtClean="0">
                <a:solidFill>
                  <a:schemeClr val="folHlink"/>
                </a:solidFill>
                <a:latin typeface="Courier New" pitchFamily="49" charset="0"/>
              </a:rPr>
              <a:t>CDbl</a:t>
            </a:r>
            <a:r>
              <a:rPr lang="en-US" sz="2000" b="1" noProof="1" smtClean="0">
                <a:latin typeface="Courier New" pitchFamily="49" charset="0"/>
              </a:rPr>
              <a:t>(txtSeconds.Text) + 0.1))</a:t>
            </a:r>
          </a:p>
          <a:p>
            <a:pPr eaLnBrk="1" hangingPunct="1">
              <a:lnSpc>
                <a:spcPct val="80000"/>
              </a:lnSpc>
              <a:buFontTx/>
              <a:buNone/>
            </a:pPr>
            <a:r>
              <a:rPr lang="en-US" sz="2000" b="1" noProof="1" smtClean="0">
                <a:solidFill>
                  <a:schemeClr val="folHlink"/>
                </a:solidFill>
                <a:latin typeface="Courier New" pitchFamily="49" charset="0"/>
              </a:rPr>
              <a:t>End Sub</a:t>
            </a:r>
            <a:endParaRPr lang="en-US" sz="2000" b="1"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522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00068BA-0083-4017-A4CB-5330D92A8E37}" type="slidenum">
              <a:rPr lang="en-US" sz="1400" smtClean="0"/>
              <a:pPr eaLnBrk="1" hangingPunct="1"/>
              <a:t>39</a:t>
            </a:fld>
            <a:endParaRPr lang="en-US" sz="1400" smtClean="0"/>
          </a:p>
        </p:txBody>
      </p:sp>
      <p:pic>
        <p:nvPicPr>
          <p:cNvPr id="7" name="Content Placeholder 31" descr="9-2-3.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2286000"/>
            <a:ext cx="2332771" cy="17526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CA" smtClean="0"/>
              <a:t>Review</a:t>
            </a:r>
          </a:p>
        </p:txBody>
      </p:sp>
      <p:sp>
        <p:nvSpPr>
          <p:cNvPr id="6147" name="Content Placeholder 2"/>
          <p:cNvSpPr>
            <a:spLocks noGrp="1"/>
          </p:cNvSpPr>
          <p:nvPr>
            <p:ph sz="quarter" idx="1"/>
          </p:nvPr>
        </p:nvSpPr>
        <p:spPr/>
        <p:txBody>
          <a:bodyPr/>
          <a:lstStyle/>
          <a:p>
            <a:r>
              <a:rPr lang="en-CA" smtClean="0"/>
              <a:t>Sequential Files</a:t>
            </a:r>
          </a:p>
          <a:p>
            <a:pPr lvl="1"/>
            <a:r>
              <a:rPr lang="en-CA" smtClean="0"/>
              <a:t>	Create a text file:</a:t>
            </a:r>
          </a:p>
          <a:p>
            <a:pPr marL="1371600" lvl="3" indent="0">
              <a:buFontTx/>
              <a:buNone/>
            </a:pPr>
            <a:r>
              <a:rPr lang="en-CA" smtClean="0"/>
              <a:t>Imports System.IO</a:t>
            </a:r>
          </a:p>
          <a:p>
            <a:pPr marL="1371600" lvl="3" indent="0">
              <a:buFontTx/>
              <a:buNone/>
            </a:pPr>
            <a:r>
              <a:rPr lang="en-CA" smtClean="0"/>
              <a:t>Dim sw As StreamWriter = File.CreateText(filespec)</a:t>
            </a:r>
          </a:p>
          <a:p>
            <a:pPr marL="1371600" lvl="3" indent="0">
              <a:buFontTx/>
              <a:buNone/>
            </a:pPr>
            <a:r>
              <a:rPr lang="en-CA" smtClean="0"/>
              <a:t>sw.WriteLine(datum)</a:t>
            </a:r>
          </a:p>
          <a:p>
            <a:pPr marL="1371600" lvl="3" indent="0">
              <a:buFontTx/>
              <a:buNone/>
            </a:pPr>
            <a:r>
              <a:rPr lang="en-CA" smtClean="0"/>
              <a:t>sw.Close()</a:t>
            </a:r>
          </a:p>
        </p:txBody>
      </p:sp>
      <p:sp>
        <p:nvSpPr>
          <p:cNvPr id="2" name="Content Placeholder 1"/>
          <p:cNvSpPr>
            <a:spLocks noGrp="1"/>
          </p:cNvSpPr>
          <p:nvPr>
            <p:ph sz="quarter" idx="10"/>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3575211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smtClean="0"/>
              <a:t>Pixels</a:t>
            </a:r>
          </a:p>
        </p:txBody>
      </p:sp>
      <p:sp>
        <p:nvSpPr>
          <p:cNvPr id="54277" name="Rectangle 3"/>
          <p:cNvSpPr>
            <a:spLocks noGrp="1" noChangeArrowheads="1"/>
          </p:cNvSpPr>
          <p:nvPr>
            <p:ph sz="quarter" idx="1"/>
          </p:nvPr>
        </p:nvSpPr>
        <p:spPr/>
        <p:txBody>
          <a:bodyPr/>
          <a:lstStyle/>
          <a:p>
            <a:pPr eaLnBrk="1" hangingPunct="1"/>
            <a:r>
              <a:rPr lang="en-US" dirty="0" smtClean="0"/>
              <a:t>The graphics unit of measurement is called a </a:t>
            </a:r>
            <a:r>
              <a:rPr lang="en-US" b="1" dirty="0" smtClean="0"/>
              <a:t>pixel</a:t>
            </a:r>
            <a:r>
              <a:rPr lang="en-US" dirty="0" smtClean="0"/>
              <a:t>.</a:t>
            </a:r>
          </a:p>
          <a:p>
            <a:pPr eaLnBrk="1" hangingPunct="1"/>
            <a:endParaRPr lang="en-US" dirty="0" smtClean="0"/>
          </a:p>
          <a:p>
            <a:pPr eaLnBrk="1" hangingPunct="1"/>
            <a:r>
              <a:rPr lang="en-US" dirty="0" smtClean="0"/>
              <a:t>To get a feel for pixel measurement, place a picture box on a form and look at the picture box’s </a:t>
            </a:r>
            <a:r>
              <a:rPr lang="en-US" i="1" dirty="0" smtClean="0"/>
              <a:t>Size</a:t>
            </a:r>
            <a:r>
              <a:rPr lang="en-US" dirty="0" smtClean="0"/>
              <a:t> </a:t>
            </a:r>
            <a:r>
              <a:rPr lang="en-US" dirty="0" smtClean="0"/>
              <a:t>property</a:t>
            </a:r>
          </a:p>
          <a:p>
            <a:pPr lvl="1"/>
            <a:r>
              <a:rPr lang="en-US" dirty="0" smtClean="0"/>
              <a:t>The </a:t>
            </a:r>
            <a:r>
              <a:rPr lang="en-US" dirty="0" smtClean="0"/>
              <a:t>two numbers in the setting give the width and height of the picture box in </a:t>
            </a:r>
            <a:r>
              <a:rPr lang="en-US" dirty="0" smtClean="0"/>
              <a:t>pixels</a:t>
            </a:r>
            <a:endParaRPr lang="en-US" dirty="0" smtClean="0"/>
          </a:p>
        </p:txBody>
      </p:sp>
      <p:sp>
        <p:nvSpPr>
          <p:cNvPr id="2" name="Content Placeholder 1"/>
          <p:cNvSpPr>
            <a:spLocks noGrp="1"/>
          </p:cNvSpPr>
          <p:nvPr>
            <p:ph sz="quarter" idx="10"/>
          </p:nvPr>
        </p:nvSpPr>
        <p:spPr/>
        <p:txBody>
          <a:bodyPr/>
          <a:lstStyle/>
          <a:p>
            <a:endParaRPr lang="en-US" dirty="0"/>
          </a:p>
        </p:txBody>
      </p:sp>
      <p:sp>
        <p:nvSpPr>
          <p:cNvPr id="542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0D2B8BA-94B6-4D37-922A-544E62C97C78}" type="slidenum">
              <a:rPr lang="en-US" sz="1400" smtClean="0"/>
              <a:pPr eaLnBrk="1" hangingPunct="1"/>
              <a:t>41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02315"/>
            <a:ext cx="7319963" cy="567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cxnSp>
        <p:nvCxnSpPr>
          <p:cNvPr id="6" name="Straight Arrow Connector 5"/>
          <p:cNvCxnSpPr/>
          <p:nvPr/>
        </p:nvCxnSpPr>
        <p:spPr>
          <a:xfrm>
            <a:off x="2743200" y="2209800"/>
            <a:ext cx="2286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a:off x="3276600" y="1857380"/>
            <a:ext cx="0" cy="228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2713869" y="2286000"/>
            <a:ext cx="287258" cy="276999"/>
          </a:xfrm>
          <a:prstGeom prst="rect">
            <a:avLst/>
          </a:prstGeom>
          <a:noFill/>
        </p:spPr>
        <p:txBody>
          <a:bodyPr wrap="none" rtlCol="0">
            <a:spAutoFit/>
          </a:bodyPr>
          <a:lstStyle/>
          <a:p>
            <a:r>
              <a:rPr lang="en-US" sz="1200" dirty="0" smtClean="0"/>
              <a:t>X</a:t>
            </a:r>
            <a:endParaRPr lang="en-US" sz="1200" dirty="0"/>
          </a:p>
        </p:txBody>
      </p:sp>
      <p:sp>
        <p:nvSpPr>
          <p:cNvPr id="14" name="TextBox 13"/>
          <p:cNvSpPr txBox="1"/>
          <p:nvPr/>
        </p:nvSpPr>
        <p:spPr>
          <a:xfrm>
            <a:off x="3352800" y="1808981"/>
            <a:ext cx="287259" cy="276999"/>
          </a:xfrm>
          <a:prstGeom prst="rect">
            <a:avLst/>
          </a:prstGeom>
          <a:noFill/>
        </p:spPr>
        <p:txBody>
          <a:bodyPr wrap="none" rtlCol="0">
            <a:spAutoFit/>
          </a:bodyPr>
          <a:lstStyle/>
          <a:p>
            <a:r>
              <a:rPr lang="en-US" sz="1200" dirty="0"/>
              <a:t>Y</a:t>
            </a:r>
            <a:endParaRPr lang="en-US" sz="1200" dirty="0"/>
          </a:p>
        </p:txBody>
      </p:sp>
      <p:sp>
        <p:nvSpPr>
          <p:cNvPr id="12" name="Oval 11"/>
          <p:cNvSpPr/>
          <p:nvPr/>
        </p:nvSpPr>
        <p:spPr>
          <a:xfrm>
            <a:off x="6019800" y="2667000"/>
            <a:ext cx="2209800" cy="1143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250930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02315"/>
            <a:ext cx="7319963" cy="567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cxnSp>
        <p:nvCxnSpPr>
          <p:cNvPr id="6" name="Straight Arrow Connector 5"/>
          <p:cNvCxnSpPr/>
          <p:nvPr/>
        </p:nvCxnSpPr>
        <p:spPr>
          <a:xfrm>
            <a:off x="2914650" y="3639657"/>
            <a:ext cx="280035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a:off x="3276600" y="2057400"/>
            <a:ext cx="0" cy="20574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TextBox 10"/>
          <p:cNvSpPr txBox="1"/>
          <p:nvPr/>
        </p:nvSpPr>
        <p:spPr>
          <a:xfrm>
            <a:off x="4333875" y="3352800"/>
            <a:ext cx="287258" cy="276999"/>
          </a:xfrm>
          <a:prstGeom prst="rect">
            <a:avLst/>
          </a:prstGeom>
          <a:noFill/>
        </p:spPr>
        <p:txBody>
          <a:bodyPr wrap="none" rtlCol="0">
            <a:spAutoFit/>
          </a:bodyPr>
          <a:lstStyle/>
          <a:p>
            <a:r>
              <a:rPr lang="en-US" sz="1200" dirty="0" smtClean="0"/>
              <a:t>X</a:t>
            </a:r>
            <a:endParaRPr lang="en-US" sz="1200" dirty="0"/>
          </a:p>
        </p:txBody>
      </p:sp>
      <p:sp>
        <p:nvSpPr>
          <p:cNvPr id="14" name="TextBox 13"/>
          <p:cNvSpPr txBox="1"/>
          <p:nvPr/>
        </p:nvSpPr>
        <p:spPr>
          <a:xfrm>
            <a:off x="3276600" y="2209800"/>
            <a:ext cx="287259" cy="276999"/>
          </a:xfrm>
          <a:prstGeom prst="rect">
            <a:avLst/>
          </a:prstGeom>
          <a:noFill/>
        </p:spPr>
        <p:txBody>
          <a:bodyPr wrap="none" rtlCol="0">
            <a:spAutoFit/>
          </a:bodyPr>
          <a:lstStyle/>
          <a:p>
            <a:r>
              <a:rPr lang="en-US" sz="1200" dirty="0"/>
              <a:t>Y</a:t>
            </a:r>
            <a:endParaRPr lang="en-US" sz="1200" dirty="0"/>
          </a:p>
        </p:txBody>
      </p:sp>
      <p:sp>
        <p:nvSpPr>
          <p:cNvPr id="12" name="Oval 11"/>
          <p:cNvSpPr/>
          <p:nvPr/>
        </p:nvSpPr>
        <p:spPr>
          <a:xfrm>
            <a:off x="5881688" y="3962400"/>
            <a:ext cx="2209800" cy="1143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23811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smtClean="0"/>
              <a:t>Coordinates in a Picture Box</a:t>
            </a:r>
          </a:p>
        </p:txBody>
      </p:sp>
      <p:sp>
        <p:nvSpPr>
          <p:cNvPr id="55301" name="Rectangle 3"/>
          <p:cNvSpPr>
            <a:spLocks noGrp="1" noChangeArrowheads="1"/>
          </p:cNvSpPr>
          <p:nvPr>
            <p:ph sz="quarter" idx="1"/>
          </p:nvPr>
        </p:nvSpPr>
        <p:spPr>
          <a:solidFill>
            <a:schemeClr val="bg1"/>
          </a:solidFill>
          <a:ln>
            <a:solidFill>
              <a:schemeClr val="tx1"/>
            </a:solidFill>
            <a:miter lim="800000"/>
            <a:headEnd/>
            <a:tailEnd/>
          </a:ln>
        </p:spPr>
        <p:txBody>
          <a:bodyPr/>
          <a:lstStyle/>
          <a:p>
            <a:pPr eaLnBrk="1" hangingPunct="1"/>
            <a:r>
              <a:rPr lang="en-US" smtClean="0"/>
              <a:t>Each point in a picture box is identified by a pair of coordinates, (x, y).</a:t>
            </a:r>
          </a:p>
        </p:txBody>
      </p:sp>
      <p:sp>
        <p:nvSpPr>
          <p:cNvPr id="2" name="Content Placeholder 1"/>
          <p:cNvSpPr>
            <a:spLocks noGrp="1"/>
          </p:cNvSpPr>
          <p:nvPr>
            <p:ph sz="quarter" idx="10"/>
          </p:nvPr>
        </p:nvSpPr>
        <p:spPr/>
        <p:txBody>
          <a:bodyPr/>
          <a:lstStyle/>
          <a:p>
            <a:endParaRPr lang="en-US"/>
          </a:p>
        </p:txBody>
      </p:sp>
      <p:sp>
        <p:nvSpPr>
          <p:cNvPr id="55298"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5529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4BF4187-C34B-47C3-BB84-A927DBACBE75}" type="slidenum">
              <a:rPr lang="en-US" sz="1400" smtClean="0"/>
              <a:pPr eaLnBrk="1" hangingPunct="1"/>
              <a:t>44</a:t>
            </a:fld>
            <a:endParaRPr lang="en-US" sz="1400" smtClean="0"/>
          </a:p>
        </p:txBody>
      </p:sp>
      <p:sp>
        <p:nvSpPr>
          <p:cNvPr id="55302" name="Rectangle 4"/>
          <p:cNvSpPr>
            <a:spLocks noChangeArrowheads="1"/>
          </p:cNvSpPr>
          <p:nvPr/>
        </p:nvSpPr>
        <p:spPr bwMode="auto">
          <a:xfrm>
            <a:off x="2362200" y="3429000"/>
            <a:ext cx="4343400" cy="2895600"/>
          </a:xfrm>
          <a:prstGeom prst="rect">
            <a:avLst/>
          </a:prstGeom>
          <a:solidFill>
            <a:schemeClr val="bg1"/>
          </a:solidFill>
          <a:ln w="9525">
            <a:solidFill>
              <a:schemeClr val="hlink"/>
            </a:solidFill>
            <a:miter lim="800000"/>
            <a:headEnd/>
            <a:tailEnd/>
          </a:ln>
        </p:spPr>
        <p:txBody>
          <a:bodyPr wrap="none" anchor="ctr"/>
          <a:lstStyle/>
          <a:p>
            <a:endParaRPr lang="en-US">
              <a:solidFill>
                <a:schemeClr val="folHlink"/>
              </a:solidFill>
            </a:endParaRPr>
          </a:p>
        </p:txBody>
      </p:sp>
      <p:sp>
        <p:nvSpPr>
          <p:cNvPr id="55303" name="Line 5"/>
          <p:cNvSpPr>
            <a:spLocks noChangeShapeType="1"/>
          </p:cNvSpPr>
          <p:nvPr/>
        </p:nvSpPr>
        <p:spPr bwMode="auto">
          <a:xfrm>
            <a:off x="2362200" y="44958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4" name="Text Box 6"/>
          <p:cNvSpPr txBox="1">
            <a:spLocks noChangeArrowheads="1"/>
          </p:cNvSpPr>
          <p:nvPr/>
        </p:nvSpPr>
        <p:spPr bwMode="auto">
          <a:xfrm>
            <a:off x="2362200" y="4419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x pixels</a:t>
            </a:r>
          </a:p>
        </p:txBody>
      </p:sp>
      <p:sp>
        <p:nvSpPr>
          <p:cNvPr id="55305" name="Line 7"/>
          <p:cNvSpPr>
            <a:spLocks noChangeShapeType="1"/>
          </p:cNvSpPr>
          <p:nvPr/>
        </p:nvSpPr>
        <p:spPr bwMode="auto">
          <a:xfrm flipV="1">
            <a:off x="4343400" y="3429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6" name="Text Box 8"/>
          <p:cNvSpPr txBox="1">
            <a:spLocks noChangeArrowheads="1"/>
          </p:cNvSpPr>
          <p:nvPr/>
        </p:nvSpPr>
        <p:spPr bwMode="auto">
          <a:xfrm>
            <a:off x="4191000" y="3657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y pixels</a:t>
            </a:r>
          </a:p>
        </p:txBody>
      </p:sp>
      <p:sp>
        <p:nvSpPr>
          <p:cNvPr id="55307" name="Text Box 9"/>
          <p:cNvSpPr txBox="1">
            <a:spLocks noChangeArrowheads="1"/>
          </p:cNvSpPr>
          <p:nvPr/>
        </p:nvSpPr>
        <p:spPr bwMode="auto">
          <a:xfrm>
            <a:off x="4267200" y="4267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(x, y)</a:t>
            </a:r>
          </a:p>
        </p:txBody>
      </p:sp>
      <p:sp>
        <p:nvSpPr>
          <p:cNvPr id="55308" name="Oval 10"/>
          <p:cNvSpPr>
            <a:spLocks noChangeArrowheads="1"/>
          </p:cNvSpPr>
          <p:nvPr/>
        </p:nvSpPr>
        <p:spPr bwMode="auto">
          <a:xfrm>
            <a:off x="4314825" y="44196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smtClean="0"/>
              <a:t>The Picture Box Control</a:t>
            </a:r>
          </a:p>
        </p:txBody>
      </p:sp>
      <p:sp>
        <p:nvSpPr>
          <p:cNvPr id="56325" name="Rectangle 3"/>
          <p:cNvSpPr>
            <a:spLocks noGrp="1" noChangeArrowheads="1"/>
          </p:cNvSpPr>
          <p:nvPr>
            <p:ph sz="quarter" idx="1"/>
          </p:nvPr>
        </p:nvSpPr>
        <p:spPr>
          <a:xfrm>
            <a:off x="457200" y="980728"/>
            <a:ext cx="8534400" cy="5493224"/>
          </a:xfrm>
        </p:spPr>
        <p:txBody>
          <a:bodyPr/>
          <a:lstStyle/>
          <a:p>
            <a:pPr eaLnBrk="1" hangingPunct="1"/>
            <a:r>
              <a:rPr lang="en-US" dirty="0" smtClean="0"/>
              <a:t>Designed to hold drawings and </a:t>
            </a:r>
            <a:r>
              <a:rPr lang="en-US" dirty="0" smtClean="0"/>
              <a:t>pictures</a:t>
            </a:r>
          </a:p>
          <a:p>
            <a:pPr eaLnBrk="1" hangingPunct="1"/>
            <a:endParaRPr lang="en-US" dirty="0" smtClean="0"/>
          </a:p>
          <a:p>
            <a:pPr eaLnBrk="1" hangingPunct="1"/>
            <a:r>
              <a:rPr lang="en-US" dirty="0" smtClean="0"/>
              <a:t>To draw a blue rectangle inside the picture box with the upper left hand corner having coordinates (</a:t>
            </a:r>
            <a:r>
              <a:rPr lang="en-US" i="1" dirty="0" smtClean="0"/>
              <a:t>x, </a:t>
            </a:r>
            <a:r>
              <a:rPr lang="en-US" dirty="0" smtClean="0"/>
              <a:t> </a:t>
            </a:r>
            <a:r>
              <a:rPr lang="en-US" i="1" dirty="0" smtClean="0"/>
              <a:t>y),</a:t>
            </a:r>
            <a:r>
              <a:rPr lang="en-US" dirty="0" smtClean="0"/>
              <a:t> width </a:t>
            </a:r>
            <a:r>
              <a:rPr lang="en-US" i="1" dirty="0" smtClean="0"/>
              <a:t>w,</a:t>
            </a:r>
            <a:r>
              <a:rPr lang="en-US" dirty="0" smtClean="0"/>
              <a:t> and height </a:t>
            </a:r>
            <a:r>
              <a:rPr lang="en-US" i="1" dirty="0" smtClean="0"/>
              <a:t>h</a:t>
            </a:r>
            <a:r>
              <a:rPr lang="en-US" i="1" dirty="0" smtClean="0"/>
              <a:t>:</a:t>
            </a:r>
          </a:p>
          <a:p>
            <a:pPr eaLnBrk="1" hangingPunct="1"/>
            <a:endParaRPr lang="en-US" i="1" dirty="0" smtClean="0"/>
          </a:p>
          <a:p>
            <a:pPr eaLnBrk="1" hangingPunct="1">
              <a:spcBef>
                <a:spcPct val="50000"/>
              </a:spcBef>
              <a:buFontTx/>
              <a:buNone/>
            </a:pPr>
            <a:r>
              <a:rPr lang="en-US" sz="2800" b="1" dirty="0" err="1" smtClean="0">
                <a:latin typeface="Courier New" pitchFamily="49" charset="0"/>
              </a:rPr>
              <a:t>picBox.CreateGraphics</a:t>
            </a:r>
            <a:r>
              <a:rPr lang="en-US" sz="2800" b="1" dirty="0" smtClean="0">
                <a:latin typeface="Courier New" pitchFamily="49" charset="0"/>
              </a:rPr>
              <a:t>.</a:t>
            </a:r>
          </a:p>
          <a:p>
            <a:pPr eaLnBrk="1" hangingPunct="1">
              <a:buFontTx/>
              <a:buNone/>
            </a:pPr>
            <a:r>
              <a:rPr lang="en-US" sz="2800" b="1" dirty="0" smtClean="0">
                <a:latin typeface="Courier New" pitchFamily="49" charset="0"/>
              </a:rPr>
              <a:t>   </a:t>
            </a:r>
            <a:r>
              <a:rPr lang="en-US" sz="2800" b="1" dirty="0" err="1" smtClean="0">
                <a:latin typeface="Courier New" pitchFamily="49" charset="0"/>
              </a:rPr>
              <a:t>DrawRectangle</a:t>
            </a:r>
            <a:r>
              <a:rPr lang="en-US" sz="2800" b="1" dirty="0" smtClean="0">
                <a:latin typeface="Courier New" pitchFamily="49" charset="0"/>
              </a:rPr>
              <a:t>(</a:t>
            </a:r>
            <a:r>
              <a:rPr lang="en-US" sz="2800" b="1" dirty="0" err="1" smtClean="0">
                <a:latin typeface="Courier New" pitchFamily="49" charset="0"/>
              </a:rPr>
              <a:t>Pens.Blue</a:t>
            </a:r>
            <a:r>
              <a:rPr lang="en-US" sz="2800" b="1" dirty="0" smtClean="0">
                <a:latin typeface="Courier New" pitchFamily="49" charset="0"/>
              </a:rPr>
              <a:t>, </a:t>
            </a:r>
            <a:r>
              <a:rPr lang="en-US" sz="2800" b="1" i="1" dirty="0" smtClean="0">
                <a:latin typeface="Courier New" pitchFamily="49" charset="0"/>
              </a:rPr>
              <a:t>x</a:t>
            </a:r>
            <a:r>
              <a:rPr lang="en-US" sz="2800" b="1" dirty="0" smtClean="0">
                <a:latin typeface="Courier New" pitchFamily="49" charset="0"/>
              </a:rPr>
              <a:t>, </a:t>
            </a:r>
            <a:r>
              <a:rPr lang="en-US" sz="2800" b="1" i="1" dirty="0" smtClean="0">
                <a:latin typeface="Courier New" pitchFamily="49" charset="0"/>
              </a:rPr>
              <a:t>y</a:t>
            </a:r>
            <a:r>
              <a:rPr lang="en-US" sz="2800" b="1" dirty="0" smtClean="0">
                <a:latin typeface="Courier New" pitchFamily="49" charset="0"/>
              </a:rPr>
              <a:t>, </a:t>
            </a:r>
            <a:r>
              <a:rPr lang="en-US" sz="2800" b="1" i="1" dirty="0" smtClean="0">
                <a:latin typeface="Courier New" pitchFamily="49" charset="0"/>
              </a:rPr>
              <a:t>w</a:t>
            </a:r>
            <a:r>
              <a:rPr lang="en-US" sz="2800" b="1" dirty="0" smtClean="0">
                <a:latin typeface="Courier New" pitchFamily="49" charset="0"/>
              </a:rPr>
              <a:t>, </a:t>
            </a:r>
            <a:r>
              <a:rPr lang="en-US" sz="2800" b="1" i="1" dirty="0" smtClean="0">
                <a:latin typeface="Courier New" pitchFamily="49" charset="0"/>
              </a:rPr>
              <a:t>h</a:t>
            </a:r>
            <a:r>
              <a:rPr lang="en-US" sz="2800" b="1" dirty="0" smtClean="0">
                <a:latin typeface="Courier New" pitchFamily="49" charset="0"/>
              </a:rPr>
              <a:t>)</a:t>
            </a:r>
          </a:p>
        </p:txBody>
      </p:sp>
      <p:sp>
        <p:nvSpPr>
          <p:cNvPr id="2" name="Content Placeholder 1"/>
          <p:cNvSpPr>
            <a:spLocks noGrp="1"/>
          </p:cNvSpPr>
          <p:nvPr>
            <p:ph sz="quarter" idx="10"/>
          </p:nvPr>
        </p:nvSpPr>
        <p:spPr/>
        <p:txBody>
          <a:bodyPr/>
          <a:lstStyle/>
          <a:p>
            <a:endParaRPr lang="en-US"/>
          </a:p>
        </p:txBody>
      </p:sp>
      <p:sp>
        <p:nvSpPr>
          <p:cNvPr id="5632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84B8D1E-21F1-40BA-B78E-B45509987A16}" type="slidenum">
              <a:rPr lang="en-US" sz="1400" smtClean="0"/>
              <a:pPr eaLnBrk="1" hangingPunct="1"/>
              <a:t>45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en-US" smtClean="0"/>
              <a:t>The Picture Box Control</a:t>
            </a:r>
          </a:p>
        </p:txBody>
      </p:sp>
      <p:sp>
        <p:nvSpPr>
          <p:cNvPr id="57349" name="Rectangle 3"/>
          <p:cNvSpPr>
            <a:spLocks noGrp="1" noChangeArrowheads="1"/>
          </p:cNvSpPr>
          <p:nvPr>
            <p:ph sz="quarter" idx="1"/>
          </p:nvPr>
        </p:nvSpPr>
        <p:spPr>
          <a:xfrm>
            <a:off x="457200" y="980728"/>
            <a:ext cx="8610600" cy="5493224"/>
          </a:xfrm>
        </p:spPr>
        <p:txBody>
          <a:bodyPr/>
          <a:lstStyle/>
          <a:p>
            <a:pPr eaLnBrk="1" hangingPunct="1"/>
            <a:r>
              <a:rPr lang="en-US" dirty="0" smtClean="0"/>
              <a:t>To draw a blue circle with diameter </a:t>
            </a:r>
            <a:r>
              <a:rPr lang="en-US" i="1" dirty="0" smtClean="0"/>
              <a:t>d</a:t>
            </a:r>
            <a:r>
              <a:rPr lang="en-US" dirty="0" smtClean="0"/>
              <a:t>:</a:t>
            </a:r>
          </a:p>
          <a:p>
            <a:pPr eaLnBrk="1" hangingPunct="1"/>
            <a:endParaRPr lang="en-US" dirty="0" smtClean="0"/>
          </a:p>
          <a:p>
            <a:pPr eaLnBrk="1" hangingPunct="1">
              <a:spcBef>
                <a:spcPct val="50000"/>
              </a:spcBef>
            </a:pPr>
            <a:r>
              <a:rPr lang="en-US" sz="2800" b="1" dirty="0" err="1" smtClean="0">
                <a:latin typeface="Courier New" pitchFamily="49" charset="0"/>
              </a:rPr>
              <a:t>picBox.CreateGraphics</a:t>
            </a:r>
            <a:r>
              <a:rPr lang="en-US" sz="2800" b="1" dirty="0" smtClean="0">
                <a:latin typeface="Courier New" pitchFamily="49" charset="0"/>
              </a:rPr>
              <a:t>.</a:t>
            </a:r>
          </a:p>
          <a:p>
            <a:pPr eaLnBrk="1" hangingPunct="1">
              <a:buFontTx/>
              <a:buNone/>
            </a:pPr>
            <a:r>
              <a:rPr lang="en-US" sz="2800" b="1" dirty="0" smtClean="0">
                <a:latin typeface="Courier New" pitchFamily="49" charset="0"/>
              </a:rPr>
              <a:t>     </a:t>
            </a:r>
            <a:r>
              <a:rPr lang="en-US" sz="2800" b="1" dirty="0" err="1" smtClean="0">
                <a:latin typeface="Courier New" pitchFamily="49" charset="0"/>
              </a:rPr>
              <a:t>DrawEllipse</a:t>
            </a:r>
            <a:r>
              <a:rPr lang="en-US" sz="2800" b="1" dirty="0" smtClean="0">
                <a:latin typeface="Courier New" pitchFamily="49" charset="0"/>
              </a:rPr>
              <a:t>(</a:t>
            </a:r>
            <a:r>
              <a:rPr lang="en-US" sz="2800" b="1" dirty="0" err="1" smtClean="0">
                <a:latin typeface="Courier New" pitchFamily="49" charset="0"/>
              </a:rPr>
              <a:t>Pens.Blue</a:t>
            </a:r>
            <a:r>
              <a:rPr lang="en-US" sz="2800" b="1" dirty="0" smtClean="0">
                <a:latin typeface="Courier New" pitchFamily="49" charset="0"/>
              </a:rPr>
              <a:t>, </a:t>
            </a:r>
            <a:r>
              <a:rPr lang="en-US" sz="2800" b="1" i="1" dirty="0" smtClean="0">
                <a:latin typeface="Courier New" pitchFamily="49" charset="0"/>
              </a:rPr>
              <a:t>x</a:t>
            </a:r>
            <a:r>
              <a:rPr lang="en-US" sz="2800" b="1" dirty="0" smtClean="0">
                <a:latin typeface="Courier New" pitchFamily="49" charset="0"/>
              </a:rPr>
              <a:t>, </a:t>
            </a:r>
            <a:r>
              <a:rPr lang="en-US" sz="2800" b="1" i="1" dirty="0" smtClean="0">
                <a:latin typeface="Courier New" pitchFamily="49" charset="0"/>
              </a:rPr>
              <a:t>y</a:t>
            </a:r>
            <a:r>
              <a:rPr lang="en-US" sz="2800" b="1" dirty="0" smtClean="0">
                <a:latin typeface="Courier New" pitchFamily="49" charset="0"/>
              </a:rPr>
              <a:t>, d, d)</a:t>
            </a:r>
          </a:p>
          <a:p>
            <a:pPr eaLnBrk="1" hangingPunct="1">
              <a:spcBef>
                <a:spcPct val="50000"/>
              </a:spcBef>
            </a:pPr>
            <a:endParaRPr lang="en-US" sz="2800" dirty="0" smtClean="0"/>
          </a:p>
          <a:p>
            <a:pPr eaLnBrk="1" hangingPunct="1">
              <a:spcBef>
                <a:spcPct val="50000"/>
              </a:spcBef>
            </a:pPr>
            <a:r>
              <a:rPr lang="en-US" sz="2800" dirty="0" smtClean="0"/>
              <a:t>The </a:t>
            </a:r>
            <a:r>
              <a:rPr lang="en-US" sz="2800" dirty="0" smtClean="0"/>
              <a:t>numbers </a:t>
            </a:r>
            <a:r>
              <a:rPr lang="en-US" sz="2800" i="1" dirty="0" smtClean="0"/>
              <a:t>x</a:t>
            </a:r>
            <a:r>
              <a:rPr lang="en-US" sz="2800" dirty="0" smtClean="0"/>
              <a:t> and </a:t>
            </a:r>
            <a:r>
              <a:rPr lang="en-US" sz="2800" i="1" dirty="0" smtClean="0"/>
              <a:t>y</a:t>
            </a:r>
            <a:r>
              <a:rPr lang="en-US" sz="2800" dirty="0" smtClean="0"/>
              <a:t> give the coordinates of the upper-left corner of a rectangle having the circle inscribed in it.</a:t>
            </a:r>
          </a:p>
          <a:p>
            <a:pPr eaLnBrk="1" hangingPunct="1">
              <a:buFontTx/>
              <a:buNone/>
            </a:pPr>
            <a:endParaRPr lang="en-US" sz="2800" dirty="0" smtClean="0"/>
          </a:p>
        </p:txBody>
      </p:sp>
      <p:sp>
        <p:nvSpPr>
          <p:cNvPr id="2" name="Content Placeholder 1"/>
          <p:cNvSpPr>
            <a:spLocks noGrp="1"/>
          </p:cNvSpPr>
          <p:nvPr>
            <p:ph sz="quarter" idx="10"/>
          </p:nvPr>
        </p:nvSpPr>
        <p:spPr/>
        <p:txBody>
          <a:bodyPr/>
          <a:lstStyle/>
          <a:p>
            <a:endParaRPr lang="en-US"/>
          </a:p>
        </p:txBody>
      </p:sp>
      <p:sp>
        <p:nvSpPr>
          <p:cNvPr id="5734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197C39-180F-4D08-B985-C789C39CA042}" type="slidenum">
              <a:rPr lang="en-US" sz="1400" smtClean="0"/>
              <a:pPr eaLnBrk="1" hangingPunct="1"/>
              <a:t>46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smtClean="0"/>
              <a:t>Picture Box Containing a Red Circle</a:t>
            </a:r>
          </a:p>
        </p:txBody>
      </p:sp>
      <p:pic>
        <p:nvPicPr>
          <p:cNvPr id="58374" name="Content Placeholder 7" descr="Fig9-5.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819400" y="762000"/>
            <a:ext cx="3949861" cy="2971800"/>
          </a:xfrm>
        </p:spPr>
      </p:pic>
      <p:sp>
        <p:nvSpPr>
          <p:cNvPr id="58373" name="Rectangle 3"/>
          <p:cNvSpPr>
            <a:spLocks noGrp="1" noChangeArrowheads="1"/>
          </p:cNvSpPr>
          <p:nvPr>
            <p:ph sz="quarter" idx="10"/>
          </p:nvPr>
        </p:nvSpPr>
        <p:spPr>
          <a:xfrm>
            <a:off x="762000" y="4876800"/>
            <a:ext cx="7772400" cy="1981199"/>
          </a:xfrm>
        </p:spPr>
        <p:txBody>
          <a:bodyPr/>
          <a:lstStyle/>
          <a:p>
            <a:pPr eaLnBrk="1" hangingPunct="1">
              <a:lnSpc>
                <a:spcPct val="90000"/>
              </a:lnSpc>
              <a:buFontTx/>
              <a:buNone/>
            </a:pPr>
            <a:r>
              <a:rPr lang="en-US" sz="2400" b="1" dirty="0" err="1" smtClean="0">
                <a:latin typeface="Courier New" pitchFamily="49" charset="0"/>
              </a:rPr>
              <a:t>picBox.CreateGraphics</a:t>
            </a:r>
            <a:r>
              <a:rPr lang="en-US" sz="2400" b="1" dirty="0" smtClean="0">
                <a:latin typeface="Courier New" pitchFamily="49" charset="0"/>
              </a:rPr>
              <a:t>.</a:t>
            </a:r>
          </a:p>
          <a:p>
            <a:pPr eaLnBrk="1" hangingPunct="1">
              <a:lnSpc>
                <a:spcPct val="90000"/>
              </a:lnSpc>
              <a:buFontTx/>
              <a:buNone/>
            </a:pPr>
            <a:r>
              <a:rPr lang="en-US" sz="2400" b="1" dirty="0" smtClean="0">
                <a:latin typeface="Courier New" pitchFamily="49" charset="0"/>
              </a:rPr>
              <a:t>  </a:t>
            </a:r>
            <a:r>
              <a:rPr lang="en-US" sz="2400" b="1" dirty="0" err="1" smtClean="0">
                <a:latin typeface="Courier New" pitchFamily="49" charset="0"/>
              </a:rPr>
              <a:t>DrawEllipse</a:t>
            </a:r>
            <a:r>
              <a:rPr lang="en-US" sz="2400" b="1" dirty="0" smtClean="0">
                <a:latin typeface="Courier New" pitchFamily="49" charset="0"/>
              </a:rPr>
              <a:t>(</a:t>
            </a:r>
            <a:r>
              <a:rPr lang="en-US" sz="2400" b="1" dirty="0" err="1" smtClean="0">
                <a:latin typeface="Courier New" pitchFamily="49" charset="0"/>
              </a:rPr>
              <a:t>Pens.Red</a:t>
            </a:r>
            <a:r>
              <a:rPr lang="en-US" sz="2400" b="1" dirty="0" smtClean="0">
                <a:latin typeface="Courier New" pitchFamily="49" charset="0"/>
              </a:rPr>
              <a:t>, 35, 35, 70, 70)</a:t>
            </a:r>
            <a:endParaRPr lang="en-US" sz="2400" dirty="0" smtClean="0">
              <a:latin typeface="Courier New" pitchFamily="49" charset="0"/>
            </a:endParaRPr>
          </a:p>
        </p:txBody>
      </p:sp>
      <p:sp>
        <p:nvSpPr>
          <p:cNvPr id="58370" name="Footer Placeholder 5"/>
          <p:cNvSpPr>
            <a:spLocks noGrp="1"/>
          </p:cNvSpPr>
          <p:nvPr>
            <p:ph type="ftr" sz="quarter" idx="4294967295"/>
          </p:nvPr>
        </p:nvSpPr>
        <p:spPr>
          <a:xfrm>
            <a:off x="6248400" y="63246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58371" name="Slide Number Placeholder 6"/>
          <p:cNvSpPr>
            <a:spLocks noGrp="1"/>
          </p:cNvSpPr>
          <p:nvPr>
            <p:ph type="sldNum" sz="quarter" idx="4294967295"/>
          </p:nvPr>
        </p:nvSpPr>
        <p:spPr>
          <a:xfrm>
            <a:off x="7239000" y="63246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ADA1446-24D8-4706-AF28-1187943DFE61}" type="slidenum">
              <a:rPr lang="en-US" sz="1400" smtClean="0"/>
              <a:pPr eaLnBrk="1" hangingPunct="1"/>
              <a:t>47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lstStyle/>
          <a:p>
            <a:pPr eaLnBrk="1" hangingPunct="1"/>
            <a:r>
              <a:rPr lang="en-US" smtClean="0"/>
              <a:t>Picture Box Properties</a:t>
            </a:r>
          </a:p>
        </p:txBody>
      </p:sp>
      <p:sp>
        <p:nvSpPr>
          <p:cNvPr id="59397" name="Rectangle 3"/>
          <p:cNvSpPr>
            <a:spLocks noGrp="1" noChangeArrowheads="1"/>
          </p:cNvSpPr>
          <p:nvPr>
            <p:ph sz="quarter" idx="1"/>
          </p:nvPr>
        </p:nvSpPr>
        <p:spPr/>
        <p:txBody>
          <a:bodyPr/>
          <a:lstStyle/>
          <a:p>
            <a:pPr eaLnBrk="1" hangingPunct="1"/>
            <a:r>
              <a:rPr lang="en-US" dirty="0" smtClean="0"/>
              <a:t>A picture can be placed in a picture box control with the </a:t>
            </a:r>
            <a:r>
              <a:rPr lang="en-US" b="1" dirty="0" smtClean="0"/>
              <a:t>Image</a:t>
            </a:r>
            <a:r>
              <a:rPr lang="en-US" dirty="0" smtClean="0"/>
              <a:t> </a:t>
            </a:r>
            <a:r>
              <a:rPr lang="en-US" dirty="0" smtClean="0"/>
              <a:t>property</a:t>
            </a:r>
          </a:p>
          <a:p>
            <a:pPr eaLnBrk="1" hangingPunct="1"/>
            <a:r>
              <a:rPr lang="en-US" dirty="0" smtClean="0"/>
              <a:t>. </a:t>
            </a:r>
            <a:endParaRPr lang="en-US" dirty="0" smtClean="0"/>
          </a:p>
          <a:p>
            <a:pPr eaLnBrk="1" hangingPunct="1"/>
            <a:r>
              <a:rPr lang="en-US" dirty="0" smtClean="0"/>
              <a:t>Prior to setting the Image property, set the </a:t>
            </a:r>
            <a:r>
              <a:rPr lang="en-US" i="1" dirty="0" err="1" smtClean="0"/>
              <a:t>SizeMode</a:t>
            </a:r>
            <a:r>
              <a:rPr lang="en-US" dirty="0" smtClean="0"/>
              <a:t> </a:t>
            </a:r>
            <a:r>
              <a:rPr lang="en-US" dirty="0" smtClean="0"/>
              <a:t>property</a:t>
            </a:r>
            <a:endParaRPr lang="en-US" dirty="0"/>
          </a:p>
          <a:p>
            <a:pPr eaLnBrk="1" hangingPunct="1"/>
            <a:endParaRPr lang="en-US" dirty="0" smtClean="0"/>
          </a:p>
          <a:p>
            <a:pPr lvl="1" eaLnBrk="1" hangingPunct="1"/>
            <a:r>
              <a:rPr lang="en-US" i="1" dirty="0" err="1" smtClean="0"/>
              <a:t>AutoSize</a:t>
            </a:r>
            <a:r>
              <a:rPr lang="en-US" dirty="0" smtClean="0"/>
              <a:t> will cause the picture box control to be resized to fit the </a:t>
            </a:r>
            <a:r>
              <a:rPr lang="en-US" dirty="0" smtClean="0"/>
              <a:t>picture</a:t>
            </a:r>
          </a:p>
          <a:p>
            <a:pPr lvl="1" eaLnBrk="1" hangingPunct="1"/>
            <a:endParaRPr lang="en-US" dirty="0" smtClean="0"/>
          </a:p>
          <a:p>
            <a:pPr lvl="1" eaLnBrk="1" hangingPunct="1"/>
            <a:r>
              <a:rPr lang="en-US" i="1" dirty="0" err="1" smtClean="0"/>
              <a:t>StretchImage</a:t>
            </a:r>
            <a:r>
              <a:rPr lang="en-US" i="1" dirty="0" smtClean="0"/>
              <a:t> </a:t>
            </a:r>
            <a:r>
              <a:rPr lang="en-US" dirty="0" smtClean="0"/>
              <a:t>will cause the picture to be resized to fit the picture box </a:t>
            </a:r>
            <a:r>
              <a:rPr lang="en-US" dirty="0" smtClean="0"/>
              <a:t>control</a:t>
            </a:r>
            <a:endParaRPr lang="en-US" dirty="0" smtClean="0"/>
          </a:p>
        </p:txBody>
      </p:sp>
      <p:sp>
        <p:nvSpPr>
          <p:cNvPr id="2" name="Content Placeholder 1"/>
          <p:cNvSpPr>
            <a:spLocks noGrp="1"/>
          </p:cNvSpPr>
          <p:nvPr>
            <p:ph sz="quarter" idx="10"/>
          </p:nvPr>
        </p:nvSpPr>
        <p:spPr/>
        <p:txBody>
          <a:bodyPr/>
          <a:lstStyle/>
          <a:p>
            <a:endParaRPr lang="en-US"/>
          </a:p>
        </p:txBody>
      </p:sp>
      <p:sp>
        <p:nvSpPr>
          <p:cNvPr id="593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73E9378-4E92-4C2D-815A-FE72E58B13AB}" type="slidenum">
              <a:rPr lang="en-US" sz="1400" smtClean="0"/>
              <a:pPr eaLnBrk="1" hangingPunct="1"/>
              <a:t>48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smtClean="0"/>
              <a:t>Picture Box at Run Time</a:t>
            </a:r>
          </a:p>
        </p:txBody>
      </p:sp>
      <p:sp>
        <p:nvSpPr>
          <p:cNvPr id="60421" name="Rectangle 3"/>
          <p:cNvSpPr>
            <a:spLocks noGrp="1" noChangeArrowheads="1"/>
          </p:cNvSpPr>
          <p:nvPr>
            <p:ph sz="quarter" idx="1"/>
          </p:nvPr>
        </p:nvSpPr>
        <p:spPr/>
        <p:txBody>
          <a:bodyPr/>
          <a:lstStyle/>
          <a:p>
            <a:pPr eaLnBrk="1" hangingPunct="1"/>
            <a:r>
              <a:rPr lang="en-US" dirty="0" smtClean="0"/>
              <a:t>A picture also can be assigned to a picture box control at run time</a:t>
            </a:r>
            <a:r>
              <a:rPr lang="en-US" dirty="0" smtClean="0"/>
              <a:t>:</a:t>
            </a:r>
            <a:endParaRPr lang="en-US" dirty="0" smtClean="0"/>
          </a:p>
          <a:p>
            <a:pPr eaLnBrk="1" hangingPunct="1">
              <a:spcBef>
                <a:spcPct val="50000"/>
              </a:spcBef>
              <a:buFontTx/>
              <a:buNone/>
            </a:pPr>
            <a:r>
              <a:rPr lang="en-US" sz="2400" b="1" dirty="0" smtClean="0">
                <a:latin typeface="Courier New" pitchFamily="49" charset="0"/>
              </a:rPr>
              <a:t> </a:t>
            </a:r>
            <a:r>
              <a:rPr lang="en-US" sz="2400" b="1" dirty="0" err="1" smtClean="0">
                <a:latin typeface="Courier New" pitchFamily="49" charset="0"/>
              </a:rPr>
              <a:t>picBox.Image</a:t>
            </a:r>
            <a:r>
              <a:rPr lang="en-US" sz="2400" b="1" dirty="0" smtClean="0">
                <a:latin typeface="Courier New" pitchFamily="49" charset="0"/>
              </a:rPr>
              <a:t> = </a:t>
            </a:r>
            <a:r>
              <a:rPr lang="en-US" sz="2400" b="1" dirty="0" err="1" smtClean="0">
                <a:latin typeface="Courier New" pitchFamily="49" charset="0"/>
              </a:rPr>
              <a:t>Image.FromFile</a:t>
            </a:r>
            <a:r>
              <a:rPr lang="en-US" sz="2400" b="1" dirty="0" smtClean="0">
                <a:latin typeface="Courier New" pitchFamily="49" charset="0"/>
              </a:rPr>
              <a:t>(</a:t>
            </a:r>
            <a:r>
              <a:rPr lang="en-US" sz="2400" b="1" dirty="0" err="1" smtClean="0">
                <a:latin typeface="Courier New" pitchFamily="49" charset="0"/>
              </a:rPr>
              <a:t>filespec</a:t>
            </a:r>
            <a:r>
              <a:rPr lang="en-US" sz="2400" b="1" dirty="0" smtClean="0">
                <a:latin typeface="Courier New" pitchFamily="49" charset="0"/>
              </a:rPr>
              <a:t>)</a:t>
            </a:r>
          </a:p>
          <a:p>
            <a:pPr eaLnBrk="1" hangingPunct="1">
              <a:spcBef>
                <a:spcPct val="50000"/>
              </a:spcBef>
              <a:buFontTx/>
              <a:buNone/>
            </a:pPr>
            <a:endParaRPr lang="en-US" sz="2400" b="1" dirty="0" smtClean="0">
              <a:latin typeface="Courier New" pitchFamily="49" charset="0"/>
            </a:endParaRPr>
          </a:p>
          <a:p>
            <a:pPr eaLnBrk="1" hangingPunct="1">
              <a:spcBef>
                <a:spcPct val="50000"/>
              </a:spcBef>
            </a:pPr>
            <a:r>
              <a:rPr lang="en-US" dirty="0" smtClean="0"/>
              <a:t>The </a:t>
            </a:r>
            <a:r>
              <a:rPr lang="en-US" dirty="0" err="1" smtClean="0"/>
              <a:t>SizeMode</a:t>
            </a:r>
            <a:r>
              <a:rPr lang="en-US" dirty="0" smtClean="0"/>
              <a:t> property can be altered at run time with a statement such as</a:t>
            </a:r>
          </a:p>
          <a:p>
            <a:pPr eaLnBrk="1" hangingPunct="1">
              <a:spcBef>
                <a:spcPct val="50000"/>
              </a:spcBef>
              <a:buFontTx/>
              <a:buNone/>
            </a:pPr>
            <a:r>
              <a:rPr lang="en-US" sz="2400" b="1" dirty="0" smtClean="0">
                <a:latin typeface="Courier New" pitchFamily="49" charset="0"/>
              </a:rPr>
              <a:t> </a:t>
            </a:r>
            <a:r>
              <a:rPr lang="en-US" sz="2400" b="1" dirty="0" err="1" smtClean="0">
                <a:latin typeface="Courier New" pitchFamily="49" charset="0"/>
              </a:rPr>
              <a:t>picBox.SizeMode</a:t>
            </a:r>
            <a:r>
              <a:rPr lang="en-US" sz="2400" b="1" dirty="0" smtClean="0">
                <a:latin typeface="Courier New" pitchFamily="49" charset="0"/>
              </a:rPr>
              <a:t> = </a:t>
            </a:r>
            <a:r>
              <a:rPr lang="en-US" sz="2400" b="1" dirty="0" err="1" smtClean="0">
                <a:latin typeface="Courier New" pitchFamily="49" charset="0"/>
              </a:rPr>
              <a:t>PictureBoxSizeMode.AutoSize</a:t>
            </a:r>
            <a:endParaRPr lang="en-US" sz="2400"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6041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4BC28EA-892B-4674-B627-F440522911BB}" type="slidenum">
              <a:rPr lang="en-US" sz="1400" smtClean="0"/>
              <a:pPr eaLnBrk="1" hangingPunct="1"/>
              <a:t>49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smtClean="0"/>
              <a:t>Review</a:t>
            </a:r>
          </a:p>
        </p:txBody>
      </p:sp>
      <p:sp>
        <p:nvSpPr>
          <p:cNvPr id="3" name="Content Placeholder 2"/>
          <p:cNvSpPr>
            <a:spLocks noGrp="1"/>
          </p:cNvSpPr>
          <p:nvPr>
            <p:ph sz="quarter" idx="1"/>
          </p:nvPr>
        </p:nvSpPr>
        <p:spPr/>
        <p:txBody>
          <a:bodyPr>
            <a:normAutofit/>
          </a:bodyPr>
          <a:lstStyle/>
          <a:p>
            <a:pPr lvl="1">
              <a:defRPr/>
            </a:pPr>
            <a:r>
              <a:rPr lang="en-CA" smtClean="0"/>
              <a:t>Add items to a file:</a:t>
            </a:r>
          </a:p>
          <a:p>
            <a:pPr lvl="1">
              <a:buFontTx/>
              <a:buNone/>
              <a:defRPr/>
            </a:pPr>
            <a:r>
              <a:rPr lang="en-CA" smtClean="0"/>
              <a:t>Imports System.IO</a:t>
            </a:r>
          </a:p>
          <a:p>
            <a:pPr lvl="1">
              <a:buFontTx/>
              <a:buNone/>
              <a:defRPr/>
            </a:pPr>
            <a:r>
              <a:rPr lang="en-CA" smtClean="0"/>
              <a:t>Dim sw As StreamWriter = File.</a:t>
            </a:r>
            <a:r>
              <a:rPr lang="en-CA" smtClean="0">
                <a:solidFill>
                  <a:srgbClr val="FF0000"/>
                </a:solidFill>
              </a:rPr>
              <a:t>AppendText</a:t>
            </a:r>
            <a:r>
              <a:rPr lang="en-CA" smtClean="0"/>
              <a:t>(filespec)</a:t>
            </a:r>
          </a:p>
          <a:p>
            <a:pPr lvl="1">
              <a:buFontTx/>
              <a:buNone/>
              <a:defRPr/>
            </a:pPr>
            <a:r>
              <a:rPr lang="en-CA" smtClean="0"/>
              <a:t>sw.WriteLine(datum)</a:t>
            </a:r>
          </a:p>
          <a:p>
            <a:pPr lvl="1">
              <a:buFontTx/>
              <a:buNone/>
              <a:defRPr/>
            </a:pPr>
            <a:r>
              <a:rPr lang="en-CA" smtClean="0"/>
              <a:t>sw.Close()</a:t>
            </a:r>
          </a:p>
          <a:p>
            <a:pPr lvl="1">
              <a:buFontTx/>
              <a:buNone/>
              <a:defRPr/>
            </a:pPr>
            <a:endParaRPr lang="en-CA" smtClean="0"/>
          </a:p>
          <a:p>
            <a:pPr lvl="1">
              <a:defRPr/>
            </a:pPr>
            <a:r>
              <a:rPr lang="en-CA" smtClean="0"/>
              <a:t>Open a file:</a:t>
            </a:r>
          </a:p>
          <a:p>
            <a:pPr lvl="1">
              <a:buFontTx/>
              <a:buNone/>
              <a:defRPr/>
            </a:pPr>
            <a:r>
              <a:rPr lang="en-CA" smtClean="0"/>
              <a:t>Imports System.IO</a:t>
            </a:r>
          </a:p>
          <a:p>
            <a:pPr lvl="1">
              <a:buFontTx/>
              <a:buNone/>
              <a:defRPr/>
            </a:pPr>
            <a:r>
              <a:rPr lang="en-CA" smtClean="0"/>
              <a:t>Dim  sr As StreamReader = File.</a:t>
            </a:r>
            <a:r>
              <a:rPr lang="en-CA" smtClean="0">
                <a:solidFill>
                  <a:srgbClr val="FF0000"/>
                </a:solidFill>
              </a:rPr>
              <a:t>OpenText</a:t>
            </a:r>
            <a:r>
              <a:rPr lang="en-CA" smtClean="0"/>
              <a:t>(filespec)</a:t>
            </a:r>
          </a:p>
          <a:p>
            <a:pPr lvl="1">
              <a:buFontTx/>
              <a:buNone/>
              <a:defRPr/>
            </a:pPr>
            <a:r>
              <a:rPr lang="en-CA" smtClean="0"/>
              <a:t>sr.ReadLine()</a:t>
            </a:r>
          </a:p>
          <a:p>
            <a:pPr lvl="1">
              <a:buFontTx/>
              <a:buNone/>
              <a:defRPr/>
            </a:pPr>
            <a:r>
              <a:rPr lang="en-CA" smtClean="0"/>
              <a:t>sr.Close()</a:t>
            </a:r>
          </a:p>
          <a:p>
            <a:pPr lvl="1">
              <a:defRPr/>
            </a:pPr>
            <a:endParaRPr lang="en-CA" smtClean="0"/>
          </a:p>
          <a:p>
            <a:pPr lvl="1">
              <a:buFontTx/>
              <a:buNone/>
              <a:defRPr/>
            </a:pPr>
            <a:endParaRPr lang="en-CA" dirty="0"/>
          </a:p>
        </p:txBody>
      </p:sp>
      <p:sp>
        <p:nvSpPr>
          <p:cNvPr id="2" name="Content Placeholder 1"/>
          <p:cNvSpPr>
            <a:spLocks noGrp="1"/>
          </p:cNvSpPr>
          <p:nvPr>
            <p:ph sz="quarter" idx="10"/>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76200" y="125105"/>
            <a:ext cx="8960296" cy="1017896"/>
          </a:xfrm>
        </p:spPr>
        <p:txBody>
          <a:bodyPr/>
          <a:lstStyle/>
          <a:p>
            <a:pPr eaLnBrk="1" hangingPunct="1"/>
            <a:r>
              <a:rPr lang="en-US" dirty="0" smtClean="0"/>
              <a:t>The Horizontal and Vertical Scroll Bars</a:t>
            </a:r>
          </a:p>
        </p:txBody>
      </p:sp>
      <p:sp>
        <p:nvSpPr>
          <p:cNvPr id="3" name="Content Placeholder 2"/>
          <p:cNvSpPr>
            <a:spLocks noGrp="1"/>
          </p:cNvSpPr>
          <p:nvPr>
            <p:ph sz="quarter" idx="10"/>
          </p:nvPr>
        </p:nvSpPr>
        <p:spPr/>
        <p:txBody>
          <a:bodyPr/>
          <a:lstStyle/>
          <a:p>
            <a:endParaRPr lang="en-US"/>
          </a:p>
        </p:txBody>
      </p:sp>
      <p:sp>
        <p:nvSpPr>
          <p:cNvPr id="61442"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6144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536C72A-6140-4391-8279-4E5ED7230628}" type="slidenum">
              <a:rPr lang="en-US" sz="1400" smtClean="0"/>
              <a:pPr eaLnBrk="1" hangingPunct="1"/>
              <a:t>50</a:t>
            </a:fld>
            <a:endParaRPr lang="en-US" sz="1400" smtClean="0"/>
          </a:p>
        </p:txBody>
      </p:sp>
      <p:pic>
        <p:nvPicPr>
          <p:cNvPr id="61445" name="Picture 4" descr="AACWQQ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71628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p:txBody>
          <a:bodyPr/>
          <a:lstStyle/>
          <a:p>
            <a:pPr eaLnBrk="1" hangingPunct="1"/>
            <a:r>
              <a:rPr lang="en-US" smtClean="0"/>
              <a:t>Scroll Bar Behavior</a:t>
            </a:r>
          </a:p>
        </p:txBody>
      </p:sp>
      <p:sp>
        <p:nvSpPr>
          <p:cNvPr id="62469" name="Rectangle 3"/>
          <p:cNvSpPr>
            <a:spLocks noGrp="1" noChangeArrowheads="1"/>
          </p:cNvSpPr>
          <p:nvPr>
            <p:ph sz="quarter" idx="1"/>
          </p:nvPr>
        </p:nvSpPr>
        <p:spPr/>
        <p:txBody>
          <a:bodyPr/>
          <a:lstStyle/>
          <a:p>
            <a:pPr eaLnBrk="1" hangingPunct="1"/>
            <a:r>
              <a:rPr lang="en-US" sz="2800" dirty="0" smtClean="0"/>
              <a:t>When the user clicks on one of the arrow buttons, the scroll box moves a small amount toward that </a:t>
            </a:r>
            <a:r>
              <a:rPr lang="en-US" sz="2800" dirty="0" smtClean="0"/>
              <a:t>button</a:t>
            </a:r>
          </a:p>
          <a:p>
            <a:pPr eaLnBrk="1" hangingPunct="1"/>
            <a:endParaRPr lang="en-US" sz="2800" dirty="0" smtClean="0"/>
          </a:p>
          <a:p>
            <a:pPr eaLnBrk="1" hangingPunct="1"/>
            <a:r>
              <a:rPr lang="en-US" sz="2800" dirty="0" smtClean="0"/>
              <a:t>When the user clicks between the scroll box and one of the arrow buttons, the scroll box moves a large amount toward that </a:t>
            </a:r>
            <a:r>
              <a:rPr lang="en-US" sz="2800" dirty="0" smtClean="0"/>
              <a:t>button</a:t>
            </a:r>
          </a:p>
          <a:p>
            <a:pPr eaLnBrk="1" hangingPunct="1"/>
            <a:endParaRPr lang="en-US" sz="2800" dirty="0" smtClean="0"/>
          </a:p>
          <a:p>
            <a:pPr eaLnBrk="1" hangingPunct="1"/>
            <a:r>
              <a:rPr lang="en-US" sz="2800" dirty="0" smtClean="0"/>
              <a:t>The user can also move the scroll box by dragging it. </a:t>
            </a:r>
          </a:p>
        </p:txBody>
      </p:sp>
      <p:sp>
        <p:nvSpPr>
          <p:cNvPr id="2" name="Content Placeholder 1"/>
          <p:cNvSpPr>
            <a:spLocks noGrp="1"/>
          </p:cNvSpPr>
          <p:nvPr>
            <p:ph sz="quarter" idx="10"/>
          </p:nvPr>
        </p:nvSpPr>
        <p:spPr/>
        <p:txBody>
          <a:bodyPr/>
          <a:lstStyle/>
          <a:p>
            <a:endParaRPr lang="en-US"/>
          </a:p>
        </p:txBody>
      </p:sp>
      <p:sp>
        <p:nvSpPr>
          <p:cNvPr id="6246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EB7B9F4-AE6E-4593-AB4F-20F3F8070212}" type="slidenum">
              <a:rPr lang="en-US" sz="1400" smtClean="0"/>
              <a:pPr eaLnBrk="1" hangingPunct="1"/>
              <a:t>51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pPr eaLnBrk="1" hangingPunct="1"/>
            <a:r>
              <a:rPr lang="en-US" smtClean="0"/>
              <a:t>Scroll Bar Properties</a:t>
            </a:r>
          </a:p>
        </p:txBody>
      </p:sp>
      <p:sp>
        <p:nvSpPr>
          <p:cNvPr id="63493" name="Rectangle 3"/>
          <p:cNvSpPr>
            <a:spLocks noGrp="1" noChangeArrowheads="1"/>
          </p:cNvSpPr>
          <p:nvPr>
            <p:ph sz="quarter" idx="1"/>
          </p:nvPr>
        </p:nvSpPr>
        <p:spPr/>
        <p:txBody>
          <a:bodyPr/>
          <a:lstStyle/>
          <a:p>
            <a:pPr eaLnBrk="1" hangingPunct="1"/>
            <a:r>
              <a:rPr lang="en-US" sz="2800" dirty="0" smtClean="0"/>
              <a:t>The main properties of a scroll bar control are</a:t>
            </a:r>
          </a:p>
          <a:p>
            <a:pPr lvl="1" eaLnBrk="1" hangingPunct="1"/>
            <a:r>
              <a:rPr lang="en-US" sz="2400" dirty="0" smtClean="0"/>
              <a:t>Minimum</a:t>
            </a:r>
          </a:p>
          <a:p>
            <a:pPr lvl="1" eaLnBrk="1" hangingPunct="1"/>
            <a:r>
              <a:rPr lang="en-US" sz="2400" dirty="0" smtClean="0"/>
              <a:t>Maximum</a:t>
            </a:r>
          </a:p>
          <a:p>
            <a:pPr lvl="1" eaLnBrk="1" hangingPunct="1"/>
            <a:r>
              <a:rPr lang="en-US" sz="2400" dirty="0" smtClean="0"/>
              <a:t>Value</a:t>
            </a:r>
          </a:p>
          <a:p>
            <a:pPr lvl="1" eaLnBrk="1" hangingPunct="1"/>
            <a:r>
              <a:rPr lang="en-US" sz="2400" dirty="0" err="1" smtClean="0"/>
              <a:t>SmallChange</a:t>
            </a:r>
            <a:r>
              <a:rPr lang="en-US" sz="2400" dirty="0" smtClean="0"/>
              <a:t>,</a:t>
            </a:r>
          </a:p>
          <a:p>
            <a:pPr lvl="1" eaLnBrk="1" hangingPunct="1"/>
            <a:r>
              <a:rPr lang="en-US" sz="2400" dirty="0" err="1" smtClean="0"/>
              <a:t>LargeChange</a:t>
            </a:r>
            <a:endParaRPr lang="en-US" sz="2400" dirty="0" smtClean="0"/>
          </a:p>
          <a:p>
            <a:pPr lvl="1" eaLnBrk="1" hangingPunct="1"/>
            <a:endParaRPr lang="en-US" sz="2400" dirty="0" smtClean="0"/>
          </a:p>
          <a:p>
            <a:pPr eaLnBrk="1" hangingPunct="1"/>
            <a:r>
              <a:rPr lang="en-US" sz="2800" dirty="0" err="1" smtClean="0"/>
              <a:t>hsbBar.Value</a:t>
            </a:r>
            <a:r>
              <a:rPr lang="en-US" sz="2800" dirty="0" smtClean="0"/>
              <a:t>, a number between </a:t>
            </a:r>
            <a:r>
              <a:rPr lang="en-US" sz="2800" dirty="0" err="1" smtClean="0"/>
              <a:t>hsbBar.Minimum</a:t>
            </a:r>
            <a:r>
              <a:rPr lang="en-US" sz="2800" dirty="0" smtClean="0"/>
              <a:t> and </a:t>
            </a:r>
            <a:r>
              <a:rPr lang="en-US" sz="2800" dirty="0" err="1" smtClean="0"/>
              <a:t>hsbBar.Maximum</a:t>
            </a:r>
            <a:r>
              <a:rPr lang="en-US" sz="2800" dirty="0" smtClean="0"/>
              <a:t>, gives the location of the scroll </a:t>
            </a:r>
            <a:r>
              <a:rPr lang="en-US" sz="2800" dirty="0" smtClean="0"/>
              <a:t>box</a:t>
            </a:r>
            <a:endParaRPr lang="en-US" sz="2800" dirty="0" smtClean="0"/>
          </a:p>
        </p:txBody>
      </p:sp>
      <p:sp>
        <p:nvSpPr>
          <p:cNvPr id="2" name="Content Placeholder 1"/>
          <p:cNvSpPr>
            <a:spLocks noGrp="1"/>
          </p:cNvSpPr>
          <p:nvPr>
            <p:ph sz="quarter" idx="10"/>
          </p:nvPr>
        </p:nvSpPr>
        <p:spPr/>
        <p:txBody>
          <a:bodyPr/>
          <a:lstStyle/>
          <a:p>
            <a:endParaRPr lang="en-US"/>
          </a:p>
        </p:txBody>
      </p:sp>
      <p:sp>
        <p:nvSpPr>
          <p:cNvPr id="6349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7ADFEB1-35C6-4DF9-83BD-A681950D8A2D}" type="slidenum">
              <a:rPr lang="en-US" sz="1400" smtClean="0"/>
              <a:pPr eaLnBrk="1" hangingPunct="1"/>
              <a:t>52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smtClean="0"/>
              <a:t>Scroll Bar Notes</a:t>
            </a:r>
          </a:p>
        </p:txBody>
      </p:sp>
      <p:sp>
        <p:nvSpPr>
          <p:cNvPr id="64517" name="Rectangle 3"/>
          <p:cNvSpPr>
            <a:spLocks noGrp="1" noChangeArrowheads="1"/>
          </p:cNvSpPr>
          <p:nvPr>
            <p:ph sz="quarter" idx="1"/>
          </p:nvPr>
        </p:nvSpPr>
        <p:spPr/>
        <p:txBody>
          <a:bodyPr>
            <a:normAutofit fontScale="92500"/>
          </a:bodyPr>
          <a:lstStyle/>
          <a:p>
            <a:pPr eaLnBrk="1" hangingPunct="1"/>
            <a:r>
              <a:rPr lang="en-US" sz="2800" dirty="0" smtClean="0"/>
              <a:t>The setting for the Minimum property must be less than the setting for the Maximum </a:t>
            </a:r>
            <a:r>
              <a:rPr lang="en-US" sz="2800" dirty="0" smtClean="0"/>
              <a:t>property</a:t>
            </a:r>
            <a:endParaRPr lang="en-US" sz="2800" dirty="0"/>
          </a:p>
          <a:p>
            <a:pPr eaLnBrk="1" hangingPunct="1"/>
            <a:endParaRPr lang="en-US" sz="2800" dirty="0" smtClean="0"/>
          </a:p>
          <a:p>
            <a:pPr eaLnBrk="1" hangingPunct="1"/>
            <a:r>
              <a:rPr lang="en-US" sz="2800" dirty="0" smtClean="0"/>
              <a:t>The Minimum property determines the values for the left and top arrow </a:t>
            </a:r>
            <a:r>
              <a:rPr lang="en-US" sz="2800" dirty="0" smtClean="0"/>
              <a:t>buttons</a:t>
            </a:r>
            <a:endParaRPr lang="en-US" sz="2800" dirty="0"/>
          </a:p>
          <a:p>
            <a:pPr eaLnBrk="1" hangingPunct="1"/>
            <a:endParaRPr lang="en-US" sz="2800" dirty="0" smtClean="0"/>
          </a:p>
          <a:p>
            <a:pPr eaLnBrk="1" hangingPunct="1"/>
            <a:r>
              <a:rPr lang="en-US" sz="2800" dirty="0" smtClean="0"/>
              <a:t>The Maximum property determines the values for the right and bottom arrow </a:t>
            </a:r>
            <a:r>
              <a:rPr lang="en-US" sz="2800" dirty="0" smtClean="0"/>
              <a:t>buttons</a:t>
            </a:r>
          </a:p>
          <a:p>
            <a:pPr eaLnBrk="1" hangingPunct="1"/>
            <a:endParaRPr lang="en-US" sz="2800" dirty="0" smtClean="0"/>
          </a:p>
          <a:p>
            <a:pPr eaLnBrk="1" hangingPunct="1"/>
            <a:r>
              <a:rPr lang="en-US" sz="2800" dirty="0" smtClean="0"/>
              <a:t>The Scroll event is triggered whenever any part of the scroll bar is </a:t>
            </a:r>
            <a:r>
              <a:rPr lang="en-US" sz="2800" dirty="0" smtClean="0"/>
              <a:t>clicked</a:t>
            </a:r>
            <a:endParaRPr lang="en-US" sz="2800" dirty="0" smtClean="0"/>
          </a:p>
        </p:txBody>
      </p:sp>
      <p:sp>
        <p:nvSpPr>
          <p:cNvPr id="2" name="Content Placeholder 1"/>
          <p:cNvSpPr>
            <a:spLocks noGrp="1"/>
          </p:cNvSpPr>
          <p:nvPr>
            <p:ph sz="quarter" idx="10"/>
          </p:nvPr>
        </p:nvSpPr>
        <p:spPr/>
        <p:txBody>
          <a:bodyPr/>
          <a:lstStyle/>
          <a:p>
            <a:endParaRPr lang="en-US"/>
          </a:p>
        </p:txBody>
      </p:sp>
      <p:sp>
        <p:nvSpPr>
          <p:cNvPr id="6451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97F0AE6-084B-4DA3-824F-BAE98CAF802B}" type="slidenum">
              <a:rPr lang="en-US" sz="1400" smtClean="0"/>
              <a:pPr eaLnBrk="1" hangingPunct="1"/>
              <a:t>53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p:txBody>
          <a:bodyPr/>
          <a:lstStyle/>
          <a:p>
            <a:pPr eaLnBrk="1" hangingPunct="1"/>
            <a:r>
              <a:rPr lang="en-US" smtClean="0"/>
              <a:t>9.3 Four Additional Objects</a:t>
            </a:r>
          </a:p>
        </p:txBody>
      </p:sp>
      <p:sp>
        <p:nvSpPr>
          <p:cNvPr id="65541" name="Rectangle 3"/>
          <p:cNvSpPr>
            <a:spLocks noGrp="1" noChangeArrowheads="1"/>
          </p:cNvSpPr>
          <p:nvPr>
            <p:ph sz="quarter" idx="1"/>
          </p:nvPr>
        </p:nvSpPr>
        <p:spPr/>
        <p:txBody>
          <a:bodyPr/>
          <a:lstStyle/>
          <a:p>
            <a:pPr eaLnBrk="1" hangingPunct="1"/>
            <a:r>
              <a:rPr lang="en-US" smtClean="0"/>
              <a:t>The Clipboard Object</a:t>
            </a:r>
          </a:p>
          <a:p>
            <a:pPr eaLnBrk="1" hangingPunct="1"/>
            <a:r>
              <a:rPr lang="en-US" smtClean="0"/>
              <a:t>The Random Class</a:t>
            </a:r>
          </a:p>
          <a:p>
            <a:pPr eaLnBrk="1" hangingPunct="1"/>
            <a:r>
              <a:rPr lang="en-US" smtClean="0"/>
              <a:t>The MainMenu Control </a:t>
            </a:r>
            <a:r>
              <a:rPr lang="en-US" smtClean="0">
                <a:latin typeface="Wingdings" pitchFamily="2" charset="2"/>
              </a:rPr>
              <a:t> </a:t>
            </a:r>
          </a:p>
          <a:p>
            <a:pPr eaLnBrk="1" hangingPunct="1"/>
            <a:r>
              <a:rPr lang="en-US" smtClean="0"/>
              <a:t>Multiple Forms</a:t>
            </a:r>
          </a:p>
        </p:txBody>
      </p:sp>
      <p:sp>
        <p:nvSpPr>
          <p:cNvPr id="2" name="Content Placeholder 1"/>
          <p:cNvSpPr>
            <a:spLocks noGrp="1"/>
          </p:cNvSpPr>
          <p:nvPr>
            <p:ph sz="quarter" idx="10"/>
          </p:nvPr>
        </p:nvSpPr>
        <p:spPr/>
        <p:txBody>
          <a:bodyPr/>
          <a:lstStyle/>
          <a:p>
            <a:endParaRPr lang="en-US"/>
          </a:p>
        </p:txBody>
      </p:sp>
      <p:sp>
        <p:nvSpPr>
          <p:cNvPr id="6553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A73927C-475B-41B3-863F-B9745B5BC13E}" type="slidenum">
              <a:rPr lang="en-US" sz="1400" smtClean="0"/>
              <a:pPr eaLnBrk="1" hangingPunct="1"/>
              <a:t>54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p:txBody>
          <a:bodyPr/>
          <a:lstStyle/>
          <a:p>
            <a:pPr eaLnBrk="1" hangingPunct="1"/>
            <a:r>
              <a:rPr lang="en-US" smtClean="0"/>
              <a:t>The Clipboard Object</a:t>
            </a:r>
          </a:p>
        </p:txBody>
      </p:sp>
      <p:sp>
        <p:nvSpPr>
          <p:cNvPr id="66565" name="Rectangle 3"/>
          <p:cNvSpPr>
            <a:spLocks noGrp="1" noChangeArrowheads="1"/>
          </p:cNvSpPr>
          <p:nvPr>
            <p:ph sz="quarter" idx="1"/>
          </p:nvPr>
        </p:nvSpPr>
        <p:spPr/>
        <p:txBody>
          <a:bodyPr/>
          <a:lstStyle/>
          <a:p>
            <a:pPr eaLnBrk="1" hangingPunct="1"/>
            <a:r>
              <a:rPr lang="en-US" dirty="0" smtClean="0"/>
              <a:t>Used to copy information from one place to </a:t>
            </a:r>
            <a:r>
              <a:rPr lang="en-US" dirty="0" smtClean="0"/>
              <a:t>another</a:t>
            </a:r>
          </a:p>
          <a:p>
            <a:pPr eaLnBrk="1" hangingPunct="1"/>
            <a:endParaRPr lang="en-US" dirty="0" smtClean="0"/>
          </a:p>
          <a:p>
            <a:pPr eaLnBrk="1" hangingPunct="1"/>
            <a:r>
              <a:rPr lang="en-US" dirty="0" smtClean="0"/>
              <a:t>Maintained by Windows, so it can even be used with programs outside Visual </a:t>
            </a:r>
            <a:r>
              <a:rPr lang="en-US" dirty="0" smtClean="0"/>
              <a:t>Basic</a:t>
            </a:r>
          </a:p>
          <a:p>
            <a:pPr eaLnBrk="1" hangingPunct="1"/>
            <a:endParaRPr lang="en-US" dirty="0" smtClean="0"/>
          </a:p>
          <a:p>
            <a:pPr eaLnBrk="1" hangingPunct="1"/>
            <a:r>
              <a:rPr lang="en-US" dirty="0" smtClean="0"/>
              <a:t>A portion of memory that has no properties or events</a:t>
            </a:r>
          </a:p>
        </p:txBody>
      </p:sp>
      <p:sp>
        <p:nvSpPr>
          <p:cNvPr id="2" name="Content Placeholder 1"/>
          <p:cNvSpPr>
            <a:spLocks noGrp="1"/>
          </p:cNvSpPr>
          <p:nvPr>
            <p:ph sz="quarter" idx="10"/>
          </p:nvPr>
        </p:nvSpPr>
        <p:spPr/>
        <p:txBody>
          <a:bodyPr/>
          <a:lstStyle/>
          <a:p>
            <a:endParaRPr lang="en-US"/>
          </a:p>
        </p:txBody>
      </p:sp>
      <p:sp>
        <p:nvSpPr>
          <p:cNvPr id="665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9599138-3576-4EB8-9513-E1F9E3C994CE}" type="slidenum">
              <a:rPr lang="en-US" sz="1400" smtClean="0"/>
              <a:pPr eaLnBrk="1" hangingPunct="1"/>
              <a:t>55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smtClean="0"/>
              <a:t>Using the Clipboard Object</a:t>
            </a:r>
          </a:p>
        </p:txBody>
      </p:sp>
      <p:sp>
        <p:nvSpPr>
          <p:cNvPr id="67589" name="Rectangle 3"/>
          <p:cNvSpPr>
            <a:spLocks noGrp="1" noChangeArrowheads="1"/>
          </p:cNvSpPr>
          <p:nvPr>
            <p:ph sz="quarter" idx="1"/>
          </p:nvPr>
        </p:nvSpPr>
        <p:spPr>
          <a:xfrm>
            <a:off x="457200" y="980728"/>
            <a:ext cx="8382000" cy="5493224"/>
          </a:xfrm>
        </p:spPr>
        <p:txBody>
          <a:bodyPr>
            <a:normAutofit fontScale="92500"/>
          </a:bodyPr>
          <a:lstStyle/>
          <a:p>
            <a:pPr eaLnBrk="1" hangingPunct="1">
              <a:lnSpc>
                <a:spcPct val="90000"/>
              </a:lnSpc>
            </a:pPr>
            <a:r>
              <a:rPr lang="en-US" sz="3600" dirty="0" smtClean="0"/>
              <a:t>To place something in the </a:t>
            </a:r>
            <a:r>
              <a:rPr lang="en-US" sz="3600" dirty="0" smtClean="0"/>
              <a:t>Clipboard:</a:t>
            </a:r>
          </a:p>
          <a:p>
            <a:pPr lvl="1" algn="ctr" eaLnBrk="1" hangingPunct="1">
              <a:lnSpc>
                <a:spcPct val="90000"/>
              </a:lnSpc>
              <a:spcBef>
                <a:spcPct val="50000"/>
              </a:spcBef>
              <a:buFontTx/>
              <a:buNone/>
            </a:pPr>
            <a:r>
              <a:rPr lang="en-US" sz="3600" b="1" dirty="0" err="1" smtClean="0">
                <a:latin typeface="Courier New" pitchFamily="49" charset="0"/>
              </a:rPr>
              <a:t>Clipboard.SetText</a:t>
            </a:r>
            <a:r>
              <a:rPr lang="en-US" sz="3600" b="1" dirty="0" smtClean="0">
                <a:latin typeface="Courier New" pitchFamily="49" charset="0"/>
              </a:rPr>
              <a:t>(</a:t>
            </a:r>
            <a:r>
              <a:rPr lang="en-US" sz="3600" b="1" dirty="0" err="1" smtClean="0">
                <a:latin typeface="Courier New" pitchFamily="49" charset="0"/>
              </a:rPr>
              <a:t>str</a:t>
            </a:r>
            <a:r>
              <a:rPr lang="en-US" sz="3600" b="1" dirty="0" smtClean="0">
                <a:latin typeface="Courier New" pitchFamily="49" charset="0"/>
              </a:rPr>
              <a:t>)</a:t>
            </a:r>
          </a:p>
          <a:p>
            <a:pPr lvl="1" algn="ctr" eaLnBrk="1" hangingPunct="1">
              <a:lnSpc>
                <a:spcPct val="90000"/>
              </a:lnSpc>
              <a:spcBef>
                <a:spcPct val="50000"/>
              </a:spcBef>
              <a:buFontTx/>
              <a:buNone/>
            </a:pPr>
            <a:endParaRPr lang="en-US" dirty="0" smtClean="0">
              <a:latin typeface="Courier New" pitchFamily="49" charset="0"/>
            </a:endParaRPr>
          </a:p>
          <a:p>
            <a:pPr eaLnBrk="1" hangingPunct="1">
              <a:lnSpc>
                <a:spcPct val="90000"/>
              </a:lnSpc>
              <a:spcBef>
                <a:spcPct val="50000"/>
              </a:spcBef>
            </a:pPr>
            <a:r>
              <a:rPr lang="en-US" sz="3600" dirty="0" smtClean="0"/>
              <a:t>To </a:t>
            </a:r>
            <a:r>
              <a:rPr lang="en-US" sz="3600" dirty="0" smtClean="0"/>
              <a:t>get something out of the Clipboard:</a:t>
            </a:r>
          </a:p>
          <a:p>
            <a:pPr algn="ctr" eaLnBrk="1" hangingPunct="1">
              <a:lnSpc>
                <a:spcPct val="90000"/>
              </a:lnSpc>
              <a:spcBef>
                <a:spcPct val="50000"/>
              </a:spcBef>
              <a:buFontTx/>
              <a:buNone/>
            </a:pPr>
            <a:r>
              <a:rPr lang="en-US" sz="3600" b="1" dirty="0" err="1" smtClean="0">
                <a:latin typeface="Courier New" pitchFamily="49" charset="0"/>
              </a:rPr>
              <a:t>str</a:t>
            </a:r>
            <a:r>
              <a:rPr lang="en-US" sz="3600" b="1" dirty="0" smtClean="0">
                <a:latin typeface="Courier New" pitchFamily="49" charset="0"/>
              </a:rPr>
              <a:t> </a:t>
            </a:r>
            <a:r>
              <a:rPr lang="en-US" sz="3600" b="1" dirty="0" smtClean="0">
                <a:latin typeface="Courier New" pitchFamily="49" charset="0"/>
              </a:rPr>
              <a:t>= </a:t>
            </a:r>
            <a:r>
              <a:rPr lang="en-US" sz="3600" b="1" dirty="0" err="1" smtClean="0">
                <a:latin typeface="Courier New" pitchFamily="49" charset="0"/>
              </a:rPr>
              <a:t>Clipboard.GetText</a:t>
            </a:r>
            <a:endParaRPr lang="en-US" sz="3600" b="1" dirty="0" smtClean="0">
              <a:latin typeface="Courier New" pitchFamily="49" charset="0"/>
            </a:endParaRPr>
          </a:p>
          <a:p>
            <a:pPr algn="ctr" eaLnBrk="1" hangingPunct="1">
              <a:lnSpc>
                <a:spcPct val="90000"/>
              </a:lnSpc>
              <a:spcBef>
                <a:spcPct val="50000"/>
              </a:spcBef>
              <a:buFontTx/>
              <a:buNone/>
            </a:pPr>
            <a:endParaRPr lang="en-US" sz="3600" b="1" dirty="0" smtClean="0">
              <a:latin typeface="Courier New" pitchFamily="49" charset="0"/>
            </a:endParaRPr>
          </a:p>
          <a:p>
            <a:pPr eaLnBrk="1" hangingPunct="1">
              <a:lnSpc>
                <a:spcPct val="90000"/>
              </a:lnSpc>
              <a:spcBef>
                <a:spcPct val="50000"/>
              </a:spcBef>
              <a:buFontTx/>
              <a:buNone/>
            </a:pPr>
            <a:r>
              <a:rPr lang="en-US" sz="2800" b="1" dirty="0" smtClean="0">
                <a:latin typeface="Courier New" pitchFamily="49" charset="0"/>
              </a:rPr>
              <a:t> </a:t>
            </a:r>
            <a:r>
              <a:rPr lang="en-US" sz="3600" dirty="0" smtClean="0"/>
              <a:t>To delete the contents of the Clipboard:</a:t>
            </a:r>
          </a:p>
          <a:p>
            <a:pPr algn="ctr" eaLnBrk="1" hangingPunct="1">
              <a:lnSpc>
                <a:spcPct val="90000"/>
              </a:lnSpc>
              <a:spcBef>
                <a:spcPct val="50000"/>
              </a:spcBef>
              <a:buFontTx/>
              <a:buNone/>
            </a:pPr>
            <a:r>
              <a:rPr lang="en-US" sz="3600" b="1" dirty="0" err="1" smtClean="0">
                <a:latin typeface="Courier New" pitchFamily="49" charset="0"/>
              </a:rPr>
              <a:t>Clipboard.SetText</a:t>
            </a:r>
            <a:r>
              <a:rPr lang="en-US" sz="3600" b="1" dirty="0" smtClean="0">
                <a:latin typeface="Courier New" pitchFamily="49" charset="0"/>
              </a:rPr>
              <a:t>("")</a:t>
            </a:r>
            <a:endParaRPr lang="en-US" sz="3600"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675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29A03A5-34B3-4A2D-AE00-AB8570690FCB}" type="slidenum">
              <a:rPr lang="en-US" sz="1400" smtClean="0"/>
              <a:pPr eaLnBrk="1" hangingPunct="1"/>
              <a:t>56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smtClean="0"/>
              <a:t>The Random Class</a:t>
            </a:r>
          </a:p>
        </p:txBody>
      </p:sp>
      <p:sp>
        <p:nvSpPr>
          <p:cNvPr id="68613" name="Rectangle 3"/>
          <p:cNvSpPr>
            <a:spLocks noGrp="1" noChangeArrowheads="1"/>
          </p:cNvSpPr>
          <p:nvPr>
            <p:ph sz="quarter" idx="1"/>
          </p:nvPr>
        </p:nvSpPr>
        <p:spPr/>
        <p:txBody>
          <a:bodyPr/>
          <a:lstStyle/>
          <a:p>
            <a:pPr eaLnBrk="1" hangingPunct="1">
              <a:lnSpc>
                <a:spcPct val="90000"/>
              </a:lnSpc>
            </a:pPr>
            <a:r>
              <a:rPr lang="en-US" dirty="0" smtClean="0"/>
              <a:t>A random number generator declared with the statement:</a:t>
            </a:r>
          </a:p>
          <a:p>
            <a:pPr eaLnBrk="1" hangingPunct="1">
              <a:lnSpc>
                <a:spcPct val="90000"/>
              </a:lnSpc>
              <a:buFontTx/>
              <a:buNone/>
            </a:pPr>
            <a:r>
              <a:rPr lang="en-US" b="1" dirty="0" smtClean="0">
                <a:latin typeface="Courier New" pitchFamily="49" charset="0"/>
              </a:rPr>
              <a:t>  </a:t>
            </a:r>
            <a:r>
              <a:rPr lang="en-US" b="1" dirty="0" smtClean="0">
                <a:solidFill>
                  <a:schemeClr val="folHlink"/>
                </a:solidFill>
                <a:latin typeface="Courier New" pitchFamily="49" charset="0"/>
              </a:rPr>
              <a:t>Dim</a:t>
            </a:r>
            <a:r>
              <a:rPr lang="en-US" b="1" dirty="0" smtClean="0">
                <a:latin typeface="Courier New" pitchFamily="49" charset="0"/>
              </a:rPr>
              <a:t> </a:t>
            </a:r>
            <a:r>
              <a:rPr lang="en-US" b="1" dirty="0" err="1" smtClean="0">
                <a:latin typeface="Courier New" pitchFamily="49" charset="0"/>
              </a:rPr>
              <a:t>randomNum</a:t>
            </a:r>
            <a:r>
              <a:rPr lang="en-US" b="1" dirty="0" smtClean="0">
                <a:latin typeface="Courier New" pitchFamily="49" charset="0"/>
              </a:rPr>
              <a:t> </a:t>
            </a:r>
            <a:r>
              <a:rPr lang="en-US" b="1" dirty="0" smtClean="0">
                <a:solidFill>
                  <a:schemeClr val="folHlink"/>
                </a:solidFill>
                <a:latin typeface="Courier New" pitchFamily="49" charset="0"/>
              </a:rPr>
              <a:t>As New</a:t>
            </a:r>
            <a:r>
              <a:rPr lang="en-US" b="1" dirty="0" smtClean="0">
                <a:latin typeface="Courier New" pitchFamily="49" charset="0"/>
              </a:rPr>
              <a:t> Random</a:t>
            </a:r>
            <a:r>
              <a:rPr lang="en-US" b="1" dirty="0" smtClean="0">
                <a:latin typeface="Courier New" pitchFamily="49" charset="0"/>
              </a:rPr>
              <a:t>()</a:t>
            </a:r>
          </a:p>
          <a:p>
            <a:pPr eaLnBrk="1" hangingPunct="1">
              <a:lnSpc>
                <a:spcPct val="90000"/>
              </a:lnSpc>
              <a:buFontTx/>
              <a:buNone/>
            </a:pPr>
            <a:endParaRPr lang="en-US" dirty="0" smtClean="0">
              <a:latin typeface="Courier New" pitchFamily="49" charset="0"/>
            </a:endParaRPr>
          </a:p>
          <a:p>
            <a:pPr eaLnBrk="1" hangingPunct="1">
              <a:lnSpc>
                <a:spcPct val="90000"/>
              </a:lnSpc>
            </a:pPr>
            <a:r>
              <a:rPr lang="en-US" dirty="0" smtClean="0"/>
              <a:t>If </a:t>
            </a:r>
            <a:r>
              <a:rPr lang="en-US" i="1" dirty="0" smtClean="0"/>
              <a:t>m </a:t>
            </a:r>
            <a:r>
              <a:rPr lang="en-US" dirty="0" smtClean="0"/>
              <a:t> and </a:t>
            </a:r>
            <a:r>
              <a:rPr lang="en-US" i="1" dirty="0" smtClean="0"/>
              <a:t>n</a:t>
            </a:r>
            <a:r>
              <a:rPr lang="en-US" dirty="0" smtClean="0"/>
              <a:t> are whole numbers and </a:t>
            </a:r>
            <a:r>
              <a:rPr lang="en-US" i="1" dirty="0" smtClean="0"/>
              <a:t>m &lt; n</a:t>
            </a:r>
            <a:r>
              <a:rPr lang="en-US" dirty="0" smtClean="0"/>
              <a:t> then the following generates a whole number between </a:t>
            </a:r>
            <a:r>
              <a:rPr lang="en-US" i="1" dirty="0" smtClean="0"/>
              <a:t>m</a:t>
            </a:r>
            <a:r>
              <a:rPr lang="en-US" dirty="0" smtClean="0"/>
              <a:t> and </a:t>
            </a:r>
            <a:r>
              <a:rPr lang="en-US" i="1" dirty="0" smtClean="0"/>
              <a:t>n (including m, but excluding n)</a:t>
            </a:r>
          </a:p>
          <a:p>
            <a:pPr eaLnBrk="1" hangingPunct="1">
              <a:lnSpc>
                <a:spcPct val="90000"/>
              </a:lnSpc>
              <a:buFontTx/>
              <a:buNone/>
            </a:pPr>
            <a:r>
              <a:rPr lang="en-US" b="1" dirty="0" smtClean="0">
                <a:latin typeface="Courier New" pitchFamily="49" charset="0"/>
              </a:rPr>
              <a:t>  </a:t>
            </a:r>
            <a:r>
              <a:rPr lang="en-US" b="1" dirty="0" err="1" smtClean="0">
                <a:latin typeface="Courier New" pitchFamily="49" charset="0"/>
              </a:rPr>
              <a:t>randomNum.Next</a:t>
            </a:r>
            <a:r>
              <a:rPr lang="en-US" b="1" dirty="0" smtClean="0">
                <a:latin typeface="Courier New" pitchFamily="49" charset="0"/>
              </a:rPr>
              <a:t>(</a:t>
            </a:r>
            <a:r>
              <a:rPr lang="en-US" b="1" i="1" dirty="0" smtClean="0">
                <a:latin typeface="Courier New" pitchFamily="49" charset="0"/>
              </a:rPr>
              <a:t>m</a:t>
            </a:r>
            <a:r>
              <a:rPr lang="en-US" b="1" dirty="0" smtClean="0">
                <a:latin typeface="Courier New" pitchFamily="49" charset="0"/>
              </a:rPr>
              <a:t>, </a:t>
            </a:r>
            <a:r>
              <a:rPr lang="en-US" b="1" i="1" dirty="0" smtClean="0">
                <a:latin typeface="Courier New" pitchFamily="49" charset="0"/>
              </a:rPr>
              <a:t>n</a:t>
            </a:r>
            <a:r>
              <a:rPr lang="en-US" b="1" dirty="0" smtClean="0">
                <a:latin typeface="Courier New" pitchFamily="49" charset="0"/>
              </a:rPr>
              <a:t>)</a:t>
            </a:r>
          </a:p>
        </p:txBody>
      </p:sp>
      <p:sp>
        <p:nvSpPr>
          <p:cNvPr id="2" name="Content Placeholder 1"/>
          <p:cNvSpPr>
            <a:spLocks noGrp="1"/>
          </p:cNvSpPr>
          <p:nvPr>
            <p:ph sz="quarter" idx="10"/>
          </p:nvPr>
        </p:nvSpPr>
        <p:spPr/>
        <p:txBody>
          <a:bodyPr/>
          <a:lstStyle/>
          <a:p>
            <a:endParaRPr lang="en-US"/>
          </a:p>
        </p:txBody>
      </p:sp>
      <p:sp>
        <p:nvSpPr>
          <p:cNvPr id="686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EDF637C-F98F-4FBE-9480-7BDD1ED14003}" type="slidenum">
              <a:rPr lang="en-US" sz="1400" smtClean="0"/>
              <a:pPr eaLnBrk="1" hangingPunct="1"/>
              <a:t>57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pPr eaLnBrk="1" hangingPunct="1"/>
            <a:r>
              <a:rPr lang="en-US" smtClean="0"/>
              <a:t>Example 1</a:t>
            </a:r>
          </a:p>
        </p:txBody>
      </p:sp>
      <p:sp>
        <p:nvSpPr>
          <p:cNvPr id="69637" name="Rectangle 3"/>
          <p:cNvSpPr>
            <a:spLocks noGrp="1" noChangeArrowheads="1"/>
          </p:cNvSpPr>
          <p:nvPr>
            <p:ph sz="quarter" idx="1"/>
          </p:nvPr>
        </p:nvSpPr>
        <p:spPr>
          <a:xfrm>
            <a:off x="304800" y="990600"/>
            <a:ext cx="8610600" cy="5493224"/>
          </a:xfrm>
        </p:spPr>
        <p:txBody>
          <a:bodyPr/>
          <a:lstStyle/>
          <a:p>
            <a:pPr eaLnBrk="1" hangingPunct="1">
              <a:buFontTx/>
              <a:buNone/>
            </a:pPr>
            <a:r>
              <a:rPr lang="en-US" sz="2200" b="1" dirty="0" smtClean="0">
                <a:solidFill>
                  <a:schemeClr val="folHlink"/>
                </a:solidFill>
                <a:latin typeface="Courier New" pitchFamily="49" charset="0"/>
              </a:rPr>
              <a:t>Private Sub</a:t>
            </a:r>
            <a:r>
              <a:rPr lang="en-US" sz="2200" b="1" dirty="0" smtClean="0">
                <a:solidFill>
                  <a:srgbClr val="0073FF"/>
                </a:solidFill>
                <a:latin typeface="Courier New" pitchFamily="49" charset="0"/>
              </a:rPr>
              <a:t> </a:t>
            </a:r>
            <a:r>
              <a:rPr lang="en-US" sz="2200" b="1" dirty="0" err="1" smtClean="0">
                <a:solidFill>
                  <a:srgbClr val="000000"/>
                </a:solidFill>
                <a:latin typeface="Courier New" pitchFamily="49" charset="0"/>
              </a:rPr>
              <a:t>btnSelect_Click</a:t>
            </a:r>
            <a:r>
              <a:rPr lang="en-US" sz="2200" b="1" dirty="0" smtClean="0">
                <a:solidFill>
                  <a:srgbClr val="000000"/>
                </a:solidFill>
                <a:latin typeface="Courier New" pitchFamily="49" charset="0"/>
              </a:rPr>
              <a:t>(</a:t>
            </a:r>
            <a:r>
              <a:rPr lang="en-US" sz="2200" b="1" dirty="0" smtClean="0">
                <a:solidFill>
                  <a:schemeClr val="folHlink"/>
                </a:solidFill>
                <a:latin typeface="Courier New" pitchFamily="49" charset="0"/>
              </a:rPr>
              <a:t>...</a:t>
            </a:r>
            <a:r>
              <a:rPr lang="en-US" sz="2200" b="1" dirty="0" smtClean="0">
                <a:solidFill>
                  <a:srgbClr val="000000"/>
                </a:solidFill>
                <a:latin typeface="Courier New" pitchFamily="49" charset="0"/>
              </a:rPr>
              <a:t>) </a:t>
            </a:r>
            <a:r>
              <a:rPr lang="en-US" sz="2200" b="1" dirty="0" smtClean="0">
                <a:solidFill>
                  <a:schemeClr val="folHlink"/>
                </a:solidFill>
                <a:latin typeface="Courier New" pitchFamily="49" charset="0"/>
              </a:rPr>
              <a:t>Handles _</a:t>
            </a:r>
          </a:p>
          <a:p>
            <a:pPr eaLnBrk="1" hangingPunct="1">
              <a:buFontTx/>
              <a:buNone/>
            </a:pPr>
            <a:r>
              <a:rPr lang="en-US" sz="2200" b="1" dirty="0" smtClean="0">
                <a:solidFill>
                  <a:schemeClr val="folHlink"/>
                </a:solidFill>
                <a:latin typeface="Courier New" pitchFamily="49" charset="0"/>
              </a:rPr>
              <a:t>                              </a:t>
            </a:r>
            <a:r>
              <a:rPr lang="en-US" sz="2200" b="1" dirty="0" smtClean="0">
                <a:solidFill>
                  <a:srgbClr val="0073FF"/>
                </a:solidFill>
                <a:latin typeface="Courier New" pitchFamily="49" charset="0"/>
              </a:rPr>
              <a:t>   </a:t>
            </a:r>
            <a:r>
              <a:rPr lang="en-US" sz="2200" b="1" dirty="0" err="1" smtClean="0">
                <a:solidFill>
                  <a:srgbClr val="000000"/>
                </a:solidFill>
                <a:latin typeface="Courier New" pitchFamily="49" charset="0"/>
              </a:rPr>
              <a:t>btnSelect.Click</a:t>
            </a:r>
            <a:endParaRPr lang="en-US" sz="2200" b="1" dirty="0" smtClean="0">
              <a:solidFill>
                <a:srgbClr val="000000"/>
              </a:solidFill>
              <a:latin typeface="Courier New" pitchFamily="49" charset="0"/>
            </a:endParaRPr>
          </a:p>
          <a:p>
            <a:pPr eaLnBrk="1" hangingPunct="1">
              <a:buFontTx/>
              <a:buNone/>
            </a:pPr>
            <a:r>
              <a:rPr lang="en-US" sz="2200" b="1" dirty="0" smtClean="0">
                <a:solidFill>
                  <a:srgbClr val="33FF66"/>
                </a:solidFill>
                <a:latin typeface="Courier New" pitchFamily="49" charset="0"/>
              </a:rPr>
              <a:t>  'Display three randomly chosen digits</a:t>
            </a:r>
          </a:p>
          <a:p>
            <a:pPr eaLnBrk="1" hangingPunct="1">
              <a:buFontTx/>
              <a:buNone/>
            </a:pPr>
            <a:r>
              <a:rPr lang="en-US" sz="2200" b="1" dirty="0" smtClean="0">
                <a:solidFill>
                  <a:srgbClr val="0073FF"/>
                </a:solidFill>
                <a:latin typeface="Courier New" pitchFamily="49" charset="0"/>
              </a:rPr>
              <a:t>  </a:t>
            </a:r>
            <a:r>
              <a:rPr lang="en-US" sz="2200" b="1" dirty="0" smtClean="0">
                <a:solidFill>
                  <a:schemeClr val="folHlink"/>
                </a:solidFill>
                <a:latin typeface="Courier New" pitchFamily="49" charset="0"/>
              </a:rPr>
              <a:t>Dim</a:t>
            </a:r>
            <a:r>
              <a:rPr lang="en-US" sz="2200" b="1" dirty="0" smtClean="0">
                <a:solidFill>
                  <a:srgbClr val="0073FF"/>
                </a:solidFill>
                <a:latin typeface="Courier New" pitchFamily="49" charset="0"/>
              </a:rPr>
              <a:t> </a:t>
            </a:r>
            <a:r>
              <a:rPr lang="en-US" sz="2200" b="1" dirty="0" err="1" smtClean="0">
                <a:solidFill>
                  <a:srgbClr val="000000"/>
                </a:solidFill>
                <a:latin typeface="Courier New" pitchFamily="49" charset="0"/>
              </a:rPr>
              <a:t>randomNum</a:t>
            </a:r>
            <a:r>
              <a:rPr lang="en-US" sz="2200" b="1" dirty="0" smtClean="0">
                <a:solidFill>
                  <a:srgbClr val="000000"/>
                </a:solidFill>
                <a:latin typeface="Courier New" pitchFamily="49" charset="0"/>
              </a:rPr>
              <a:t> </a:t>
            </a:r>
            <a:r>
              <a:rPr lang="en-US" sz="2200" b="1" dirty="0" smtClean="0">
                <a:solidFill>
                  <a:schemeClr val="folHlink"/>
                </a:solidFill>
                <a:latin typeface="Courier New" pitchFamily="49" charset="0"/>
              </a:rPr>
              <a:t>As New</a:t>
            </a:r>
            <a:r>
              <a:rPr lang="en-US" sz="2200" b="1" dirty="0" smtClean="0">
                <a:solidFill>
                  <a:srgbClr val="0073FF"/>
                </a:solidFill>
                <a:latin typeface="Courier New" pitchFamily="49" charset="0"/>
              </a:rPr>
              <a:t> </a:t>
            </a:r>
            <a:r>
              <a:rPr lang="en-US" sz="2200" b="1" dirty="0" smtClean="0">
                <a:solidFill>
                  <a:srgbClr val="000000"/>
                </a:solidFill>
                <a:latin typeface="Courier New" pitchFamily="49" charset="0"/>
              </a:rPr>
              <a:t>Random()</a:t>
            </a:r>
          </a:p>
          <a:p>
            <a:pPr eaLnBrk="1" hangingPunct="1">
              <a:buFontTx/>
              <a:buNone/>
            </a:pPr>
            <a:r>
              <a:rPr lang="en-US" sz="2200" b="1" dirty="0" smtClean="0">
                <a:solidFill>
                  <a:srgbClr val="0073FF"/>
                </a:solidFill>
                <a:latin typeface="Courier New" pitchFamily="49" charset="0"/>
              </a:rPr>
              <a:t>  </a:t>
            </a:r>
            <a:r>
              <a:rPr lang="en-US" sz="2200" b="1" dirty="0" smtClean="0">
                <a:solidFill>
                  <a:schemeClr val="folHlink"/>
                </a:solidFill>
                <a:latin typeface="Courier New" pitchFamily="49" charset="0"/>
              </a:rPr>
              <a:t>Dim</a:t>
            </a:r>
            <a:r>
              <a:rPr lang="en-US" sz="2200" b="1" dirty="0" smtClean="0">
                <a:solidFill>
                  <a:srgbClr val="0073FF"/>
                </a:solidFill>
                <a:latin typeface="Courier New" pitchFamily="49" charset="0"/>
              </a:rPr>
              <a:t> </a:t>
            </a:r>
            <a:r>
              <a:rPr lang="en-US" sz="2200" b="1" dirty="0" smtClean="0">
                <a:solidFill>
                  <a:srgbClr val="000000"/>
                </a:solidFill>
                <a:latin typeface="Courier New" pitchFamily="49" charset="0"/>
              </a:rPr>
              <a:t>num1, num2, num3 </a:t>
            </a:r>
            <a:r>
              <a:rPr lang="en-US" sz="2200" b="1" dirty="0" smtClean="0">
                <a:solidFill>
                  <a:schemeClr val="folHlink"/>
                </a:solidFill>
                <a:latin typeface="Courier New" pitchFamily="49" charset="0"/>
              </a:rPr>
              <a:t>As Integer</a:t>
            </a:r>
            <a:endParaRPr lang="en-US" sz="2200" dirty="0" smtClean="0">
              <a:solidFill>
                <a:schemeClr val="folHlink"/>
              </a:solidFill>
              <a:latin typeface="Courier New" pitchFamily="49" charset="0"/>
            </a:endParaRPr>
          </a:p>
          <a:p>
            <a:pPr eaLnBrk="1" hangingPunct="1">
              <a:buFontTx/>
              <a:buNone/>
            </a:pPr>
            <a:r>
              <a:rPr lang="en-US" sz="2200" b="1" dirty="0" smtClean="0">
                <a:solidFill>
                  <a:srgbClr val="000000"/>
                </a:solidFill>
                <a:latin typeface="Courier New" pitchFamily="49" charset="0"/>
              </a:rPr>
              <a:t>  num1 = </a:t>
            </a:r>
            <a:r>
              <a:rPr lang="en-US" sz="2200" b="1" dirty="0" err="1" smtClean="0">
                <a:solidFill>
                  <a:srgbClr val="000000"/>
                </a:solidFill>
                <a:latin typeface="Courier New" pitchFamily="49" charset="0"/>
              </a:rPr>
              <a:t>randomNum.Next</a:t>
            </a:r>
            <a:r>
              <a:rPr lang="en-US" sz="2200" b="1" dirty="0" smtClean="0">
                <a:solidFill>
                  <a:srgbClr val="000000"/>
                </a:solidFill>
                <a:latin typeface="Courier New" pitchFamily="49" charset="0"/>
              </a:rPr>
              <a:t>(0, 10)</a:t>
            </a:r>
          </a:p>
          <a:p>
            <a:pPr eaLnBrk="1" hangingPunct="1">
              <a:buFontTx/>
              <a:buNone/>
            </a:pPr>
            <a:r>
              <a:rPr lang="en-US" sz="2200" b="1" dirty="0" smtClean="0">
                <a:solidFill>
                  <a:srgbClr val="000000"/>
                </a:solidFill>
                <a:latin typeface="Courier New" pitchFamily="49" charset="0"/>
              </a:rPr>
              <a:t>  num2 = </a:t>
            </a:r>
            <a:r>
              <a:rPr lang="en-US" sz="2200" b="1" dirty="0" err="1" smtClean="0">
                <a:solidFill>
                  <a:srgbClr val="000000"/>
                </a:solidFill>
                <a:latin typeface="Courier New" pitchFamily="49" charset="0"/>
              </a:rPr>
              <a:t>randomNum.Next</a:t>
            </a:r>
            <a:r>
              <a:rPr lang="en-US" sz="2200" b="1" dirty="0" smtClean="0">
                <a:solidFill>
                  <a:srgbClr val="000000"/>
                </a:solidFill>
                <a:latin typeface="Courier New" pitchFamily="49" charset="0"/>
              </a:rPr>
              <a:t>(0, 10)</a:t>
            </a:r>
          </a:p>
          <a:p>
            <a:pPr eaLnBrk="1" hangingPunct="1">
              <a:buFontTx/>
              <a:buNone/>
            </a:pPr>
            <a:r>
              <a:rPr lang="en-US" sz="2200" b="1" dirty="0" smtClean="0">
                <a:solidFill>
                  <a:srgbClr val="000000"/>
                </a:solidFill>
                <a:latin typeface="Courier New" pitchFamily="49" charset="0"/>
              </a:rPr>
              <a:t>  num3 = </a:t>
            </a:r>
            <a:r>
              <a:rPr lang="en-US" sz="2200" b="1" dirty="0" err="1" smtClean="0">
                <a:solidFill>
                  <a:srgbClr val="000000"/>
                </a:solidFill>
                <a:latin typeface="Courier New" pitchFamily="49" charset="0"/>
              </a:rPr>
              <a:t>randomNum.Next</a:t>
            </a:r>
            <a:r>
              <a:rPr lang="en-US" sz="2200" b="1" dirty="0" smtClean="0">
                <a:solidFill>
                  <a:srgbClr val="000000"/>
                </a:solidFill>
                <a:latin typeface="Courier New" pitchFamily="49" charset="0"/>
              </a:rPr>
              <a:t>(0, 10)</a:t>
            </a:r>
          </a:p>
          <a:p>
            <a:pPr eaLnBrk="1" hangingPunct="1">
              <a:buFontTx/>
              <a:buNone/>
            </a:pPr>
            <a:r>
              <a:rPr lang="en-US" sz="2200" b="1" dirty="0" smtClean="0">
                <a:solidFill>
                  <a:srgbClr val="000000"/>
                </a:solidFill>
                <a:latin typeface="Courier New" pitchFamily="49" charset="0"/>
              </a:rPr>
              <a:t>  </a:t>
            </a:r>
            <a:r>
              <a:rPr lang="en-US" sz="2200" b="1" dirty="0" err="1" smtClean="0">
                <a:solidFill>
                  <a:srgbClr val="000000"/>
                </a:solidFill>
                <a:latin typeface="Courier New" pitchFamily="49" charset="0"/>
              </a:rPr>
              <a:t>txtNumbers.Text</a:t>
            </a:r>
            <a:r>
              <a:rPr lang="en-US" sz="2200" b="1" dirty="0" smtClean="0">
                <a:solidFill>
                  <a:srgbClr val="000000"/>
                </a:solidFill>
                <a:latin typeface="Courier New" pitchFamily="49" charset="0"/>
              </a:rPr>
              <a:t> = num1 &amp; </a:t>
            </a:r>
            <a:r>
              <a:rPr lang="en-US" sz="2200" b="1" dirty="0" smtClean="0">
                <a:solidFill>
                  <a:schemeClr val="hlink"/>
                </a:solidFill>
                <a:latin typeface="Courier New" pitchFamily="49" charset="0"/>
              </a:rPr>
              <a:t>" "</a:t>
            </a:r>
            <a:r>
              <a:rPr lang="en-US" sz="2200" b="1" dirty="0" smtClean="0">
                <a:solidFill>
                  <a:srgbClr val="000000"/>
                </a:solidFill>
                <a:latin typeface="Courier New" pitchFamily="49" charset="0"/>
              </a:rPr>
              <a:t> &amp; num2 &amp; </a:t>
            </a:r>
            <a:r>
              <a:rPr lang="en-US" sz="2200" b="1" dirty="0" smtClean="0">
                <a:solidFill>
                  <a:schemeClr val="hlink"/>
                </a:solidFill>
                <a:latin typeface="Courier New" pitchFamily="49" charset="0"/>
              </a:rPr>
              <a:t>" "</a:t>
            </a:r>
            <a:r>
              <a:rPr lang="en-US" sz="2200" b="1" dirty="0" smtClean="0">
                <a:solidFill>
                  <a:srgbClr val="000000"/>
                </a:solidFill>
                <a:latin typeface="Courier New" pitchFamily="49" charset="0"/>
              </a:rPr>
              <a:t> &amp; num3</a:t>
            </a:r>
          </a:p>
          <a:p>
            <a:pPr eaLnBrk="1" hangingPunct="1">
              <a:buFontTx/>
              <a:buNone/>
            </a:pPr>
            <a:r>
              <a:rPr lang="en-US" sz="2200" b="1" dirty="0" smtClean="0">
                <a:solidFill>
                  <a:schemeClr val="folHlink"/>
                </a:solidFill>
                <a:latin typeface="Courier New" pitchFamily="49" charset="0"/>
              </a:rPr>
              <a:t>End Sub</a:t>
            </a:r>
          </a:p>
        </p:txBody>
      </p:sp>
      <p:sp>
        <p:nvSpPr>
          <p:cNvPr id="2" name="Content Placeholder 1"/>
          <p:cNvSpPr>
            <a:spLocks noGrp="1"/>
          </p:cNvSpPr>
          <p:nvPr>
            <p:ph sz="quarter" idx="10"/>
          </p:nvPr>
        </p:nvSpPr>
        <p:spPr/>
        <p:txBody>
          <a:bodyPr/>
          <a:lstStyle/>
          <a:p>
            <a:endParaRPr lang="en-US"/>
          </a:p>
        </p:txBody>
      </p:sp>
      <p:sp>
        <p:nvSpPr>
          <p:cNvPr id="6963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0E3754E-2230-478B-94F7-668661B96368}" type="slidenum">
              <a:rPr lang="en-US" sz="1400" smtClean="0"/>
              <a:pPr eaLnBrk="1" hangingPunct="1"/>
              <a:t>58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p:nvPr>
        </p:nvSpPr>
        <p:spPr/>
        <p:txBody>
          <a:bodyPr/>
          <a:lstStyle/>
          <a:p>
            <a:pPr eaLnBrk="1" hangingPunct="1"/>
            <a:r>
              <a:rPr lang="en-US" smtClean="0"/>
              <a:t>Example 1: Output</a:t>
            </a:r>
          </a:p>
        </p:txBody>
      </p:sp>
      <p:pic>
        <p:nvPicPr>
          <p:cNvPr id="70661" name="Content Placeholder 6" descr="9-3-1R.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33600" y="1828800"/>
            <a:ext cx="4107766" cy="2438400"/>
          </a:xfrm>
        </p:spPr>
      </p:pic>
      <p:sp>
        <p:nvSpPr>
          <p:cNvPr id="2" name="Content Placeholder 1"/>
          <p:cNvSpPr>
            <a:spLocks noGrp="1"/>
          </p:cNvSpPr>
          <p:nvPr>
            <p:ph sz="quarter" idx="10"/>
          </p:nvPr>
        </p:nvSpPr>
        <p:spPr/>
        <p:txBody>
          <a:bodyPr/>
          <a:lstStyle/>
          <a:p>
            <a:endParaRPr lang="en-US"/>
          </a:p>
        </p:txBody>
      </p:sp>
      <p:sp>
        <p:nvSpPr>
          <p:cNvPr id="7065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5CA6A82-0750-4B93-840A-6ED190B53BD6}" type="slidenum">
              <a:rPr lang="en-US" sz="1400" smtClean="0"/>
              <a:pPr eaLnBrk="1" hangingPunct="1"/>
              <a:t>59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smtClean="0"/>
              <a:t>Review</a:t>
            </a:r>
          </a:p>
        </p:txBody>
      </p:sp>
      <p:sp>
        <p:nvSpPr>
          <p:cNvPr id="3" name="Content Placeholder 2"/>
          <p:cNvSpPr>
            <a:spLocks noGrp="1"/>
          </p:cNvSpPr>
          <p:nvPr>
            <p:ph sz="quarter" idx="1"/>
          </p:nvPr>
        </p:nvSpPr>
        <p:spPr/>
        <p:txBody>
          <a:bodyPr>
            <a:normAutofit/>
          </a:bodyPr>
          <a:lstStyle/>
          <a:p>
            <a:pPr lvl="1">
              <a:defRPr/>
            </a:pPr>
            <a:r>
              <a:rPr lang="en-CA" dirty="0" smtClean="0"/>
              <a:t>Delete a file:</a:t>
            </a:r>
          </a:p>
          <a:p>
            <a:pPr lvl="1">
              <a:buFontTx/>
              <a:buNone/>
              <a:defRPr/>
            </a:pPr>
            <a:r>
              <a:rPr lang="en-CA" dirty="0" smtClean="0"/>
              <a:t>Imports System.IO</a:t>
            </a:r>
          </a:p>
          <a:p>
            <a:pPr lvl="1">
              <a:buFontTx/>
              <a:buNone/>
              <a:defRPr/>
            </a:pPr>
            <a:r>
              <a:rPr lang="en-CA" dirty="0" err="1" smtClean="0"/>
              <a:t>File.</a:t>
            </a:r>
            <a:r>
              <a:rPr lang="en-CA" dirty="0" err="1" smtClean="0">
                <a:solidFill>
                  <a:srgbClr val="FF0000"/>
                </a:solidFill>
              </a:rPr>
              <a:t>Delete</a:t>
            </a:r>
            <a:r>
              <a:rPr lang="en-CA" dirty="0" smtClean="0"/>
              <a:t>(</a:t>
            </a:r>
            <a:r>
              <a:rPr lang="en-CA" dirty="0" err="1" smtClean="0"/>
              <a:t>filespec</a:t>
            </a:r>
            <a:r>
              <a:rPr lang="en-CA" dirty="0" smtClean="0"/>
              <a:t>)</a:t>
            </a:r>
          </a:p>
          <a:p>
            <a:pPr lvl="1">
              <a:buFontTx/>
              <a:buNone/>
              <a:defRPr/>
            </a:pPr>
            <a:endParaRPr lang="en-CA" dirty="0"/>
          </a:p>
          <a:p>
            <a:pPr lvl="1">
              <a:defRPr/>
            </a:pPr>
            <a:r>
              <a:rPr lang="en-CA" dirty="0" smtClean="0"/>
              <a:t>Move a file (change the </a:t>
            </a:r>
            <a:r>
              <a:rPr lang="en-CA" dirty="0" err="1" smtClean="0"/>
              <a:t>filespec</a:t>
            </a:r>
            <a:r>
              <a:rPr lang="en-CA" dirty="0" smtClean="0"/>
              <a:t> of a file)</a:t>
            </a:r>
          </a:p>
          <a:p>
            <a:pPr lvl="1">
              <a:buFontTx/>
              <a:buNone/>
              <a:defRPr/>
            </a:pPr>
            <a:r>
              <a:rPr lang="en-CA" dirty="0" smtClean="0"/>
              <a:t>Imports System.IO</a:t>
            </a:r>
          </a:p>
          <a:p>
            <a:pPr lvl="1">
              <a:buFontTx/>
              <a:buNone/>
              <a:defRPr/>
            </a:pPr>
            <a:r>
              <a:rPr lang="en-CA" dirty="0" err="1" smtClean="0"/>
              <a:t>File.</a:t>
            </a:r>
            <a:r>
              <a:rPr lang="en-CA" dirty="0" err="1" smtClean="0">
                <a:solidFill>
                  <a:srgbClr val="FF0000"/>
                </a:solidFill>
              </a:rPr>
              <a:t>Move</a:t>
            </a:r>
            <a:r>
              <a:rPr lang="en-CA" dirty="0" smtClean="0"/>
              <a:t>(</a:t>
            </a:r>
            <a:r>
              <a:rPr lang="en-CA" dirty="0" err="1" smtClean="0"/>
              <a:t>oldfilespec</a:t>
            </a:r>
            <a:r>
              <a:rPr lang="en-CA" dirty="0" smtClean="0"/>
              <a:t>, </a:t>
            </a:r>
            <a:r>
              <a:rPr lang="en-CA" dirty="0" err="1" smtClean="0"/>
              <a:t>newfilespec</a:t>
            </a:r>
            <a:r>
              <a:rPr lang="en-CA" dirty="0" smtClean="0"/>
              <a:t>)</a:t>
            </a:r>
          </a:p>
          <a:p>
            <a:pPr lvl="1">
              <a:buFontTx/>
              <a:buNone/>
              <a:defRPr/>
            </a:pPr>
            <a:endParaRPr lang="en-CA" dirty="0"/>
          </a:p>
          <a:p>
            <a:pPr lvl="1">
              <a:defRPr/>
            </a:pPr>
            <a:r>
              <a:rPr lang="en-CA" dirty="0" smtClean="0"/>
              <a:t>Check existence of a file:</a:t>
            </a:r>
          </a:p>
          <a:p>
            <a:pPr lvl="1">
              <a:buFontTx/>
              <a:buNone/>
              <a:defRPr/>
            </a:pPr>
            <a:r>
              <a:rPr lang="en-CA" dirty="0" smtClean="0"/>
              <a:t>Imports System.IO</a:t>
            </a:r>
          </a:p>
          <a:p>
            <a:pPr lvl="1">
              <a:buFontTx/>
              <a:buNone/>
              <a:defRPr/>
            </a:pPr>
            <a:r>
              <a:rPr lang="en-CA" dirty="0" err="1" smtClean="0"/>
              <a:t>File.</a:t>
            </a:r>
            <a:r>
              <a:rPr lang="en-CA" dirty="0" err="1" smtClean="0">
                <a:solidFill>
                  <a:srgbClr val="FF0000"/>
                </a:solidFill>
              </a:rPr>
              <a:t>Exists</a:t>
            </a:r>
            <a:r>
              <a:rPr lang="en-CA" dirty="0" smtClean="0"/>
              <a:t>(</a:t>
            </a:r>
            <a:r>
              <a:rPr lang="en-CA" dirty="0" err="1" smtClean="0"/>
              <a:t>filespec</a:t>
            </a:r>
            <a:r>
              <a:rPr lang="en-CA" dirty="0" smtClean="0"/>
              <a:t>)</a:t>
            </a:r>
            <a:endParaRPr lang="en-CA" dirty="0"/>
          </a:p>
        </p:txBody>
      </p:sp>
      <p:sp>
        <p:nvSpPr>
          <p:cNvPr id="2" name="Content Placeholder 1"/>
          <p:cNvSpPr>
            <a:spLocks noGrp="1"/>
          </p:cNvSpPr>
          <p:nvPr>
            <p:ph sz="quarter" idx="10"/>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2"/>
          <p:cNvSpPr>
            <a:spLocks noGrp="1" noChangeArrowheads="1"/>
          </p:cNvSpPr>
          <p:nvPr>
            <p:ph type="title"/>
          </p:nvPr>
        </p:nvSpPr>
        <p:spPr/>
        <p:txBody>
          <a:bodyPr/>
          <a:lstStyle/>
          <a:p>
            <a:pPr eaLnBrk="1" hangingPunct="1"/>
            <a:r>
              <a:rPr lang="en-US" smtClean="0"/>
              <a:t>The MenuStrip Control</a:t>
            </a:r>
          </a:p>
        </p:txBody>
      </p:sp>
      <p:pic>
        <p:nvPicPr>
          <p:cNvPr id="71686" name="Content Placeholder 11" descr="Fig9-12.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505200" y="3380581"/>
            <a:ext cx="3800846" cy="2382838"/>
          </a:xfrm>
        </p:spPr>
      </p:pic>
      <p:sp>
        <p:nvSpPr>
          <p:cNvPr id="2" name="Content Placeholder 1"/>
          <p:cNvSpPr>
            <a:spLocks noGrp="1"/>
          </p:cNvSpPr>
          <p:nvPr>
            <p:ph sz="quarter" idx="10"/>
          </p:nvPr>
        </p:nvSpPr>
        <p:spPr/>
        <p:txBody>
          <a:bodyPr/>
          <a:lstStyle/>
          <a:p>
            <a:endParaRPr lang="en-US"/>
          </a:p>
        </p:txBody>
      </p:sp>
      <p:sp>
        <p:nvSpPr>
          <p:cNvPr id="7168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09E892B-70EE-42C2-8B23-3E90D388A119}" type="slidenum">
              <a:rPr lang="en-US" sz="1400" smtClean="0"/>
              <a:pPr eaLnBrk="1" hangingPunct="1"/>
              <a:t>60</a:t>
            </a:fld>
            <a:endParaRPr lang="en-US" sz="1400" smtClean="0"/>
          </a:p>
        </p:txBody>
      </p:sp>
      <p:sp>
        <p:nvSpPr>
          <p:cNvPr id="71685" name="Text Box 9"/>
          <p:cNvSpPr txBox="1">
            <a:spLocks noChangeArrowheads="1"/>
          </p:cNvSpPr>
          <p:nvPr/>
        </p:nvSpPr>
        <p:spPr bwMode="auto">
          <a:xfrm>
            <a:off x="990600" y="2133600"/>
            <a:ext cx="678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00"/>
              <a:t>Used to create menus like the following:</a:t>
            </a:r>
          </a:p>
        </p:txBody>
      </p:sp>
      <p:sp>
        <p:nvSpPr>
          <p:cNvPr id="71687" name="AutoShape 5"/>
          <p:cNvSpPr>
            <a:spLocks noChangeArrowheads="1"/>
          </p:cNvSpPr>
          <p:nvPr/>
        </p:nvSpPr>
        <p:spPr bwMode="auto">
          <a:xfrm>
            <a:off x="1066800" y="3455988"/>
            <a:ext cx="2667000" cy="1066800"/>
          </a:xfrm>
          <a:prstGeom prst="rightArrow">
            <a:avLst>
              <a:gd name="adj1" fmla="val 50000"/>
              <a:gd name="adj2" fmla="val 62500"/>
            </a:avLst>
          </a:prstGeom>
          <a:solidFill>
            <a:schemeClr val="accent2"/>
          </a:solidFill>
          <a:ln w="9525">
            <a:solidFill>
              <a:schemeClr val="tx1"/>
            </a:solidFill>
            <a:miter lim="800000"/>
            <a:headEnd/>
            <a:tailEnd/>
          </a:ln>
        </p:spPr>
        <p:txBody>
          <a:bodyPr wrap="none" anchor="ctr"/>
          <a:lstStyle/>
          <a:p>
            <a:r>
              <a:rPr lang="en-US" sz="2000"/>
              <a:t>Top-level menu</a:t>
            </a:r>
          </a:p>
        </p:txBody>
      </p:sp>
      <p:sp>
        <p:nvSpPr>
          <p:cNvPr id="71688" name="AutoShape 6"/>
          <p:cNvSpPr>
            <a:spLocks noChangeArrowheads="1"/>
          </p:cNvSpPr>
          <p:nvPr/>
        </p:nvSpPr>
        <p:spPr bwMode="auto">
          <a:xfrm>
            <a:off x="1219200" y="4038600"/>
            <a:ext cx="2667000" cy="1066800"/>
          </a:xfrm>
          <a:prstGeom prst="rightArrow">
            <a:avLst>
              <a:gd name="adj1" fmla="val 50000"/>
              <a:gd name="adj2" fmla="val 62500"/>
            </a:avLst>
          </a:prstGeom>
          <a:solidFill>
            <a:schemeClr val="accent2"/>
          </a:solidFill>
          <a:ln w="9525">
            <a:solidFill>
              <a:schemeClr val="tx1"/>
            </a:solidFill>
            <a:miter lim="800000"/>
            <a:headEnd/>
            <a:tailEnd/>
          </a:ln>
        </p:spPr>
        <p:txBody>
          <a:bodyPr wrap="none" anchor="ctr"/>
          <a:lstStyle/>
          <a:p>
            <a:r>
              <a:rPr lang="en-US" sz="2000"/>
              <a:t>Second-level menu</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p:txBody>
          <a:bodyPr/>
          <a:lstStyle/>
          <a:p>
            <a:pPr eaLnBrk="1" hangingPunct="1"/>
            <a:r>
              <a:rPr lang="en-US" smtClean="0"/>
              <a:t>Menu Events</a:t>
            </a:r>
          </a:p>
        </p:txBody>
      </p:sp>
      <p:sp>
        <p:nvSpPr>
          <p:cNvPr id="72709" name="Rectangle 3"/>
          <p:cNvSpPr>
            <a:spLocks noGrp="1" noChangeArrowheads="1"/>
          </p:cNvSpPr>
          <p:nvPr>
            <p:ph sz="quarter" idx="1"/>
          </p:nvPr>
        </p:nvSpPr>
        <p:spPr/>
        <p:txBody>
          <a:bodyPr/>
          <a:lstStyle/>
          <a:p>
            <a:pPr eaLnBrk="1" hangingPunct="1"/>
            <a:r>
              <a:rPr lang="en-US" dirty="0" smtClean="0"/>
              <a:t>Each menu item responds to the Click </a:t>
            </a:r>
            <a:r>
              <a:rPr lang="en-US" dirty="0" smtClean="0"/>
              <a:t>event</a:t>
            </a:r>
          </a:p>
          <a:p>
            <a:pPr eaLnBrk="1" hangingPunct="1"/>
            <a:endParaRPr lang="en-US" dirty="0" smtClean="0"/>
          </a:p>
          <a:p>
            <a:pPr eaLnBrk="1" hangingPunct="1"/>
            <a:r>
              <a:rPr lang="en-US" dirty="0" smtClean="0"/>
              <a:t>Click event is triggered by </a:t>
            </a:r>
          </a:p>
          <a:p>
            <a:pPr lvl="1" eaLnBrk="1" hangingPunct="1"/>
            <a:r>
              <a:rPr lang="en-US" dirty="0" smtClean="0"/>
              <a:t>the mouse</a:t>
            </a:r>
          </a:p>
          <a:p>
            <a:pPr lvl="1" eaLnBrk="1" hangingPunct="1"/>
            <a:r>
              <a:rPr lang="en-US" dirty="0" smtClean="0"/>
              <a:t>Alt + access key</a:t>
            </a:r>
          </a:p>
          <a:p>
            <a:pPr lvl="1" eaLnBrk="1" hangingPunct="1"/>
            <a:r>
              <a:rPr lang="en-US" dirty="0" smtClean="0"/>
              <a:t>Shortcut key</a:t>
            </a:r>
          </a:p>
        </p:txBody>
      </p:sp>
      <p:sp>
        <p:nvSpPr>
          <p:cNvPr id="2" name="Content Placeholder 1"/>
          <p:cNvSpPr>
            <a:spLocks noGrp="1"/>
          </p:cNvSpPr>
          <p:nvPr>
            <p:ph sz="quarter" idx="10"/>
          </p:nvPr>
        </p:nvSpPr>
        <p:spPr/>
        <p:txBody>
          <a:bodyPr/>
          <a:lstStyle/>
          <a:p>
            <a:endParaRPr lang="en-US"/>
          </a:p>
        </p:txBody>
      </p:sp>
      <p:sp>
        <p:nvSpPr>
          <p:cNvPr id="7270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CBA338C-C31E-4FC9-B020-A15D42C68B45}" type="slidenum">
              <a:rPr lang="en-US" sz="1400" smtClean="0"/>
              <a:pPr eaLnBrk="1" hangingPunct="1"/>
              <a:t>61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lstStyle/>
          <a:p>
            <a:pPr eaLnBrk="1" hangingPunct="1"/>
            <a:r>
              <a:rPr lang="en-US" smtClean="0"/>
              <a:t>Multiple Forms</a:t>
            </a:r>
          </a:p>
        </p:txBody>
      </p:sp>
      <p:sp>
        <p:nvSpPr>
          <p:cNvPr id="73733" name="Rectangle 3"/>
          <p:cNvSpPr>
            <a:spLocks noGrp="1" noChangeArrowheads="1"/>
          </p:cNvSpPr>
          <p:nvPr>
            <p:ph sz="quarter" idx="1"/>
          </p:nvPr>
        </p:nvSpPr>
        <p:spPr/>
        <p:txBody>
          <a:bodyPr/>
          <a:lstStyle/>
          <a:p>
            <a:pPr eaLnBrk="1" hangingPunct="1"/>
            <a:r>
              <a:rPr lang="en-US" smtClean="0"/>
              <a:t>Visual Basic programs can contain more than one form</a:t>
            </a:r>
          </a:p>
          <a:p>
            <a:pPr eaLnBrk="1" hangingPunct="1"/>
            <a:endParaRPr lang="en-US" smtClean="0"/>
          </a:p>
          <a:p>
            <a:pPr eaLnBrk="1" hangingPunct="1"/>
            <a:r>
              <a:rPr lang="en-US" smtClean="0"/>
              <a:t>To add the new form, select Add Windows Form from the Project menu, to invoke the Add New Items dialog box. </a:t>
            </a:r>
          </a:p>
          <a:p>
            <a:pPr eaLnBrk="1" hangingPunct="1"/>
            <a:endParaRPr lang="en-US" smtClean="0"/>
          </a:p>
          <a:p>
            <a:pPr eaLnBrk="1" hangingPunct="1"/>
            <a:endParaRPr lang="en-US" smtClean="0"/>
          </a:p>
        </p:txBody>
      </p:sp>
      <p:sp>
        <p:nvSpPr>
          <p:cNvPr id="2" name="Content Placeholder 1"/>
          <p:cNvSpPr>
            <a:spLocks noGrp="1"/>
          </p:cNvSpPr>
          <p:nvPr>
            <p:ph sz="quarter" idx="10"/>
          </p:nvPr>
        </p:nvSpPr>
        <p:spPr/>
        <p:txBody>
          <a:bodyPr/>
          <a:lstStyle/>
          <a:p>
            <a:endParaRPr lang="en-US"/>
          </a:p>
        </p:txBody>
      </p:sp>
      <p:sp>
        <p:nvSpPr>
          <p:cNvPr id="7373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029A305-233C-49AB-AEA9-BEE35DDD74FD}" type="slidenum">
              <a:rPr lang="en-US" sz="1400" smtClean="0"/>
              <a:pPr eaLnBrk="1" hangingPunct="1"/>
              <a:t>62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eaLnBrk="1" hangingPunct="1"/>
            <a:r>
              <a:rPr lang="en-US" smtClean="0"/>
              <a:t>Add New Items dialog box</a:t>
            </a:r>
          </a:p>
        </p:txBody>
      </p:sp>
      <p:pic>
        <p:nvPicPr>
          <p:cNvPr id="74757" name="Content Placeholder 6" descr="Fig9-14.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914400" y="1295400"/>
            <a:ext cx="7491976" cy="4191000"/>
          </a:xfrm>
        </p:spPr>
      </p:pic>
      <p:sp>
        <p:nvSpPr>
          <p:cNvPr id="2" name="Content Placeholder 1"/>
          <p:cNvSpPr>
            <a:spLocks noGrp="1"/>
          </p:cNvSpPr>
          <p:nvPr>
            <p:ph sz="quarter" idx="10"/>
          </p:nvPr>
        </p:nvSpPr>
        <p:spPr/>
        <p:txBody>
          <a:bodyPr/>
          <a:lstStyle/>
          <a:p>
            <a:endParaRPr lang="en-US"/>
          </a:p>
        </p:txBody>
      </p:sp>
      <p:sp>
        <p:nvSpPr>
          <p:cNvPr id="7475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2B4D1DE-C784-4BEB-BC82-8C1EE61A793F}" type="slidenum">
              <a:rPr lang="en-US" sz="1400" smtClean="0"/>
              <a:pPr eaLnBrk="1" hangingPunct="1"/>
              <a:t>63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r>
              <a:rPr lang="en-US" smtClean="0"/>
              <a:t>Add New Items dialog box</a:t>
            </a:r>
            <a:endParaRPr lang="en-US" smtClean="0"/>
          </a:p>
        </p:txBody>
      </p:sp>
      <p:sp>
        <p:nvSpPr>
          <p:cNvPr id="5" name="Content Placeholder 4"/>
          <p:cNvSpPr>
            <a:spLocks noGrp="1"/>
          </p:cNvSpPr>
          <p:nvPr>
            <p:ph sz="quarter" idx="1"/>
          </p:nvPr>
        </p:nvSpPr>
        <p:spPr/>
        <p:txBody>
          <a:bodyPr/>
          <a:lstStyle/>
          <a:p>
            <a:pPr marL="342900" indent="-342900">
              <a:spcBef>
                <a:spcPct val="20000"/>
              </a:spcBef>
              <a:buClr>
                <a:schemeClr val="accent2"/>
              </a:buClr>
              <a:buFontTx/>
              <a:buChar char="•"/>
            </a:pPr>
            <a:r>
              <a:rPr lang="en-US" dirty="0"/>
              <a:t>Select Windows Form from the Installed Templates </a:t>
            </a:r>
            <a:r>
              <a:rPr lang="en-US" dirty="0" smtClean="0"/>
              <a:t>pane</a:t>
            </a:r>
          </a:p>
          <a:p>
            <a:pPr marL="342900" indent="-342900">
              <a:spcBef>
                <a:spcPct val="20000"/>
              </a:spcBef>
              <a:buClr>
                <a:schemeClr val="accent2"/>
              </a:buClr>
              <a:buFontTx/>
              <a:buChar char="•"/>
            </a:pPr>
            <a:endParaRPr lang="en-US" dirty="0"/>
          </a:p>
          <a:p>
            <a:pPr marL="342900" indent="-342900">
              <a:spcBef>
                <a:spcPct val="20000"/>
              </a:spcBef>
              <a:buClr>
                <a:schemeClr val="accent2"/>
              </a:buClr>
              <a:buFontTx/>
              <a:buChar char="•"/>
            </a:pPr>
            <a:r>
              <a:rPr lang="en-US" dirty="0"/>
              <a:t>Optionally type in a </a:t>
            </a:r>
            <a:r>
              <a:rPr lang="en-US" dirty="0" smtClean="0"/>
              <a:t>name</a:t>
            </a:r>
          </a:p>
          <a:p>
            <a:pPr marL="342900" indent="-342900">
              <a:spcBef>
                <a:spcPct val="20000"/>
              </a:spcBef>
              <a:buClr>
                <a:schemeClr val="accent2"/>
              </a:buClr>
              <a:buFontTx/>
              <a:buChar char="•"/>
            </a:pPr>
            <a:endParaRPr lang="en-US" dirty="0"/>
          </a:p>
          <a:p>
            <a:pPr marL="342900" indent="-342900">
              <a:spcBef>
                <a:spcPct val="20000"/>
              </a:spcBef>
              <a:buClr>
                <a:schemeClr val="accent2"/>
              </a:buClr>
              <a:buFontTx/>
              <a:buChar char="•"/>
            </a:pPr>
            <a:r>
              <a:rPr lang="en-US" dirty="0"/>
              <a:t>Press the Add </a:t>
            </a:r>
            <a:r>
              <a:rPr lang="en-US" dirty="0" smtClean="0"/>
              <a:t>button</a:t>
            </a:r>
            <a:endParaRPr lang="en-US" dirty="0"/>
          </a:p>
          <a:p>
            <a:endParaRPr lang="en-US" dirty="0"/>
          </a:p>
        </p:txBody>
      </p:sp>
      <p:sp>
        <p:nvSpPr>
          <p:cNvPr id="6" name="Content Placeholder 5"/>
          <p:cNvSpPr>
            <a:spLocks noGrp="1"/>
          </p:cNvSpPr>
          <p:nvPr>
            <p:ph sz="quarter" idx="10"/>
          </p:nvPr>
        </p:nvSpPr>
        <p:spPr/>
        <p:txBody>
          <a:bodyPr/>
          <a:lstStyle/>
          <a:p>
            <a:endParaRPr lang="en-US"/>
          </a:p>
        </p:txBody>
      </p:sp>
      <p:sp>
        <p:nvSpPr>
          <p:cNvPr id="7577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BC2EC52-CEDE-473B-AC4C-B173A192196B}" type="slidenum">
              <a:rPr lang="en-US" sz="1400" smtClean="0"/>
              <a:pPr eaLnBrk="1" hangingPunct="1"/>
              <a:t>64</a:t>
            </a:fld>
            <a:endParaRPr lang="en-US" sz="1400" smtClean="0"/>
          </a:p>
        </p:txBody>
      </p:sp>
      <p:sp>
        <p:nvSpPr>
          <p:cNvPr id="75781" name="Rectangle 6"/>
          <p:cNvSpPr>
            <a:spLocks noChangeArrowheads="1"/>
          </p:cNvSpPr>
          <p:nvPr/>
        </p:nvSpPr>
        <p:spPr bwMode="auto">
          <a:xfrm>
            <a:off x="990600" y="1981200"/>
            <a:ext cx="7964488"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FontTx/>
              <a:buChar char="•"/>
            </a:pPr>
            <a:endParaRPr lang="en-US" sz="32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r>
              <a:rPr lang="en-US" smtClean="0"/>
              <a:t>Solution Explorer</a:t>
            </a:r>
          </a:p>
        </p:txBody>
      </p:sp>
      <p:pic>
        <p:nvPicPr>
          <p:cNvPr id="76806" name="Content Placeholder 7" descr="Fig9-15.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743200" y="2895600"/>
            <a:ext cx="3701143" cy="2667000"/>
          </a:xfrm>
        </p:spPr>
      </p:pic>
      <p:sp>
        <p:nvSpPr>
          <p:cNvPr id="2" name="Content Placeholder 1"/>
          <p:cNvSpPr>
            <a:spLocks noGrp="1"/>
          </p:cNvSpPr>
          <p:nvPr>
            <p:ph sz="quarter" idx="10"/>
          </p:nvPr>
        </p:nvSpPr>
        <p:spPr/>
        <p:txBody>
          <a:bodyPr/>
          <a:lstStyle/>
          <a:p>
            <a:endParaRPr lang="en-US"/>
          </a:p>
        </p:txBody>
      </p:sp>
      <p:sp>
        <p:nvSpPr>
          <p:cNvPr id="768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2717531-52D1-4FD2-AAD4-85FDD2589C83}" type="slidenum">
              <a:rPr lang="en-US" sz="1400" smtClean="0"/>
              <a:pPr eaLnBrk="1" hangingPunct="1"/>
              <a:t>65</a:t>
            </a:fld>
            <a:endParaRPr lang="en-US" sz="1400" smtClean="0"/>
          </a:p>
        </p:txBody>
      </p:sp>
      <p:sp>
        <p:nvSpPr>
          <p:cNvPr id="76805" name="Rectangle 3"/>
          <p:cNvSpPr>
            <a:spLocks noChangeArrowheads="1"/>
          </p:cNvSpPr>
          <p:nvPr/>
        </p:nvSpPr>
        <p:spPr bwMode="auto">
          <a:xfrm>
            <a:off x="533400" y="1143000"/>
            <a:ext cx="7964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FontTx/>
              <a:buChar char="•"/>
            </a:pPr>
            <a:r>
              <a:rPr lang="en-US" sz="3200" dirty="0"/>
              <a:t>Both forms will be accessible through Solution </a:t>
            </a:r>
            <a:r>
              <a:rPr lang="en-US" sz="3200" dirty="0" smtClean="0"/>
              <a:t>Explorer</a:t>
            </a:r>
            <a:endParaRPr lang="en-US" sz="32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2"/>
          <p:cNvSpPr>
            <a:spLocks noGrp="1" noChangeArrowheads="1"/>
          </p:cNvSpPr>
          <p:nvPr>
            <p:ph type="title"/>
          </p:nvPr>
        </p:nvSpPr>
        <p:spPr/>
        <p:txBody>
          <a:bodyPr/>
          <a:lstStyle/>
          <a:p>
            <a:pPr eaLnBrk="1" hangingPunct="1"/>
            <a:r>
              <a:rPr lang="en-US" smtClean="0"/>
              <a:t>Variables and Multiple Forms</a:t>
            </a:r>
          </a:p>
        </p:txBody>
      </p:sp>
      <p:sp>
        <p:nvSpPr>
          <p:cNvPr id="77829" name="Rectangle 3"/>
          <p:cNvSpPr>
            <a:spLocks noGrp="1" noChangeArrowheads="1"/>
          </p:cNvSpPr>
          <p:nvPr>
            <p:ph sz="quarter" idx="1"/>
          </p:nvPr>
        </p:nvSpPr>
        <p:spPr/>
        <p:txBody>
          <a:bodyPr/>
          <a:lstStyle/>
          <a:p>
            <a:pPr eaLnBrk="1" hangingPunct="1">
              <a:lnSpc>
                <a:spcPct val="90000"/>
              </a:lnSpc>
            </a:pPr>
            <a:r>
              <a:rPr lang="en-US" dirty="0" smtClean="0"/>
              <a:t>Variables declared in the Declarations section of a form with Public, instead of Dim, will be available to all forms in the </a:t>
            </a:r>
            <a:r>
              <a:rPr lang="en-US" dirty="0" smtClean="0"/>
              <a:t>program</a:t>
            </a:r>
            <a:endParaRPr lang="en-US" dirty="0"/>
          </a:p>
          <a:p>
            <a:pPr eaLnBrk="1" hangingPunct="1">
              <a:lnSpc>
                <a:spcPct val="90000"/>
              </a:lnSpc>
            </a:pPr>
            <a:endParaRPr lang="en-US" dirty="0" smtClean="0"/>
          </a:p>
          <a:p>
            <a:pPr eaLnBrk="1" hangingPunct="1">
              <a:lnSpc>
                <a:spcPct val="90000"/>
              </a:lnSpc>
            </a:pPr>
            <a:r>
              <a:rPr lang="en-US" dirty="0" smtClean="0"/>
              <a:t>When a Public variable is used in another form, it is referred to by an expression such as</a:t>
            </a:r>
          </a:p>
          <a:p>
            <a:pPr algn="ctr" eaLnBrk="1" hangingPunct="1">
              <a:lnSpc>
                <a:spcPct val="90000"/>
              </a:lnSpc>
              <a:spcBef>
                <a:spcPct val="50000"/>
              </a:spcBef>
              <a:buFontTx/>
              <a:buNone/>
            </a:pPr>
            <a:r>
              <a:rPr lang="en-US" b="1" dirty="0" err="1" smtClean="0">
                <a:latin typeface="Courier New" pitchFamily="49" charset="0"/>
              </a:rPr>
              <a:t>secondForm.</a:t>
            </a:r>
            <a:r>
              <a:rPr lang="en-US" b="1" i="1" dirty="0" err="1" smtClean="0">
                <a:latin typeface="Courier New" pitchFamily="49" charset="0"/>
              </a:rPr>
              <a:t>variableName</a:t>
            </a:r>
            <a:endParaRPr lang="en-US" b="1" dirty="0" smtClean="0">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778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DE4EB4D-7E55-4C31-A5BE-84246E2823F9}" type="slidenum">
              <a:rPr lang="en-US" sz="1400" smtClean="0"/>
              <a:pPr eaLnBrk="1" hangingPunct="1"/>
              <a:t>66</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
        <p:nvSpPr>
          <p:cNvPr id="78852" name="Footer Placeholder 3"/>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78853"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BFE2539-F9F5-44FE-BB3E-A2F5ADDB9CF5}" type="slidenum">
              <a:rPr lang="en-US" sz="1400" smtClean="0"/>
              <a:pPr eaLnBrk="1" hangingPunct="1"/>
              <a:t>67</a:t>
            </a:fld>
            <a:endParaRPr lang="en-US" sz="1400" smtClean="0"/>
          </a:p>
        </p:txBody>
      </p:sp>
      <p:pic>
        <p:nvPicPr>
          <p:cNvPr id="788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pPr eaLnBrk="1" hangingPunct="1"/>
            <a:r>
              <a:rPr lang="en-US" dirty="0" smtClean="0"/>
              <a:t>Example </a:t>
            </a:r>
            <a:r>
              <a:rPr lang="en-US" dirty="0" smtClean="0"/>
              <a:t>3</a:t>
            </a:r>
            <a:endParaRPr lang="en-US" dirty="0" smtClean="0"/>
          </a:p>
        </p:txBody>
      </p:sp>
      <p:pic>
        <p:nvPicPr>
          <p:cNvPr id="79878" name="Content Placeholder 8" descr="9-3-3A.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32594" y="348205"/>
            <a:ext cx="3482181" cy="2166395"/>
          </a:xfrm>
        </p:spPr>
      </p:pic>
      <p:sp>
        <p:nvSpPr>
          <p:cNvPr id="2" name="Content Placeholder 1"/>
          <p:cNvSpPr>
            <a:spLocks noGrp="1"/>
          </p:cNvSpPr>
          <p:nvPr>
            <p:ph sz="quarter" idx="10"/>
          </p:nvPr>
        </p:nvSpPr>
        <p:spPr/>
        <p:txBody>
          <a:bodyPr/>
          <a:lstStyle/>
          <a:p>
            <a:endParaRPr lang="en-US"/>
          </a:p>
        </p:txBody>
      </p:sp>
      <p:sp>
        <p:nvSpPr>
          <p:cNvPr id="798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630302D-97B8-4DCD-9F06-A5B2B689A479}" type="slidenum">
              <a:rPr lang="en-US" sz="1400" smtClean="0"/>
              <a:pPr eaLnBrk="1" hangingPunct="1"/>
              <a:t>68</a:t>
            </a:fld>
            <a:endParaRPr lang="en-US" sz="1400" smtClean="0"/>
          </a:p>
        </p:txBody>
      </p:sp>
      <p:sp>
        <p:nvSpPr>
          <p:cNvPr id="79877" name="Text Box 8"/>
          <p:cNvSpPr txBox="1">
            <a:spLocks noChangeArrowheads="1"/>
          </p:cNvSpPr>
          <p:nvPr/>
        </p:nvSpPr>
        <p:spPr bwMode="auto">
          <a:xfrm>
            <a:off x="3914775" y="171980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txtTotIncome</a:t>
            </a:r>
          </a:p>
        </p:txBody>
      </p:sp>
      <p:sp>
        <p:nvSpPr>
          <p:cNvPr id="79879" name="Line 7"/>
          <p:cNvSpPr>
            <a:spLocks noChangeShapeType="1"/>
          </p:cNvSpPr>
          <p:nvPr/>
        </p:nvSpPr>
        <p:spPr bwMode="auto">
          <a:xfrm flipH="1">
            <a:off x="3457575" y="2024605"/>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9" name="Content Placeholder 7" descr="9-3-3B.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3429000"/>
            <a:ext cx="3200400" cy="2197865"/>
          </a:xfrm>
          <a:prstGeom prst="rect">
            <a:avLst/>
          </a:prstGeom>
        </p:spPr>
      </p:pic>
      <p:sp>
        <p:nvSpPr>
          <p:cNvPr id="10" name="Text Box 8"/>
          <p:cNvSpPr txBox="1">
            <a:spLocks noChangeArrowheads="1"/>
          </p:cNvSpPr>
          <p:nvPr/>
        </p:nvSpPr>
        <p:spPr bwMode="auto">
          <a:xfrm>
            <a:off x="762000" y="55626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00"/>
              <a:t>FormBorderStyle property set to FixedDialog</a:t>
            </a:r>
          </a:p>
        </p:txBody>
      </p:sp>
      <p:sp>
        <p:nvSpPr>
          <p:cNvPr id="12" name="Rectangle 2"/>
          <p:cNvSpPr txBox="1">
            <a:spLocks noChangeArrowheads="1"/>
          </p:cNvSpPr>
          <p:nvPr/>
        </p:nvSpPr>
        <p:spPr>
          <a:xfrm>
            <a:off x="832644" y="2558005"/>
            <a:ext cx="2743200" cy="562074"/>
          </a:xfrm>
          <a:prstGeom prst="rect">
            <a:avLst/>
          </a:prstGeom>
        </p:spPr>
        <p:txBody>
          <a:bodyPr vert="horz" lIns="91415" tIns="45708" rIns="91415" bIns="45708" anchor="b">
            <a:noAutofit/>
          </a:bodyPr>
          <a:lstStyle>
            <a:lvl1pPr algn="r" rtl="0" eaLnBrk="1" latinLnBrk="0" hangingPunct="1">
              <a:spcBef>
                <a:spcPct val="0"/>
              </a:spcBef>
              <a:buNone/>
              <a:defRPr kumimoji="0" sz="3200" b="1" kern="1200" cap="small" baseline="0">
                <a:solidFill>
                  <a:schemeClr val="tx2"/>
                </a:solidFill>
                <a:latin typeface="+mj-lt"/>
                <a:ea typeface="+mj-ea"/>
                <a:cs typeface="+mj-cs"/>
              </a:defRPr>
            </a:lvl1pPr>
          </a:lstStyle>
          <a:p>
            <a:r>
              <a:rPr lang="en-US" dirty="0" err="1" smtClean="0"/>
              <a:t>frmIncome</a:t>
            </a:r>
            <a:endParaRPr lang="en-US" dirty="0" smtClean="0"/>
          </a:p>
        </p:txBody>
      </p:sp>
      <p:sp>
        <p:nvSpPr>
          <p:cNvPr id="13" name="Rectangle 2"/>
          <p:cNvSpPr txBox="1">
            <a:spLocks noChangeArrowheads="1"/>
          </p:cNvSpPr>
          <p:nvPr/>
        </p:nvSpPr>
        <p:spPr>
          <a:xfrm>
            <a:off x="4676775" y="2819992"/>
            <a:ext cx="3295650" cy="562074"/>
          </a:xfrm>
          <a:prstGeom prst="rect">
            <a:avLst/>
          </a:prstGeom>
        </p:spPr>
        <p:txBody>
          <a:bodyPr vert="horz" lIns="91415" tIns="45708" rIns="91415" bIns="45708" anchor="b">
            <a:noAutofit/>
          </a:bodyPr>
          <a:lstStyle>
            <a:lvl1pPr algn="r" rtl="0" eaLnBrk="1" latinLnBrk="0" hangingPunct="1">
              <a:spcBef>
                <a:spcPct val="0"/>
              </a:spcBef>
              <a:buNone/>
              <a:defRPr kumimoji="0" sz="3200" b="1" kern="1200" cap="small" baseline="0">
                <a:solidFill>
                  <a:schemeClr val="tx2"/>
                </a:solidFill>
                <a:latin typeface="+mj-lt"/>
                <a:ea typeface="+mj-ea"/>
                <a:cs typeface="+mj-cs"/>
              </a:defRPr>
            </a:lvl1pPr>
          </a:lstStyle>
          <a:p>
            <a:pPr algn="ctr"/>
            <a:r>
              <a:rPr lang="en-US" dirty="0" err="1" smtClean="0"/>
              <a:t>frmSources</a:t>
            </a:r>
            <a:endParaRPr lang="en-US"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n-US" smtClean="0"/>
              <a:t>Example 3: frmIncome’s Code</a:t>
            </a:r>
          </a:p>
        </p:txBody>
      </p:sp>
      <p:sp>
        <p:nvSpPr>
          <p:cNvPr id="81925" name="Rectangle 3"/>
          <p:cNvSpPr>
            <a:spLocks noGrp="1" noChangeArrowheads="1"/>
          </p:cNvSpPr>
          <p:nvPr>
            <p:ph sz="quarter" idx="1"/>
          </p:nvPr>
        </p:nvSpPr>
        <p:spPr>
          <a:xfrm>
            <a:off x="457200" y="980728"/>
            <a:ext cx="8458200" cy="5493224"/>
          </a:xfrm>
        </p:spPr>
        <p:txBody>
          <a:bodyPr>
            <a:normAutofit/>
          </a:bodyPr>
          <a:lstStyle/>
          <a:p>
            <a:pPr eaLnBrk="1" hangingPunct="1">
              <a:lnSpc>
                <a:spcPct val="80000"/>
              </a:lnSpc>
            </a:pPr>
            <a:endParaRPr lang="en-US" sz="1600" b="1" noProof="1" smtClean="0"/>
          </a:p>
          <a:p>
            <a:pPr eaLnBrk="1" hangingPunct="1">
              <a:lnSpc>
                <a:spcPct val="80000"/>
              </a:lnSpc>
              <a:buFontTx/>
              <a:buNone/>
            </a:pPr>
            <a:r>
              <a:rPr lang="en-US" sz="1600" b="1" noProof="1" smtClean="0"/>
              <a:t>  </a:t>
            </a:r>
            <a:r>
              <a:rPr lang="en-US" sz="2400" b="1" noProof="1" smtClean="0">
                <a:solidFill>
                  <a:schemeClr val="folHlink"/>
                </a:solidFill>
                <a:latin typeface="Courier New" pitchFamily="49" charset="0"/>
              </a:rPr>
              <a:t>Private Sub</a:t>
            </a:r>
            <a:r>
              <a:rPr lang="en-US" sz="2400" b="1" noProof="1" smtClean="0">
                <a:latin typeface="Courier New" pitchFamily="49" charset="0"/>
              </a:rPr>
              <a:t> btnDetermine</a:t>
            </a:r>
            <a:r>
              <a:rPr lang="en-US" sz="2400" b="1" dirty="0" smtClean="0">
                <a:latin typeface="Courier New" pitchFamily="49" charset="0"/>
              </a:rPr>
              <a:t>_</a:t>
            </a:r>
            <a:r>
              <a:rPr lang="en-US" sz="2400" b="1" noProof="1" smtClean="0">
                <a:latin typeface="Courier New" pitchFamily="49" charset="0"/>
              </a:rPr>
              <a:t>Click</a:t>
            </a:r>
            <a:r>
              <a:rPr lang="en-US" sz="2400" b="1" noProof="1" smtClean="0">
                <a:latin typeface="Courier New" pitchFamily="49" charset="0"/>
              </a:rPr>
              <a:t>(</a:t>
            </a:r>
            <a:r>
              <a:rPr lang="en-US" sz="2400" b="1" dirty="0" smtClean="0">
                <a:solidFill>
                  <a:schemeClr val="folHlink"/>
                </a:solidFill>
                <a:latin typeface="Courier New" pitchFamily="49" charset="0"/>
              </a:rPr>
              <a:t>...</a:t>
            </a:r>
            <a:r>
              <a:rPr lang="en-US" sz="2400" b="1" noProof="1" smtClean="0">
                <a:latin typeface="Courier New" pitchFamily="49" charset="0"/>
              </a:rPr>
              <a:t>) </a:t>
            </a:r>
            <a:r>
              <a:rPr lang="en-US" sz="2400" b="1" noProof="1" smtClean="0">
                <a:solidFill>
                  <a:schemeClr val="folHlink"/>
                </a:solidFill>
                <a:latin typeface="Courier New" pitchFamily="49" charset="0"/>
              </a:rPr>
              <a:t>Handles_</a:t>
            </a:r>
            <a:r>
              <a:rPr lang="en-US" sz="2400" b="1" dirty="0" smtClean="0">
                <a:latin typeface="Courier New" pitchFamily="49" charset="0"/>
              </a:rPr>
              <a:t> 	</a:t>
            </a:r>
            <a:r>
              <a:rPr lang="en-US" sz="2400" b="1" noProof="1" smtClean="0">
                <a:latin typeface="Courier New" pitchFamily="49" charset="0"/>
              </a:rPr>
              <a:t>btnDetermine.Click</a:t>
            </a:r>
            <a:endParaRPr lang="en-US" sz="2400" b="1" noProof="1" smtClean="0">
              <a:latin typeface="Courier New" pitchFamily="49" charset="0"/>
            </a:endParaRPr>
          </a:p>
          <a:p>
            <a:pPr eaLnBrk="1" hangingPunct="1">
              <a:lnSpc>
                <a:spcPct val="80000"/>
              </a:lnSpc>
              <a:buFontTx/>
              <a:buNone/>
            </a:pPr>
            <a:endParaRPr lang="en-US" sz="2400" b="1" dirty="0" smtClean="0">
              <a:latin typeface="Courier New" pitchFamily="49" charset="0"/>
            </a:endParaRPr>
          </a:p>
          <a:p>
            <a:pPr eaLnBrk="1" hangingPunct="1">
              <a:lnSpc>
                <a:spcPct val="80000"/>
              </a:lnSpc>
              <a:buFontTx/>
              <a:buNone/>
            </a:pPr>
            <a:r>
              <a:rPr lang="en-US" sz="2400" b="1" dirty="0" smtClean="0">
                <a:latin typeface="Courier New" pitchFamily="49" charset="0"/>
              </a:rPr>
              <a:t> </a:t>
            </a:r>
            <a:r>
              <a:rPr lang="en-US" sz="2400" b="1" noProof="1" smtClean="0">
                <a:latin typeface="Courier New" pitchFamily="49" charset="0"/>
              </a:rPr>
              <a:t> </a:t>
            </a:r>
            <a:r>
              <a:rPr lang="en-US" sz="2400" b="1" noProof="1" smtClean="0">
                <a:solidFill>
                  <a:schemeClr val="accent1"/>
                </a:solidFill>
                <a:latin typeface="Courier New" pitchFamily="49" charset="0"/>
              </a:rPr>
              <a:t>'Instantiate the second form</a:t>
            </a:r>
            <a:endParaRPr lang="en-US" sz="2400" b="1" dirty="0" smtClean="0">
              <a:solidFill>
                <a:schemeClr val="accent1"/>
              </a:solidFill>
              <a:latin typeface="Courier New" pitchFamily="49" charset="0"/>
            </a:endParaRPr>
          </a:p>
          <a:p>
            <a:pPr eaLnBrk="1" hangingPunct="1">
              <a:lnSpc>
                <a:spcPct val="80000"/>
              </a:lnSpc>
              <a:buFontTx/>
              <a:buNone/>
            </a:pPr>
            <a:r>
              <a:rPr lang="en-US" sz="2400" b="1" noProof="1" smtClean="0">
                <a:latin typeface="Courier New" pitchFamily="49" charset="0"/>
              </a:rPr>
              <a:t> </a:t>
            </a:r>
            <a:r>
              <a:rPr lang="en-US" sz="2400" b="1" dirty="0" smtClean="0">
                <a:latin typeface="Courier New" pitchFamily="49" charset="0"/>
              </a:rPr>
              <a:t> </a:t>
            </a:r>
            <a:r>
              <a:rPr lang="en-US" sz="2400" b="1" noProof="1" smtClean="0">
                <a:solidFill>
                  <a:schemeClr val="folHlink"/>
                </a:solidFill>
                <a:latin typeface="Courier New" pitchFamily="49" charset="0"/>
              </a:rPr>
              <a:t>Dim</a:t>
            </a:r>
            <a:r>
              <a:rPr lang="en-US" sz="2400" b="1" noProof="1" smtClean="0">
                <a:latin typeface="Courier New" pitchFamily="49" charset="0"/>
              </a:rPr>
              <a:t> secondForm </a:t>
            </a:r>
            <a:r>
              <a:rPr lang="en-US" sz="2400" b="1" noProof="1" smtClean="0">
                <a:solidFill>
                  <a:schemeClr val="folHlink"/>
                </a:solidFill>
                <a:latin typeface="Courier New" pitchFamily="49" charset="0"/>
              </a:rPr>
              <a:t>As New</a:t>
            </a:r>
            <a:r>
              <a:rPr lang="en-US" sz="2400" b="1" noProof="1" smtClean="0">
                <a:latin typeface="Courier New" pitchFamily="49" charset="0"/>
              </a:rPr>
              <a:t> </a:t>
            </a:r>
            <a:r>
              <a:rPr lang="en-US" sz="2400" b="1" noProof="1" smtClean="0">
                <a:latin typeface="Courier New" pitchFamily="49" charset="0"/>
              </a:rPr>
              <a:t>frmSources</a:t>
            </a:r>
            <a:r>
              <a:rPr lang="en-US" sz="2400" b="1" noProof="1" smtClean="0">
                <a:latin typeface="Courier New" pitchFamily="49" charset="0"/>
              </a:rPr>
              <a:t>()</a:t>
            </a:r>
          </a:p>
          <a:p>
            <a:pPr eaLnBrk="1" hangingPunct="1">
              <a:lnSpc>
                <a:spcPct val="80000"/>
              </a:lnSpc>
              <a:buFontTx/>
              <a:buNone/>
            </a:pPr>
            <a:endParaRPr lang="en-US" sz="2400" b="1" noProof="1" smtClean="0">
              <a:solidFill>
                <a:schemeClr val="accent1"/>
              </a:solidFill>
              <a:latin typeface="Courier New" pitchFamily="49" charset="0"/>
            </a:endParaRPr>
          </a:p>
          <a:p>
            <a:pPr eaLnBrk="1" hangingPunct="1">
              <a:lnSpc>
                <a:spcPct val="80000"/>
              </a:lnSpc>
              <a:buFontTx/>
              <a:buNone/>
            </a:pPr>
            <a:r>
              <a:rPr lang="en-US" sz="2400" b="1" noProof="1" smtClean="0">
                <a:latin typeface="Courier New" pitchFamily="49" charset="0"/>
              </a:rPr>
              <a:t>  secondForm.ShowDialog()   </a:t>
            </a:r>
            <a:r>
              <a:rPr lang="en-US" sz="2400" b="1" noProof="1" smtClean="0">
                <a:solidFill>
                  <a:schemeClr val="accent1"/>
                </a:solidFill>
                <a:latin typeface="Courier New" pitchFamily="49" charset="0"/>
              </a:rPr>
              <a:t>'Show the second </a:t>
            </a:r>
            <a:r>
              <a:rPr lang="en-US" sz="2400" b="1" dirty="0" smtClean="0">
                <a:solidFill>
                  <a:schemeClr val="accent1"/>
                </a:solidFill>
                <a:latin typeface="Courier New" pitchFamily="49" charset="0"/>
              </a:rPr>
              <a:t>'</a:t>
            </a:r>
            <a:r>
              <a:rPr lang="en-US" sz="2400" b="1" noProof="1" smtClean="0">
                <a:solidFill>
                  <a:schemeClr val="accent1"/>
                </a:solidFill>
                <a:latin typeface="Courier New" pitchFamily="49" charset="0"/>
              </a:rPr>
              <a:t>form and wait until it closes.</a:t>
            </a:r>
            <a:r>
              <a:rPr lang="en-US" sz="2400" b="1" dirty="0" smtClean="0">
                <a:solidFill>
                  <a:schemeClr val="accent1"/>
                </a:solidFill>
                <a:latin typeface="Courier New" pitchFamily="49" charset="0"/>
              </a:rPr>
              <a:t> </a:t>
            </a:r>
            <a:r>
              <a:rPr lang="en-US" sz="2400" b="1" noProof="1" smtClean="0">
                <a:solidFill>
                  <a:schemeClr val="accent1"/>
                </a:solidFill>
                <a:latin typeface="Courier New" pitchFamily="49" charset="0"/>
              </a:rPr>
              <a:t>Then </a:t>
            </a:r>
            <a:endParaRPr lang="en-US" sz="2400" b="1" noProof="1" smtClean="0">
              <a:solidFill>
                <a:schemeClr val="accent1"/>
              </a:solidFill>
              <a:latin typeface="Courier New" pitchFamily="49" charset="0"/>
            </a:endParaRPr>
          </a:p>
          <a:p>
            <a:pPr>
              <a:lnSpc>
                <a:spcPct val="80000"/>
              </a:lnSpc>
              <a:buNone/>
            </a:pPr>
            <a:r>
              <a:rPr lang="en-US" b="1" noProof="1">
                <a:solidFill>
                  <a:schemeClr val="accent1"/>
                </a:solidFill>
                <a:latin typeface="Courier New" pitchFamily="49" charset="0"/>
              </a:rPr>
              <a:t>	</a:t>
            </a:r>
            <a:r>
              <a:rPr lang="en-US" b="1" dirty="0">
                <a:solidFill>
                  <a:schemeClr val="accent1"/>
                </a:solidFill>
                <a:latin typeface="Courier New" pitchFamily="49" charset="0"/>
              </a:rPr>
              <a:t>'</a:t>
            </a:r>
            <a:r>
              <a:rPr lang="en-US" sz="2400" b="1" noProof="1" smtClean="0">
                <a:solidFill>
                  <a:schemeClr val="accent1"/>
                </a:solidFill>
                <a:latin typeface="Courier New" pitchFamily="49" charset="0"/>
              </a:rPr>
              <a:t>execute the </a:t>
            </a:r>
            <a:r>
              <a:rPr lang="en-US" sz="2400" b="1" noProof="1" smtClean="0">
                <a:solidFill>
                  <a:schemeClr val="accent1"/>
                </a:solidFill>
                <a:latin typeface="Courier New" pitchFamily="49" charset="0"/>
              </a:rPr>
              <a:t>rest of the code in </a:t>
            </a:r>
            <a:r>
              <a:rPr lang="en-US" sz="2400" b="1" noProof="1" smtClean="0">
                <a:solidFill>
                  <a:schemeClr val="accent1"/>
                </a:solidFill>
                <a:latin typeface="Courier New" pitchFamily="49" charset="0"/>
              </a:rPr>
              <a:t>this </a:t>
            </a:r>
            <a:r>
              <a:rPr lang="en-US" b="1" dirty="0">
                <a:solidFill>
                  <a:schemeClr val="accent1"/>
                </a:solidFill>
                <a:latin typeface="Courier New" pitchFamily="49" charset="0"/>
              </a:rPr>
              <a:t>'</a:t>
            </a:r>
            <a:r>
              <a:rPr lang="en-US" sz="2400" b="1" noProof="1" smtClean="0">
                <a:solidFill>
                  <a:schemeClr val="accent1"/>
                </a:solidFill>
                <a:latin typeface="Courier New" pitchFamily="49" charset="0"/>
              </a:rPr>
              <a:t>procedure</a:t>
            </a:r>
            <a:r>
              <a:rPr lang="en-US" sz="2400" b="1" noProof="1" smtClean="0">
                <a:solidFill>
                  <a:schemeClr val="accent1"/>
                </a:solidFill>
                <a:latin typeface="Courier New" pitchFamily="49" charset="0"/>
              </a:rPr>
              <a:t>.</a:t>
            </a:r>
            <a:r>
              <a:rPr lang="en-US" sz="2400" b="1" noProof="1" smtClean="0">
                <a:latin typeface="Courier New" pitchFamily="49" charset="0"/>
              </a:rPr>
              <a:t> </a:t>
            </a:r>
          </a:p>
          <a:p>
            <a:pPr eaLnBrk="1" hangingPunct="1">
              <a:lnSpc>
                <a:spcPct val="80000"/>
              </a:lnSpc>
              <a:buFontTx/>
              <a:buNone/>
            </a:pPr>
            <a:endParaRPr lang="en-US" sz="2400" b="1" noProof="1" smtClean="0">
              <a:latin typeface="Courier New" pitchFamily="49" charset="0"/>
            </a:endParaRPr>
          </a:p>
          <a:p>
            <a:pPr eaLnBrk="1" hangingPunct="1">
              <a:lnSpc>
                <a:spcPct val="80000"/>
              </a:lnSpc>
              <a:buFontTx/>
              <a:buNone/>
            </a:pPr>
            <a:r>
              <a:rPr lang="en-US" sz="2400" b="1" noProof="1" smtClean="0">
                <a:latin typeface="Courier New" pitchFamily="49" charset="0"/>
              </a:rPr>
              <a:t>  </a:t>
            </a:r>
            <a:r>
              <a:rPr lang="en-US" sz="2400" b="1" noProof="1" smtClean="0">
                <a:latin typeface="Courier New" pitchFamily="49" charset="0"/>
              </a:rPr>
              <a:t>txtTotIncome.Text </a:t>
            </a:r>
            <a:r>
              <a:rPr lang="en-US" sz="2400" b="1" noProof="1" smtClean="0">
                <a:latin typeface="Courier New" pitchFamily="49" charset="0"/>
              </a:rPr>
              <a:t>=</a:t>
            </a:r>
            <a:r>
              <a:rPr lang="en-US" sz="2400" b="1" dirty="0" smtClean="0">
                <a:latin typeface="Courier New" pitchFamily="49" charset="0"/>
              </a:rPr>
              <a:t> </a:t>
            </a:r>
            <a:r>
              <a:rPr lang="en-US" sz="2400" b="1" dirty="0" smtClean="0">
                <a:latin typeface="Courier New" pitchFamily="49" charset="0"/>
              </a:rPr>
              <a:t>_                	</a:t>
            </a:r>
            <a:r>
              <a:rPr lang="en-US" sz="2400" b="1" noProof="1" smtClean="0">
                <a:latin typeface="Courier New" pitchFamily="49" charset="0"/>
              </a:rPr>
              <a:t>FormatCurrency(secondForm.sum</a:t>
            </a:r>
            <a:r>
              <a:rPr lang="en-US" sz="2400" b="1" noProof="1" smtClean="0">
                <a:latin typeface="Courier New" pitchFamily="49" charset="0"/>
              </a:rPr>
              <a:t>)</a:t>
            </a:r>
          </a:p>
          <a:p>
            <a:pPr eaLnBrk="1" hangingPunct="1">
              <a:lnSpc>
                <a:spcPct val="80000"/>
              </a:lnSpc>
              <a:buFontTx/>
              <a:buNone/>
            </a:pPr>
            <a:r>
              <a:rPr lang="en-US" sz="2400" b="1" noProof="1" smtClean="0">
                <a:solidFill>
                  <a:schemeClr val="folHlink"/>
                </a:solidFill>
                <a:latin typeface="Courier New" pitchFamily="49" charset="0"/>
              </a:rPr>
              <a:t>End Sub</a:t>
            </a:r>
            <a:endParaRPr lang="en-US" sz="2400" b="1" dirty="0"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8192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C897F7C-F349-4BBB-8C94-FC0CF9B68A3F}" type="slidenum">
              <a:rPr lang="en-US" sz="1400" smtClean="0"/>
              <a:pPr eaLnBrk="1" hangingPunct="1"/>
              <a:t>69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smtClean="0"/>
              <a:t>Working with HashTable</a:t>
            </a:r>
            <a:endParaRPr lang="en-US" smtClean="0"/>
          </a:p>
        </p:txBody>
      </p:sp>
      <p:sp>
        <p:nvSpPr>
          <p:cNvPr id="66563" name="Content Placeholder 2"/>
          <p:cNvSpPr>
            <a:spLocks noGrp="1"/>
          </p:cNvSpPr>
          <p:nvPr>
            <p:ph sz="quarter" idx="1"/>
          </p:nvPr>
        </p:nvSpPr>
        <p:spPr/>
        <p:txBody>
          <a:bodyPr/>
          <a:lstStyle/>
          <a:p>
            <a:r>
              <a:rPr lang="en-US" b="1" dirty="0" smtClean="0"/>
              <a:t>Declaring </a:t>
            </a:r>
            <a:r>
              <a:rPr lang="en-US" b="1" dirty="0" err="1" smtClean="0"/>
              <a:t>HashTable</a:t>
            </a:r>
            <a:endParaRPr lang="en-US" dirty="0" smtClean="0"/>
          </a:p>
          <a:p>
            <a:endParaRPr lang="en-US" dirty="0" smtClean="0"/>
          </a:p>
          <a:p>
            <a:r>
              <a:rPr lang="en-US" dirty="0" smtClean="0"/>
              <a:t>Dim </a:t>
            </a:r>
            <a:r>
              <a:rPr lang="en-US" dirty="0" err="1"/>
              <a:t>MyHash</a:t>
            </a:r>
            <a:r>
              <a:rPr lang="en-US" dirty="0"/>
              <a:t> As New </a:t>
            </a:r>
            <a:r>
              <a:rPr lang="en-US" dirty="0" err="1"/>
              <a:t>Hashtable</a:t>
            </a:r>
            <a:endParaRPr lang="en-US" dirty="0"/>
          </a:p>
          <a:p>
            <a:pPr marL="0" indent="0">
              <a:buNone/>
            </a:pPr>
            <a:endParaRPr lang="en-US" dirty="0" smtClean="0"/>
          </a:p>
        </p:txBody>
      </p:sp>
      <p:sp>
        <p:nvSpPr>
          <p:cNvPr id="2" name="Content Placeholder 1"/>
          <p:cNvSpPr>
            <a:spLocks noGrp="1"/>
          </p:cNvSpPr>
          <p:nvPr>
            <p:ph sz="quarter" idx="10"/>
          </p:nvPr>
        </p:nvSpPr>
        <p:spPr/>
        <p:txBody>
          <a:bodyPr/>
          <a:lstStyle/>
          <a:p>
            <a:endParaRPr lang="en-US"/>
          </a:p>
        </p:txBody>
      </p:sp>
      <p:sp>
        <p:nvSpPr>
          <p:cNvPr id="6656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373CA25-E4B0-4167-82DE-9D3ED36A8FF3}" type="slidenum">
              <a:rPr lang="en-US" sz="1400" smtClean="0"/>
              <a:pPr eaLnBrk="1" hangingPunct="1"/>
              <a:t>7</a:t>
            </a:fld>
            <a:endParaRPr lang="en-US" sz="1400" smtClean="0"/>
          </a:p>
        </p:txBody>
      </p:sp>
    </p:spTree>
    <p:extLst>
      <p:ext uri="{BB962C8B-B14F-4D97-AF65-F5344CB8AC3E}">
        <p14:creationId xmlns:p14="http://schemas.microsoft.com/office/powerpoint/2010/main" val="271303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pPr eaLnBrk="1" hangingPunct="1"/>
            <a:r>
              <a:rPr lang="en-US" smtClean="0"/>
              <a:t>Example 3: frmSource’s Code</a:t>
            </a:r>
          </a:p>
        </p:txBody>
      </p:sp>
      <p:sp>
        <p:nvSpPr>
          <p:cNvPr id="82949" name="Rectangle 3"/>
          <p:cNvSpPr>
            <a:spLocks noGrp="1" noChangeArrowheads="1"/>
          </p:cNvSpPr>
          <p:nvPr>
            <p:ph sz="quarter" idx="1"/>
          </p:nvPr>
        </p:nvSpPr>
        <p:spPr>
          <a:xfrm>
            <a:off x="457200" y="980728"/>
            <a:ext cx="8534400" cy="5493224"/>
          </a:xfrm>
        </p:spPr>
        <p:txBody>
          <a:bodyPr>
            <a:normAutofit/>
          </a:bodyPr>
          <a:lstStyle/>
          <a:p>
            <a:pPr eaLnBrk="1" hangingPunct="1">
              <a:lnSpc>
                <a:spcPct val="80000"/>
              </a:lnSpc>
              <a:buFontTx/>
              <a:buNone/>
            </a:pPr>
            <a:r>
              <a:rPr lang="en-US" sz="2400" b="1" noProof="1" smtClean="0">
                <a:solidFill>
                  <a:schemeClr val="folHlink"/>
                </a:solidFill>
                <a:latin typeface="Courier New" pitchFamily="49" charset="0"/>
              </a:rPr>
              <a:t>Public</a:t>
            </a:r>
            <a:r>
              <a:rPr lang="en-US" sz="2400" b="1" noProof="1" smtClean="0">
                <a:latin typeface="Courier New" pitchFamily="49" charset="0"/>
              </a:rPr>
              <a:t> sum </a:t>
            </a:r>
            <a:r>
              <a:rPr lang="en-US" sz="2400" b="1" noProof="1" smtClean="0">
                <a:solidFill>
                  <a:schemeClr val="folHlink"/>
                </a:solidFill>
                <a:latin typeface="Courier New" pitchFamily="49" charset="0"/>
              </a:rPr>
              <a:t>As Double</a:t>
            </a:r>
            <a:r>
              <a:rPr lang="en-US" sz="2400" b="1" noProof="1" smtClean="0">
                <a:latin typeface="Courier New" pitchFamily="49" charset="0"/>
              </a:rPr>
              <a:t>   </a:t>
            </a:r>
            <a:r>
              <a:rPr lang="en-US" sz="2400" b="1" dirty="0" smtClean="0">
                <a:latin typeface="Courier New" pitchFamily="49" charset="0"/>
              </a:rPr>
              <a:t> </a:t>
            </a:r>
            <a:r>
              <a:rPr lang="en-US" sz="2400" b="1" noProof="1" smtClean="0">
                <a:solidFill>
                  <a:schemeClr val="accent1"/>
                </a:solidFill>
                <a:latin typeface="Courier New" pitchFamily="49" charset="0"/>
              </a:rPr>
              <a:t>'Holds the sum of the</a:t>
            </a:r>
            <a:endParaRPr lang="en-US" sz="2400" b="1" dirty="0" smtClean="0">
              <a:solidFill>
                <a:schemeClr val="accent1"/>
              </a:solidFill>
              <a:latin typeface="Courier New" pitchFamily="49" charset="0"/>
            </a:endParaRPr>
          </a:p>
          <a:p>
            <a:pPr eaLnBrk="1" hangingPunct="1">
              <a:lnSpc>
                <a:spcPct val="80000"/>
              </a:lnSpc>
              <a:buFontTx/>
              <a:buNone/>
            </a:pPr>
            <a:r>
              <a:rPr lang="en-US" sz="2400" b="1" noProof="1" smtClean="0">
                <a:solidFill>
                  <a:schemeClr val="accent1"/>
                </a:solidFill>
                <a:latin typeface="Courier New" pitchFamily="49" charset="0"/>
              </a:rPr>
              <a:t> </a:t>
            </a:r>
            <a:r>
              <a:rPr lang="en-US" sz="2400" b="1" dirty="0" smtClean="0">
                <a:solidFill>
                  <a:schemeClr val="accent1"/>
                </a:solidFill>
                <a:latin typeface="Courier New" pitchFamily="49" charset="0"/>
              </a:rPr>
              <a:t>                       '</a:t>
            </a:r>
            <a:r>
              <a:rPr lang="en-US" sz="2400" b="1" noProof="1" smtClean="0">
                <a:solidFill>
                  <a:schemeClr val="accent1"/>
                </a:solidFill>
                <a:latin typeface="Courier New" pitchFamily="49" charset="0"/>
              </a:rPr>
              <a:t>text</a:t>
            </a:r>
            <a:r>
              <a:rPr lang="en-US" sz="2400" b="1" dirty="0" smtClean="0">
                <a:solidFill>
                  <a:schemeClr val="accent1"/>
                </a:solidFill>
                <a:latin typeface="Courier New" pitchFamily="49" charset="0"/>
              </a:rPr>
              <a:t> </a:t>
            </a:r>
            <a:r>
              <a:rPr lang="en-US" sz="2400" b="1" noProof="1" smtClean="0">
                <a:solidFill>
                  <a:schemeClr val="accent1"/>
                </a:solidFill>
                <a:latin typeface="Courier New" pitchFamily="49" charset="0"/>
              </a:rPr>
              <a:t>boxes</a:t>
            </a:r>
            <a:r>
              <a:rPr lang="en-US" sz="2400" b="1" noProof="1" smtClean="0">
                <a:solidFill>
                  <a:schemeClr val="accent1"/>
                </a:solidFill>
                <a:latin typeface="Courier New" pitchFamily="49" charset="0"/>
              </a:rPr>
              <a:t>' </a:t>
            </a:r>
            <a:r>
              <a:rPr lang="en-US" sz="2400" b="1" noProof="1" smtClean="0">
                <a:solidFill>
                  <a:schemeClr val="accent1"/>
                </a:solidFill>
                <a:latin typeface="Courier New" pitchFamily="49" charset="0"/>
              </a:rPr>
              <a:t>values</a:t>
            </a:r>
          </a:p>
          <a:p>
            <a:pPr eaLnBrk="1" hangingPunct="1">
              <a:lnSpc>
                <a:spcPct val="80000"/>
              </a:lnSpc>
              <a:buFontTx/>
              <a:buNone/>
            </a:pPr>
            <a:endParaRPr lang="en-US" sz="2400" b="1" noProof="1" smtClean="0">
              <a:solidFill>
                <a:schemeClr val="accent1"/>
              </a:solidFill>
              <a:latin typeface="Courier New" pitchFamily="49" charset="0"/>
            </a:endParaRPr>
          </a:p>
          <a:p>
            <a:pPr eaLnBrk="1" hangingPunct="1">
              <a:lnSpc>
                <a:spcPct val="80000"/>
              </a:lnSpc>
              <a:spcBef>
                <a:spcPct val="50000"/>
              </a:spcBef>
              <a:buFontTx/>
              <a:buNone/>
            </a:pPr>
            <a:r>
              <a:rPr lang="en-US" sz="2400" b="1" noProof="1" smtClean="0">
                <a:solidFill>
                  <a:schemeClr val="folHlink"/>
                </a:solidFill>
                <a:latin typeface="Courier New" pitchFamily="49" charset="0"/>
              </a:rPr>
              <a:t>Private Sub</a:t>
            </a:r>
            <a:r>
              <a:rPr lang="en-US" sz="2400" b="1" noProof="1" smtClean="0">
                <a:latin typeface="Courier New" pitchFamily="49" charset="0"/>
              </a:rPr>
              <a:t> btnCompute_Click(</a:t>
            </a:r>
            <a:r>
              <a:rPr lang="en-US" sz="2400" b="1" dirty="0" smtClean="0">
                <a:solidFill>
                  <a:schemeClr val="folHlink"/>
                </a:solidFill>
                <a:latin typeface="Courier New" pitchFamily="49" charset="0"/>
              </a:rPr>
              <a:t>...</a:t>
            </a:r>
            <a:r>
              <a:rPr lang="en-US" sz="2400" b="1" noProof="1" smtClean="0">
                <a:latin typeface="Courier New" pitchFamily="49" charset="0"/>
              </a:rPr>
              <a:t>) </a:t>
            </a:r>
            <a:r>
              <a:rPr lang="en-US" sz="2400" b="1" noProof="1" smtClean="0">
                <a:solidFill>
                  <a:schemeClr val="folHlink"/>
                </a:solidFill>
                <a:latin typeface="Courier New" pitchFamily="49" charset="0"/>
              </a:rPr>
              <a:t>Handles</a:t>
            </a:r>
            <a:r>
              <a:rPr lang="en-US" sz="2400" b="1" dirty="0" smtClean="0">
                <a:latin typeface="Courier New" pitchFamily="49" charset="0"/>
              </a:rPr>
              <a:t> _</a:t>
            </a:r>
          </a:p>
          <a:p>
            <a:pPr eaLnBrk="1" hangingPunct="1">
              <a:lnSpc>
                <a:spcPct val="80000"/>
              </a:lnSpc>
              <a:spcBef>
                <a:spcPct val="50000"/>
              </a:spcBef>
              <a:buFontTx/>
              <a:buNone/>
            </a:pPr>
            <a:r>
              <a:rPr lang="en-US" sz="2400" b="1" dirty="0" smtClean="0">
                <a:latin typeface="Courier New" pitchFamily="49" charset="0"/>
              </a:rPr>
              <a:t>                            </a:t>
            </a:r>
            <a:r>
              <a:rPr lang="en-US" sz="2400" b="1" noProof="1" smtClean="0">
                <a:latin typeface="Courier New" pitchFamily="49" charset="0"/>
              </a:rPr>
              <a:t> btnCompute.Click</a:t>
            </a:r>
          </a:p>
          <a:p>
            <a:pPr eaLnBrk="1" hangingPunct="1">
              <a:lnSpc>
                <a:spcPct val="80000"/>
              </a:lnSpc>
              <a:buFontTx/>
              <a:buNone/>
            </a:pPr>
            <a:endParaRPr lang="en-US" sz="2400" b="1" noProof="1" smtClean="0">
              <a:latin typeface="Courier New" pitchFamily="49" charset="0"/>
            </a:endParaRPr>
          </a:p>
          <a:p>
            <a:pPr eaLnBrk="1" hangingPunct="1">
              <a:lnSpc>
                <a:spcPct val="80000"/>
              </a:lnSpc>
              <a:buFontTx/>
              <a:buNone/>
            </a:pPr>
            <a:r>
              <a:rPr lang="en-US" sz="2400" b="1" noProof="1" smtClean="0">
                <a:latin typeface="Courier New" pitchFamily="49" charset="0"/>
              </a:rPr>
              <a:t>  </a:t>
            </a:r>
            <a:r>
              <a:rPr lang="en-US" sz="2400" b="1" noProof="1" smtClean="0">
                <a:solidFill>
                  <a:schemeClr val="accent1"/>
                </a:solidFill>
                <a:latin typeface="Courier New" pitchFamily="49" charset="0"/>
              </a:rPr>
              <a:t>'Store total into the Public variable sum</a:t>
            </a:r>
          </a:p>
          <a:p>
            <a:pPr eaLnBrk="1" hangingPunct="1">
              <a:lnSpc>
                <a:spcPct val="80000"/>
              </a:lnSpc>
              <a:buFontTx/>
              <a:buNone/>
            </a:pPr>
            <a:r>
              <a:rPr lang="en-US" sz="2400" b="1" noProof="1" smtClean="0">
                <a:latin typeface="Courier New" pitchFamily="49" charset="0"/>
              </a:rPr>
              <a:t>  sum = </a:t>
            </a:r>
            <a:r>
              <a:rPr lang="en-US" sz="2400" b="1" noProof="1" smtClean="0">
                <a:solidFill>
                  <a:schemeClr val="folHlink"/>
                </a:solidFill>
                <a:latin typeface="Courier New" pitchFamily="49" charset="0"/>
              </a:rPr>
              <a:t>CDbl</a:t>
            </a:r>
            <a:r>
              <a:rPr lang="en-US" sz="2400" b="1" noProof="1" smtClean="0">
                <a:latin typeface="Courier New" pitchFamily="49" charset="0"/>
              </a:rPr>
              <a:t>(txtWages.Text) +</a:t>
            </a:r>
            <a:r>
              <a:rPr lang="en-US" sz="2400" b="1" dirty="0" smtClean="0">
                <a:latin typeface="Courier New" pitchFamily="49" charset="0"/>
              </a:rPr>
              <a:t> _</a:t>
            </a:r>
          </a:p>
          <a:p>
            <a:pPr eaLnBrk="1" hangingPunct="1">
              <a:lnSpc>
                <a:spcPct val="80000"/>
              </a:lnSpc>
              <a:buFontTx/>
              <a:buNone/>
            </a:pPr>
            <a:r>
              <a:rPr lang="en-US" sz="2400" b="1" dirty="0" smtClean="0">
                <a:latin typeface="Courier New" pitchFamily="49" charset="0"/>
              </a:rPr>
              <a:t>     </a:t>
            </a:r>
            <a:r>
              <a:rPr lang="en-US" sz="2400" b="1" noProof="1" smtClean="0">
                <a:latin typeface="Courier New" pitchFamily="49" charset="0"/>
              </a:rPr>
              <a:t> </a:t>
            </a:r>
            <a:r>
              <a:rPr lang="en-US" sz="2400" b="1" dirty="0" smtClean="0">
                <a:latin typeface="Courier New" pitchFamily="49" charset="0"/>
              </a:rPr>
              <a:t>  </a:t>
            </a:r>
            <a:r>
              <a:rPr lang="en-US" sz="2400" b="1" noProof="1" smtClean="0">
                <a:solidFill>
                  <a:schemeClr val="folHlink"/>
                </a:solidFill>
                <a:latin typeface="Courier New" pitchFamily="49" charset="0"/>
              </a:rPr>
              <a:t>CDbl</a:t>
            </a:r>
            <a:r>
              <a:rPr lang="en-US" sz="2400" b="1" noProof="1" smtClean="0">
                <a:latin typeface="Courier New" pitchFamily="49" charset="0"/>
              </a:rPr>
              <a:t>(txtIntIncome.Text) </a:t>
            </a:r>
            <a:r>
              <a:rPr lang="en-US" sz="2400" b="1" dirty="0" smtClean="0">
                <a:latin typeface="Courier New" pitchFamily="49" charset="0"/>
              </a:rPr>
              <a:t>+ </a:t>
            </a:r>
            <a:r>
              <a:rPr lang="en-US" sz="2400" b="1" noProof="1" smtClean="0">
                <a:latin typeface="Courier New" pitchFamily="49" charset="0"/>
              </a:rPr>
              <a:t>_</a:t>
            </a:r>
          </a:p>
          <a:p>
            <a:pPr eaLnBrk="1" hangingPunct="1">
              <a:lnSpc>
                <a:spcPct val="80000"/>
              </a:lnSpc>
              <a:buFontTx/>
              <a:buNone/>
            </a:pPr>
            <a:r>
              <a:rPr lang="en-US" sz="2400" b="1" dirty="0" smtClean="0">
                <a:latin typeface="Courier New" pitchFamily="49" charset="0"/>
              </a:rPr>
              <a:t>       </a:t>
            </a:r>
            <a:r>
              <a:rPr lang="en-US" sz="2400" b="1" noProof="1" smtClean="0">
                <a:latin typeface="Courier New" pitchFamily="49" charset="0"/>
              </a:rPr>
              <a:t> </a:t>
            </a:r>
            <a:r>
              <a:rPr lang="en-US" sz="2400" b="1" noProof="1" smtClean="0">
                <a:solidFill>
                  <a:schemeClr val="folHlink"/>
                </a:solidFill>
                <a:latin typeface="Courier New" pitchFamily="49" charset="0"/>
              </a:rPr>
              <a:t>CDbl</a:t>
            </a:r>
            <a:r>
              <a:rPr lang="en-US" sz="2400" b="1" noProof="1" smtClean="0">
                <a:latin typeface="Courier New" pitchFamily="49" charset="0"/>
              </a:rPr>
              <a:t>(txtDivIncome.Text)</a:t>
            </a:r>
          </a:p>
          <a:p>
            <a:pPr eaLnBrk="1" hangingPunct="1">
              <a:lnSpc>
                <a:spcPct val="80000"/>
              </a:lnSpc>
              <a:buFontTx/>
              <a:buNone/>
            </a:pPr>
            <a:endParaRPr lang="en-US" sz="2400" b="1" noProof="1" smtClean="0">
              <a:latin typeface="Courier New" pitchFamily="49" charset="0"/>
            </a:endParaRPr>
          </a:p>
          <a:p>
            <a:pPr eaLnBrk="1" hangingPunct="1">
              <a:lnSpc>
                <a:spcPct val="80000"/>
              </a:lnSpc>
              <a:buFontTx/>
              <a:buNone/>
            </a:pPr>
            <a:r>
              <a:rPr lang="en-US" sz="2400" b="1" noProof="1" smtClean="0">
                <a:latin typeface="Courier New" pitchFamily="49" charset="0"/>
              </a:rPr>
              <a:t>  </a:t>
            </a:r>
            <a:r>
              <a:rPr lang="en-US" sz="2400" b="1" noProof="1" smtClean="0">
                <a:solidFill>
                  <a:schemeClr val="accent1"/>
                </a:solidFill>
                <a:latin typeface="Courier New" pitchFamily="49" charset="0"/>
              </a:rPr>
              <a:t>'Close the form as it is not needed anymore</a:t>
            </a:r>
          </a:p>
          <a:p>
            <a:pPr eaLnBrk="1" hangingPunct="1">
              <a:lnSpc>
                <a:spcPct val="80000"/>
              </a:lnSpc>
              <a:buFontTx/>
              <a:buNone/>
            </a:pPr>
            <a:r>
              <a:rPr lang="en-US" sz="2400" b="1" noProof="1" smtClean="0">
                <a:latin typeface="Courier New" pitchFamily="49" charset="0"/>
              </a:rPr>
              <a:t>  </a:t>
            </a:r>
            <a:r>
              <a:rPr lang="en-US" sz="2400" b="1" noProof="1" smtClean="0">
                <a:solidFill>
                  <a:schemeClr val="folHlink"/>
                </a:solidFill>
                <a:latin typeface="Courier New" pitchFamily="49" charset="0"/>
              </a:rPr>
              <a:t>Me</a:t>
            </a:r>
            <a:r>
              <a:rPr lang="en-US" sz="2400" b="1" noProof="1" smtClean="0">
                <a:latin typeface="Courier New" pitchFamily="49" charset="0"/>
              </a:rPr>
              <a:t>.Close()</a:t>
            </a:r>
          </a:p>
          <a:p>
            <a:pPr eaLnBrk="1" hangingPunct="1">
              <a:lnSpc>
                <a:spcPct val="80000"/>
              </a:lnSpc>
              <a:buFontTx/>
              <a:buNone/>
            </a:pPr>
            <a:r>
              <a:rPr lang="en-US" sz="2400" b="1" noProof="1" smtClean="0">
                <a:solidFill>
                  <a:schemeClr val="folHlink"/>
                </a:solidFill>
                <a:latin typeface="Courier New" pitchFamily="49" charset="0"/>
              </a:rPr>
              <a:t>End Sub</a:t>
            </a:r>
            <a:endParaRPr lang="en-US" sz="2400" b="1" dirty="0" smtClean="0">
              <a:solidFill>
                <a:schemeClr val="folHlink"/>
              </a:solidFill>
              <a:latin typeface="Courier New" pitchFamily="49" charset="0"/>
            </a:endParaRPr>
          </a:p>
        </p:txBody>
      </p:sp>
      <p:sp>
        <p:nvSpPr>
          <p:cNvPr id="2" name="Content Placeholder 1"/>
          <p:cNvSpPr>
            <a:spLocks noGrp="1"/>
          </p:cNvSpPr>
          <p:nvPr>
            <p:ph sz="quarter" idx="10"/>
          </p:nvPr>
        </p:nvSpPr>
        <p:spPr/>
        <p:txBody>
          <a:bodyPr/>
          <a:lstStyle/>
          <a:p>
            <a:endParaRPr lang="en-US"/>
          </a:p>
        </p:txBody>
      </p:sp>
      <p:sp>
        <p:nvSpPr>
          <p:cNvPr id="8294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653DEC1-C6EE-40CF-BB56-0080D168AF38}" type="slidenum">
              <a:rPr lang="en-US" sz="1400" smtClean="0"/>
              <a:pPr eaLnBrk="1" hangingPunct="1"/>
              <a:t>70</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pPr eaLnBrk="1" hangingPunct="1"/>
            <a:r>
              <a:rPr lang="en-US" smtClean="0"/>
              <a:t>9.4 Graphics</a:t>
            </a:r>
          </a:p>
        </p:txBody>
      </p:sp>
      <p:sp>
        <p:nvSpPr>
          <p:cNvPr id="84997" name="Rectangle 3"/>
          <p:cNvSpPr>
            <a:spLocks noGrp="1" noChangeArrowheads="1"/>
          </p:cNvSpPr>
          <p:nvPr>
            <p:ph sz="quarter" idx="1"/>
          </p:nvPr>
        </p:nvSpPr>
        <p:spPr/>
        <p:txBody>
          <a:bodyPr/>
          <a:lstStyle/>
          <a:p>
            <a:pPr eaLnBrk="1" hangingPunct="1"/>
            <a:r>
              <a:rPr lang="en-US" smtClean="0"/>
              <a:t>Graphics Objects</a:t>
            </a:r>
          </a:p>
          <a:p>
            <a:pPr eaLnBrk="1" hangingPunct="1"/>
            <a:r>
              <a:rPr lang="en-US" smtClean="0"/>
              <a:t>Lines, Rectangles, Circles, and Sectors</a:t>
            </a:r>
          </a:p>
          <a:p>
            <a:pPr eaLnBrk="1" hangingPunct="1"/>
            <a:r>
              <a:rPr lang="en-US" smtClean="0"/>
              <a:t>Pie Charts</a:t>
            </a:r>
          </a:p>
          <a:p>
            <a:pPr eaLnBrk="1" hangingPunct="1"/>
            <a:r>
              <a:rPr lang="en-US" smtClean="0"/>
              <a:t>Bar Charts</a:t>
            </a:r>
          </a:p>
          <a:p>
            <a:pPr eaLnBrk="1" hangingPunct="1"/>
            <a:r>
              <a:rPr lang="en-US" smtClean="0"/>
              <a:t>Animation</a:t>
            </a:r>
          </a:p>
        </p:txBody>
      </p:sp>
      <p:sp>
        <p:nvSpPr>
          <p:cNvPr id="2" name="Content Placeholder 1"/>
          <p:cNvSpPr>
            <a:spLocks noGrp="1"/>
          </p:cNvSpPr>
          <p:nvPr>
            <p:ph sz="quarter" idx="10"/>
          </p:nvPr>
        </p:nvSpPr>
        <p:spPr/>
        <p:txBody>
          <a:bodyPr/>
          <a:lstStyle/>
          <a:p>
            <a:endParaRPr lang="en-US"/>
          </a:p>
        </p:txBody>
      </p:sp>
      <p:sp>
        <p:nvSpPr>
          <p:cNvPr id="8499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C235D9C-E0F8-41CC-81F2-0D3AF8B715E6}" type="slidenum">
              <a:rPr lang="en-US" sz="1400" smtClean="0"/>
              <a:pPr eaLnBrk="1" hangingPunct="1"/>
              <a:t>71</a:t>
            </a:fld>
            <a:endParaRPr lang="en-US" sz="1400" smtClean="0"/>
          </a:p>
        </p:txBody>
      </p:sp>
      <p:sp>
        <p:nvSpPr>
          <p:cNvPr id="3" name="Rectangle 2"/>
          <p:cNvSpPr/>
          <p:nvPr/>
        </p:nvSpPr>
        <p:spPr>
          <a:xfrm>
            <a:off x="7772400" y="2209800"/>
            <a:ext cx="609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smtClean="0"/>
              <a:t>Graphics Objects</a:t>
            </a:r>
          </a:p>
        </p:txBody>
      </p:sp>
      <p:sp>
        <p:nvSpPr>
          <p:cNvPr id="86021" name="Rectangle 3"/>
          <p:cNvSpPr>
            <a:spLocks noGrp="1" noChangeArrowheads="1"/>
          </p:cNvSpPr>
          <p:nvPr>
            <p:ph sz="quarter" idx="1"/>
          </p:nvPr>
        </p:nvSpPr>
        <p:spPr/>
        <p:txBody>
          <a:bodyPr/>
          <a:lstStyle/>
          <a:p>
            <a:pPr eaLnBrk="1" hangingPunct="1"/>
            <a:r>
              <a:rPr lang="en-US" dirty="0" smtClean="0"/>
              <a:t>Our objective is to draw bar charts and pie charts in a picture </a:t>
            </a:r>
            <a:r>
              <a:rPr lang="en-US" dirty="0" smtClean="0"/>
              <a:t>box</a:t>
            </a:r>
          </a:p>
          <a:p>
            <a:pPr eaLnBrk="1" hangingPunct="1"/>
            <a:endParaRPr lang="en-US" dirty="0" smtClean="0"/>
          </a:p>
          <a:p>
            <a:pPr eaLnBrk="1" hangingPunct="1"/>
            <a:r>
              <a:rPr lang="en-US" dirty="0" smtClean="0"/>
              <a:t>A statement of the </a:t>
            </a:r>
            <a:r>
              <a:rPr lang="en-US" dirty="0" smtClean="0"/>
              <a:t>form</a:t>
            </a:r>
          </a:p>
          <a:p>
            <a:pPr eaLnBrk="1" hangingPunct="1"/>
            <a:endParaRPr lang="en-US" dirty="0" smtClean="0"/>
          </a:p>
          <a:p>
            <a:pPr algn="ctr" eaLnBrk="1" hangingPunct="1">
              <a:spcBef>
                <a:spcPct val="50000"/>
              </a:spcBef>
              <a:buFontTx/>
              <a:buNone/>
            </a:pPr>
            <a:r>
              <a:rPr lang="en-US" sz="2400" b="1" dirty="0" smtClean="0">
                <a:solidFill>
                  <a:schemeClr val="folHlink"/>
                </a:solidFill>
                <a:latin typeface="Courier New" pitchFamily="49" charset="0"/>
              </a:rPr>
              <a:t>Dim</a:t>
            </a:r>
            <a:r>
              <a:rPr lang="en-US" sz="2400" b="1" dirty="0" smtClean="0">
                <a:latin typeface="Courier New" pitchFamily="49" charset="0"/>
              </a:rPr>
              <a:t> gr </a:t>
            </a:r>
            <a:r>
              <a:rPr lang="en-US" sz="2400" b="1" dirty="0" smtClean="0">
                <a:solidFill>
                  <a:schemeClr val="folHlink"/>
                </a:solidFill>
                <a:latin typeface="Courier New" pitchFamily="49" charset="0"/>
              </a:rPr>
              <a:t>As</a:t>
            </a:r>
            <a:r>
              <a:rPr lang="en-US" sz="2400" b="1" dirty="0" smtClean="0">
                <a:latin typeface="Courier New" pitchFamily="49" charset="0"/>
              </a:rPr>
              <a:t> Graphics = </a:t>
            </a:r>
            <a:r>
              <a:rPr lang="en-US" sz="2400" b="1" dirty="0" err="1" smtClean="0">
                <a:latin typeface="Courier New" pitchFamily="49" charset="0"/>
              </a:rPr>
              <a:t>picBox.CreateGraphics</a:t>
            </a:r>
            <a:endParaRPr lang="en-US" sz="2400" b="1" dirty="0" smtClean="0">
              <a:latin typeface="Courier New" pitchFamily="49" charset="0"/>
            </a:endParaRPr>
          </a:p>
          <a:p>
            <a:pPr eaLnBrk="1" hangingPunct="1">
              <a:spcBef>
                <a:spcPct val="50000"/>
              </a:spcBef>
              <a:buFontTx/>
              <a:buNone/>
            </a:pPr>
            <a:r>
              <a:rPr lang="en-US" dirty="0" smtClean="0"/>
              <a:t>   </a:t>
            </a:r>
            <a:endParaRPr lang="en-US" dirty="0" smtClean="0"/>
          </a:p>
          <a:p>
            <a:pPr eaLnBrk="1" hangingPunct="1">
              <a:spcBef>
                <a:spcPct val="50000"/>
              </a:spcBef>
              <a:buFontTx/>
              <a:buNone/>
            </a:pPr>
            <a:r>
              <a:rPr lang="en-US" dirty="0" smtClean="0"/>
              <a:t>declares </a:t>
            </a:r>
            <a:r>
              <a:rPr lang="en-US" i="1" dirty="0" smtClean="0"/>
              <a:t>gr</a:t>
            </a:r>
            <a:r>
              <a:rPr lang="en-US" dirty="0" smtClean="0"/>
              <a:t> to be a Graphics object for the picture box </a:t>
            </a:r>
            <a:r>
              <a:rPr lang="en-US" dirty="0" err="1" smtClean="0"/>
              <a:t>picBox</a:t>
            </a:r>
            <a:endParaRPr lang="en-US" dirty="0" smtClean="0"/>
          </a:p>
        </p:txBody>
      </p:sp>
      <p:sp>
        <p:nvSpPr>
          <p:cNvPr id="2" name="Content Placeholder 1"/>
          <p:cNvSpPr>
            <a:spLocks noGrp="1"/>
          </p:cNvSpPr>
          <p:nvPr>
            <p:ph sz="quarter" idx="10"/>
          </p:nvPr>
        </p:nvSpPr>
        <p:spPr/>
        <p:txBody>
          <a:bodyPr/>
          <a:lstStyle/>
          <a:p>
            <a:endParaRPr lang="en-US"/>
          </a:p>
        </p:txBody>
      </p:sp>
      <p:sp>
        <p:nvSpPr>
          <p:cNvPr id="8601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2A18CAC-5BF1-45FE-A713-797E5A9F832F}" type="slidenum">
              <a:rPr lang="en-US" sz="1400" smtClean="0"/>
              <a:pPr eaLnBrk="1" hangingPunct="1"/>
              <a:t>72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p:txBody>
          <a:bodyPr/>
          <a:lstStyle/>
          <a:p>
            <a:pPr eaLnBrk="1" hangingPunct="1"/>
            <a:r>
              <a:rPr lang="en-US" smtClean="0"/>
              <a:t>Pixels</a:t>
            </a:r>
          </a:p>
        </p:txBody>
      </p:sp>
      <p:sp>
        <p:nvSpPr>
          <p:cNvPr id="87045" name="Rectangle 3"/>
          <p:cNvSpPr>
            <a:spLocks noGrp="1" noChangeArrowheads="1"/>
          </p:cNvSpPr>
          <p:nvPr>
            <p:ph sz="quarter" idx="1"/>
          </p:nvPr>
        </p:nvSpPr>
        <p:spPr/>
        <p:txBody>
          <a:bodyPr/>
          <a:lstStyle/>
          <a:p>
            <a:pPr eaLnBrk="1" hangingPunct="1"/>
            <a:r>
              <a:rPr lang="en-US" dirty="0" smtClean="0"/>
              <a:t>The graphics unit of measurement is called a </a:t>
            </a:r>
            <a:r>
              <a:rPr lang="en-US" b="1" dirty="0" smtClean="0"/>
              <a:t>pixel</a:t>
            </a:r>
            <a:endParaRPr lang="en-US" dirty="0"/>
          </a:p>
          <a:p>
            <a:pPr eaLnBrk="1" hangingPunct="1"/>
            <a:endParaRPr lang="en-US" dirty="0" smtClean="0"/>
          </a:p>
          <a:p>
            <a:pPr eaLnBrk="1" hangingPunct="1"/>
            <a:r>
              <a:rPr lang="en-US" dirty="0" smtClean="0"/>
              <a:t>To get a feel for pixel measurement, place a picture box on a form and look at the picture box’s Size property. The two numbers in the setting give the width and height in pixels.</a:t>
            </a:r>
          </a:p>
        </p:txBody>
      </p:sp>
      <p:sp>
        <p:nvSpPr>
          <p:cNvPr id="2" name="Content Placeholder 1"/>
          <p:cNvSpPr>
            <a:spLocks noGrp="1"/>
          </p:cNvSpPr>
          <p:nvPr>
            <p:ph sz="quarter" idx="10"/>
          </p:nvPr>
        </p:nvSpPr>
        <p:spPr/>
        <p:txBody>
          <a:bodyPr/>
          <a:lstStyle/>
          <a:p>
            <a:endParaRPr lang="en-US"/>
          </a:p>
        </p:txBody>
      </p:sp>
      <p:sp>
        <p:nvSpPr>
          <p:cNvPr id="8704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9D1DC74-17E7-4F00-8045-99DFA0B78009}" type="slidenum">
              <a:rPr lang="en-US" sz="1400" smtClean="0"/>
              <a:pPr eaLnBrk="1" hangingPunct="1"/>
              <a:t>73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p:txBody>
          <a:bodyPr/>
          <a:lstStyle/>
          <a:p>
            <a:pPr eaLnBrk="1" hangingPunct="1"/>
            <a:r>
              <a:rPr lang="en-US" smtClean="0"/>
              <a:t>Coordinates in a Picture Box</a:t>
            </a:r>
          </a:p>
        </p:txBody>
      </p:sp>
      <p:sp>
        <p:nvSpPr>
          <p:cNvPr id="88069" name="Rectangle 3"/>
          <p:cNvSpPr>
            <a:spLocks noGrp="1" noChangeArrowheads="1"/>
          </p:cNvSpPr>
          <p:nvPr>
            <p:ph sz="quarter" idx="1"/>
          </p:nvPr>
        </p:nvSpPr>
        <p:spPr>
          <a:solidFill>
            <a:schemeClr val="bg1"/>
          </a:solidFill>
          <a:ln>
            <a:solidFill>
              <a:schemeClr val="tx1"/>
            </a:solidFill>
            <a:miter lim="800000"/>
            <a:headEnd/>
            <a:tailEnd/>
          </a:ln>
        </p:spPr>
        <p:txBody>
          <a:bodyPr/>
          <a:lstStyle/>
          <a:p>
            <a:pPr eaLnBrk="1" hangingPunct="1"/>
            <a:r>
              <a:rPr lang="en-US" smtClean="0"/>
              <a:t>Each point in a picture box is identified by a pair of coordinates, (x, y).</a:t>
            </a:r>
          </a:p>
        </p:txBody>
      </p:sp>
      <p:sp>
        <p:nvSpPr>
          <p:cNvPr id="2" name="Content Placeholder 1"/>
          <p:cNvSpPr>
            <a:spLocks noGrp="1"/>
          </p:cNvSpPr>
          <p:nvPr>
            <p:ph sz="quarter" idx="10"/>
          </p:nvPr>
        </p:nvSpPr>
        <p:spPr/>
        <p:txBody>
          <a:bodyPr/>
          <a:lstStyle/>
          <a:p>
            <a:endParaRPr lang="en-US"/>
          </a:p>
        </p:txBody>
      </p:sp>
      <p:sp>
        <p:nvSpPr>
          <p:cNvPr id="8806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AFD52F8-BDF6-4DAB-915E-54F772E7DC91}" type="slidenum">
              <a:rPr lang="en-US" sz="1400" smtClean="0"/>
              <a:pPr eaLnBrk="1" hangingPunct="1"/>
              <a:t>74</a:t>
            </a:fld>
            <a:endParaRPr lang="en-US" sz="1400" smtClean="0"/>
          </a:p>
        </p:txBody>
      </p:sp>
      <p:sp>
        <p:nvSpPr>
          <p:cNvPr id="88070" name="Rectangle 4"/>
          <p:cNvSpPr>
            <a:spLocks noChangeArrowheads="1"/>
          </p:cNvSpPr>
          <p:nvPr/>
        </p:nvSpPr>
        <p:spPr bwMode="auto">
          <a:xfrm>
            <a:off x="2362200" y="3429000"/>
            <a:ext cx="4343400" cy="2895600"/>
          </a:xfrm>
          <a:prstGeom prst="rect">
            <a:avLst/>
          </a:prstGeom>
          <a:solidFill>
            <a:schemeClr val="bg1"/>
          </a:solidFill>
          <a:ln w="9525">
            <a:solidFill>
              <a:schemeClr val="hlink"/>
            </a:solidFill>
            <a:miter lim="800000"/>
            <a:headEnd/>
            <a:tailEnd/>
          </a:ln>
        </p:spPr>
        <p:txBody>
          <a:bodyPr wrap="none" anchor="ctr"/>
          <a:lstStyle/>
          <a:p>
            <a:endParaRPr lang="en-US">
              <a:solidFill>
                <a:schemeClr val="bg1"/>
              </a:solidFill>
            </a:endParaRPr>
          </a:p>
        </p:txBody>
      </p:sp>
      <p:sp>
        <p:nvSpPr>
          <p:cNvPr id="88071" name="Line 5"/>
          <p:cNvSpPr>
            <a:spLocks noChangeShapeType="1"/>
          </p:cNvSpPr>
          <p:nvPr/>
        </p:nvSpPr>
        <p:spPr bwMode="auto">
          <a:xfrm>
            <a:off x="2362200" y="4495800"/>
            <a:ext cx="198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2" name="Text Box 6"/>
          <p:cNvSpPr txBox="1">
            <a:spLocks noChangeArrowheads="1"/>
          </p:cNvSpPr>
          <p:nvPr/>
        </p:nvSpPr>
        <p:spPr bwMode="auto">
          <a:xfrm>
            <a:off x="2362200" y="4419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x pixels</a:t>
            </a:r>
          </a:p>
        </p:txBody>
      </p:sp>
      <p:sp>
        <p:nvSpPr>
          <p:cNvPr id="88073" name="Line 7"/>
          <p:cNvSpPr>
            <a:spLocks noChangeShapeType="1"/>
          </p:cNvSpPr>
          <p:nvPr/>
        </p:nvSpPr>
        <p:spPr bwMode="auto">
          <a:xfrm flipV="1">
            <a:off x="4343400" y="34290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4" name="Text Box 8"/>
          <p:cNvSpPr txBox="1">
            <a:spLocks noChangeArrowheads="1"/>
          </p:cNvSpPr>
          <p:nvPr/>
        </p:nvSpPr>
        <p:spPr bwMode="auto">
          <a:xfrm>
            <a:off x="4191000" y="3657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y pixels</a:t>
            </a:r>
          </a:p>
        </p:txBody>
      </p:sp>
      <p:sp>
        <p:nvSpPr>
          <p:cNvPr id="88075" name="Text Box 9"/>
          <p:cNvSpPr txBox="1">
            <a:spLocks noChangeArrowheads="1"/>
          </p:cNvSpPr>
          <p:nvPr/>
        </p:nvSpPr>
        <p:spPr bwMode="auto">
          <a:xfrm>
            <a:off x="4267200" y="42672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t>(x, y)</a:t>
            </a:r>
          </a:p>
        </p:txBody>
      </p:sp>
      <p:sp>
        <p:nvSpPr>
          <p:cNvPr id="88076" name="Oval 10"/>
          <p:cNvSpPr>
            <a:spLocks noChangeArrowheads="1"/>
          </p:cNvSpPr>
          <p:nvPr/>
        </p:nvSpPr>
        <p:spPr bwMode="auto">
          <a:xfrm>
            <a:off x="4314825" y="44196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p:txBody>
          <a:bodyPr/>
          <a:lstStyle/>
          <a:p>
            <a:pPr eaLnBrk="1" hangingPunct="1"/>
            <a:r>
              <a:rPr lang="en-US" smtClean="0"/>
              <a:t>Display Text in Picture Box</a:t>
            </a:r>
          </a:p>
        </p:txBody>
      </p:sp>
      <p:sp>
        <p:nvSpPr>
          <p:cNvPr id="2" name="Content Placeholder 1"/>
          <p:cNvSpPr>
            <a:spLocks noGrp="1"/>
          </p:cNvSpPr>
          <p:nvPr>
            <p:ph sz="quarter" idx="1"/>
          </p:nvPr>
        </p:nvSpPr>
        <p:spPr/>
        <p:txBody>
          <a:bodyPr/>
          <a:lstStyle/>
          <a:p>
            <a:pPr marL="0" indent="0">
              <a:spcBef>
                <a:spcPct val="50000"/>
              </a:spcBef>
              <a:buNone/>
            </a:pPr>
            <a:r>
              <a:rPr lang="en-US" b="1" dirty="0">
                <a:solidFill>
                  <a:schemeClr val="folHlink"/>
                </a:solidFill>
                <a:latin typeface="Courier New" pitchFamily="49" charset="0"/>
              </a:rPr>
              <a:t>Dim</a:t>
            </a:r>
            <a:r>
              <a:rPr lang="en-US" b="1" dirty="0">
                <a:latin typeface="Courier New" pitchFamily="49" charset="0"/>
              </a:rPr>
              <a:t> gr </a:t>
            </a:r>
            <a:r>
              <a:rPr lang="en-US" b="1" dirty="0">
                <a:solidFill>
                  <a:schemeClr val="folHlink"/>
                </a:solidFill>
                <a:latin typeface="Courier New" pitchFamily="49" charset="0"/>
              </a:rPr>
              <a:t>As</a:t>
            </a:r>
            <a:r>
              <a:rPr lang="en-US" b="1" dirty="0">
                <a:latin typeface="Courier New" pitchFamily="49" charset="0"/>
              </a:rPr>
              <a:t> Graphics = </a:t>
            </a:r>
            <a:r>
              <a:rPr lang="en-US" b="1" dirty="0" err="1">
                <a:latin typeface="Courier New" pitchFamily="49" charset="0"/>
              </a:rPr>
              <a:t>picBox.CreateGraphics</a:t>
            </a:r>
            <a:endParaRPr lang="en-US" b="1" dirty="0">
              <a:latin typeface="Courier New" pitchFamily="49" charset="0"/>
            </a:endParaRPr>
          </a:p>
          <a:p>
            <a:pPr marL="0" indent="0">
              <a:spcBef>
                <a:spcPct val="20000"/>
              </a:spcBef>
              <a:buNone/>
            </a:pPr>
            <a:r>
              <a:rPr lang="en-US" b="1" dirty="0" err="1">
                <a:latin typeface="Courier New" pitchFamily="49" charset="0"/>
              </a:rPr>
              <a:t>gr.DrawString</a:t>
            </a:r>
            <a:r>
              <a:rPr lang="en-US" b="1" dirty="0">
                <a:latin typeface="Courier New" pitchFamily="49" charset="0"/>
              </a:rPr>
              <a:t>(</a:t>
            </a:r>
            <a:r>
              <a:rPr lang="en-US" b="1" i="1" dirty="0">
                <a:latin typeface="Courier New" pitchFamily="49" charset="0"/>
              </a:rPr>
              <a:t>string</a:t>
            </a:r>
            <a:r>
              <a:rPr lang="en-US" b="1" dirty="0">
                <a:latin typeface="Courier New" pitchFamily="49" charset="0"/>
              </a:rPr>
              <a:t>, </a:t>
            </a:r>
            <a:r>
              <a:rPr lang="en-US" b="1" dirty="0" err="1">
                <a:solidFill>
                  <a:schemeClr val="folHlink"/>
                </a:solidFill>
                <a:latin typeface="Courier New" pitchFamily="49" charset="0"/>
              </a:rPr>
              <a:t>Me</a:t>
            </a:r>
            <a:r>
              <a:rPr lang="en-US" b="1" dirty="0" err="1">
                <a:latin typeface="Courier New" pitchFamily="49" charset="0"/>
              </a:rPr>
              <a:t>.Font</a:t>
            </a:r>
            <a:r>
              <a:rPr lang="en-US" b="1" dirty="0">
                <a:latin typeface="Courier New" pitchFamily="49" charset="0"/>
              </a:rPr>
              <a:t>, _</a:t>
            </a:r>
          </a:p>
          <a:p>
            <a:pPr marL="0" indent="0">
              <a:spcBef>
                <a:spcPct val="20000"/>
              </a:spcBef>
              <a:buNone/>
            </a:pPr>
            <a:r>
              <a:rPr lang="en-US" b="1" dirty="0" smtClean="0">
                <a:latin typeface="Courier New" pitchFamily="49" charset="0"/>
              </a:rPr>
              <a:t>		</a:t>
            </a:r>
            <a:r>
              <a:rPr lang="en-US" b="1" dirty="0" err="1" smtClean="0">
                <a:latin typeface="Courier New" pitchFamily="49" charset="0"/>
              </a:rPr>
              <a:t>Brushes.</a:t>
            </a:r>
            <a:r>
              <a:rPr lang="en-US" b="1" i="1" dirty="0" err="1" smtClean="0">
                <a:latin typeface="Courier New" pitchFamily="49" charset="0"/>
              </a:rPr>
              <a:t>Color</a:t>
            </a:r>
            <a:r>
              <a:rPr lang="en-US" b="1" dirty="0">
                <a:latin typeface="Courier New" pitchFamily="49" charset="0"/>
              </a:rPr>
              <a:t>, x, y)</a:t>
            </a:r>
          </a:p>
          <a:p>
            <a:pPr>
              <a:spcBef>
                <a:spcPct val="50000"/>
              </a:spcBef>
            </a:pPr>
            <a:endParaRPr lang="en-US" dirty="0" smtClean="0"/>
          </a:p>
          <a:p>
            <a:pPr>
              <a:spcBef>
                <a:spcPct val="50000"/>
              </a:spcBef>
            </a:pPr>
            <a:r>
              <a:rPr lang="en-US" dirty="0" smtClean="0"/>
              <a:t>Displays </a:t>
            </a:r>
            <a:r>
              <a:rPr lang="en-US" i="1" dirty="0"/>
              <a:t>string</a:t>
            </a:r>
            <a:r>
              <a:rPr lang="en-US" dirty="0"/>
              <a:t> in the picture box. The upper-left corner of the text has coordinates (x, y), the font used is the Form’s font, and the color of the text is specified by </a:t>
            </a:r>
            <a:r>
              <a:rPr lang="en-US" i="1" dirty="0" smtClean="0"/>
              <a:t>color</a:t>
            </a:r>
            <a:endParaRPr lang="en-US" dirty="0"/>
          </a:p>
          <a:p>
            <a:pPr>
              <a:spcBef>
                <a:spcPct val="50000"/>
              </a:spcBef>
            </a:pPr>
            <a:endParaRPr lang="en-US" dirty="0"/>
          </a:p>
          <a:p>
            <a:pPr>
              <a:spcBef>
                <a:spcPct val="50000"/>
              </a:spcBef>
            </a:pPr>
            <a:r>
              <a:rPr lang="en-US" b="1" dirty="0"/>
              <a:t>Note:</a:t>
            </a:r>
            <a:r>
              <a:rPr lang="en-US" dirty="0"/>
              <a:t> IntelliSense will provide a list of </a:t>
            </a:r>
            <a:r>
              <a:rPr lang="en-US" dirty="0" smtClean="0"/>
              <a:t>colors</a:t>
            </a: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8909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B837ED6-13D0-4F05-AE2B-1890619308DB}" type="slidenum">
              <a:rPr lang="en-US" sz="1400" smtClean="0"/>
              <a:pPr eaLnBrk="1" hangingPunct="1"/>
              <a:t>75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p:txBody>
          <a:bodyPr/>
          <a:lstStyle/>
          <a:p>
            <a:pPr eaLnBrk="1" hangingPunct="1"/>
            <a:r>
              <a:rPr lang="en-US" smtClean="0"/>
              <a:t>Display Text</a:t>
            </a:r>
          </a:p>
        </p:txBody>
      </p:sp>
      <p:pic>
        <p:nvPicPr>
          <p:cNvPr id="90118" name="Picture 6" descr="Fig9-17"/>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2743200" y="3810000"/>
            <a:ext cx="2438400" cy="2438400"/>
          </a:xfrm>
          <a:noFill/>
        </p:spPr>
      </p:pic>
      <p:sp>
        <p:nvSpPr>
          <p:cNvPr id="2" name="Content Placeholder 1"/>
          <p:cNvSpPr>
            <a:spLocks noGrp="1"/>
          </p:cNvSpPr>
          <p:nvPr>
            <p:ph sz="quarter" idx="10"/>
          </p:nvPr>
        </p:nvSpPr>
        <p:spPr/>
        <p:txBody>
          <a:bodyPr/>
          <a:lstStyle/>
          <a:p>
            <a:endParaRPr lang="en-US"/>
          </a:p>
        </p:txBody>
      </p:sp>
      <p:sp>
        <p:nvSpPr>
          <p:cNvPr id="9011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B145885B-7F61-4001-A723-8D7D4927154A}" type="slidenum">
              <a:rPr lang="en-US" sz="1400" smtClean="0"/>
              <a:pPr eaLnBrk="1" hangingPunct="1"/>
              <a:t>76</a:t>
            </a:fld>
            <a:endParaRPr lang="en-US" sz="1400" smtClean="0"/>
          </a:p>
        </p:txBody>
      </p:sp>
      <p:sp>
        <p:nvSpPr>
          <p:cNvPr id="90117" name="Text Box 4"/>
          <p:cNvSpPr txBox="1">
            <a:spLocks noChangeArrowheads="1"/>
          </p:cNvSpPr>
          <p:nvPr/>
        </p:nvSpPr>
        <p:spPr bwMode="auto">
          <a:xfrm>
            <a:off x="533400" y="1905000"/>
            <a:ext cx="8077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sz="2000" b="1">
                <a:solidFill>
                  <a:schemeClr val="folHlink"/>
                </a:solidFill>
                <a:latin typeface="Courier New" pitchFamily="49" charset="0"/>
              </a:rPr>
              <a:t>Dim</a:t>
            </a:r>
            <a:r>
              <a:rPr lang="en-US" sz="2000" b="1">
                <a:latin typeface="Courier New" pitchFamily="49" charset="0"/>
              </a:rPr>
              <a:t> gr </a:t>
            </a:r>
            <a:r>
              <a:rPr lang="en-US" sz="2000" b="1">
                <a:solidFill>
                  <a:schemeClr val="folHlink"/>
                </a:solidFill>
                <a:latin typeface="Courier New" pitchFamily="49" charset="0"/>
              </a:rPr>
              <a:t>As</a:t>
            </a:r>
            <a:r>
              <a:rPr lang="en-US" sz="2000" b="1">
                <a:latin typeface="Courier New" pitchFamily="49" charset="0"/>
              </a:rPr>
              <a:t> Graphics = picBox.CreateGraphics</a:t>
            </a:r>
          </a:p>
          <a:p>
            <a:pPr algn="l" eaLnBrk="1" hangingPunct="1">
              <a:spcBef>
                <a:spcPct val="20000"/>
              </a:spcBef>
            </a:pPr>
            <a:r>
              <a:rPr lang="en-US" sz="2000" b="1">
                <a:solidFill>
                  <a:schemeClr val="folHlink"/>
                </a:solidFill>
                <a:latin typeface="Courier New" pitchFamily="49" charset="0"/>
              </a:rPr>
              <a:t>Dim</a:t>
            </a:r>
            <a:r>
              <a:rPr lang="en-US" sz="2000" b="1">
                <a:latin typeface="Courier New" pitchFamily="49" charset="0"/>
              </a:rPr>
              <a:t> strVar </a:t>
            </a:r>
            <a:r>
              <a:rPr lang="en-US" sz="2000" b="1">
                <a:solidFill>
                  <a:schemeClr val="folHlink"/>
                </a:solidFill>
                <a:latin typeface="Courier New" pitchFamily="49" charset="0"/>
              </a:rPr>
              <a:t>As String</a:t>
            </a:r>
            <a:r>
              <a:rPr lang="en-US" sz="2000" b="1">
                <a:latin typeface="Courier New" pitchFamily="49" charset="0"/>
              </a:rPr>
              <a:t> = </a:t>
            </a:r>
            <a:r>
              <a:rPr lang="en-US" sz="2000" b="1">
                <a:solidFill>
                  <a:schemeClr val="hlink"/>
                </a:solidFill>
                <a:latin typeface="Courier New" pitchFamily="49" charset="0"/>
              </a:rPr>
              <a:t>"Hello"</a:t>
            </a:r>
          </a:p>
          <a:p>
            <a:pPr algn="l" eaLnBrk="1" hangingPunct="1">
              <a:spcBef>
                <a:spcPct val="20000"/>
              </a:spcBef>
            </a:pPr>
            <a:r>
              <a:rPr lang="en-US" sz="2000" b="1">
                <a:latin typeface="Courier New" pitchFamily="49" charset="0"/>
              </a:rPr>
              <a:t>gr.DrawString(strVar, </a:t>
            </a:r>
            <a:r>
              <a:rPr lang="en-US" sz="2000" b="1">
                <a:solidFill>
                  <a:schemeClr val="folHlink"/>
                </a:solidFill>
                <a:latin typeface="Courier New" pitchFamily="49" charset="0"/>
              </a:rPr>
              <a:t>Me</a:t>
            </a:r>
            <a:r>
              <a:rPr lang="en-US" sz="2000" b="1">
                <a:latin typeface="Courier New" pitchFamily="49" charset="0"/>
              </a:rPr>
              <a:t>.Font, Brushes.Blue, 4, 30)</a:t>
            </a:r>
          </a:p>
          <a:p>
            <a:pPr algn="l" eaLnBrk="1" hangingPunct="1">
              <a:spcBef>
                <a:spcPct val="20000"/>
              </a:spcBef>
            </a:pPr>
            <a:r>
              <a:rPr lang="en-US" sz="2000" b="1">
                <a:latin typeface="Courier New" pitchFamily="49" charset="0"/>
              </a:rPr>
              <a:t>gr.DrawString(</a:t>
            </a:r>
            <a:r>
              <a:rPr lang="en-US" sz="2000" b="1">
                <a:solidFill>
                  <a:schemeClr val="hlink"/>
                </a:solidFill>
                <a:latin typeface="Courier New" pitchFamily="49" charset="0"/>
              </a:rPr>
              <a:t>"World"</a:t>
            </a:r>
            <a:r>
              <a:rPr lang="en-US" sz="2000" b="1">
                <a:latin typeface="Courier New" pitchFamily="49" charset="0"/>
              </a:rPr>
              <a:t>,</a:t>
            </a:r>
            <a:r>
              <a:rPr lang="en-US" sz="2000" b="1">
                <a:solidFill>
                  <a:schemeClr val="folHlink"/>
                </a:solidFill>
                <a:latin typeface="Courier New" pitchFamily="49" charset="0"/>
              </a:rPr>
              <a:t>Me</a:t>
            </a:r>
            <a:r>
              <a:rPr lang="en-US" sz="2000" b="1">
                <a:latin typeface="Courier New" pitchFamily="49" charset="0"/>
              </a:rPr>
              <a:t>.Font, Brushes.Red, 35, 50)</a:t>
            </a:r>
          </a:p>
          <a:p>
            <a:pPr algn="l" eaLnBrk="1" hangingPunct="1">
              <a:spcBef>
                <a:spcPct val="20000"/>
              </a:spcBef>
            </a:pPr>
            <a:endParaRPr lang="en-US" sz="2000" b="1">
              <a:latin typeface="Courier New" pitchFamily="49"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pPr eaLnBrk="1" hangingPunct="1"/>
            <a:r>
              <a:rPr lang="en-US" smtClean="0"/>
              <a:t>Draw a Line in a Picture Box</a:t>
            </a:r>
          </a:p>
        </p:txBody>
      </p:sp>
      <p:sp>
        <p:nvSpPr>
          <p:cNvPr id="2" name="Content Placeholder 1"/>
          <p:cNvSpPr>
            <a:spLocks noGrp="1"/>
          </p:cNvSpPr>
          <p:nvPr>
            <p:ph sz="quarter" idx="1"/>
          </p:nvPr>
        </p:nvSpPr>
        <p:spPr/>
        <p:txBody>
          <a:bodyPr/>
          <a:lstStyle/>
          <a:p>
            <a:pPr marL="0" indent="0">
              <a:spcBef>
                <a:spcPct val="50000"/>
              </a:spcBef>
              <a:buNone/>
            </a:pPr>
            <a:r>
              <a:rPr lang="en-US" b="1" dirty="0">
                <a:solidFill>
                  <a:schemeClr val="folHlink"/>
                </a:solidFill>
                <a:latin typeface="Courier New" pitchFamily="49" charset="0"/>
              </a:rPr>
              <a:t>Dim</a:t>
            </a:r>
            <a:r>
              <a:rPr lang="en-US" b="1" dirty="0">
                <a:latin typeface="Courier New" pitchFamily="49" charset="0"/>
              </a:rPr>
              <a:t> gr </a:t>
            </a:r>
            <a:r>
              <a:rPr lang="en-US" b="1" dirty="0">
                <a:solidFill>
                  <a:schemeClr val="folHlink"/>
                </a:solidFill>
                <a:latin typeface="Courier New" pitchFamily="49" charset="0"/>
              </a:rPr>
              <a:t>As</a:t>
            </a:r>
            <a:r>
              <a:rPr lang="en-US" b="1" dirty="0">
                <a:latin typeface="Courier New" pitchFamily="49" charset="0"/>
              </a:rPr>
              <a:t> Graphics = </a:t>
            </a:r>
            <a:r>
              <a:rPr lang="en-US" b="1" dirty="0" err="1">
                <a:latin typeface="Courier New" pitchFamily="49" charset="0"/>
              </a:rPr>
              <a:t>picBox.CreateGraphics</a:t>
            </a:r>
            <a:endParaRPr lang="en-US" b="1" dirty="0">
              <a:latin typeface="Courier New" pitchFamily="49" charset="0"/>
            </a:endParaRPr>
          </a:p>
          <a:p>
            <a:pPr marL="0" indent="0">
              <a:buNone/>
            </a:pPr>
            <a:r>
              <a:rPr lang="en-US" b="1" dirty="0" err="1">
                <a:latin typeface="Courier New" pitchFamily="49" charset="0"/>
              </a:rPr>
              <a:t>gr.DrawLine</a:t>
            </a:r>
            <a:r>
              <a:rPr lang="en-US" b="1" dirty="0">
                <a:latin typeface="Courier New" pitchFamily="49" charset="0"/>
              </a:rPr>
              <a:t>(</a:t>
            </a:r>
            <a:r>
              <a:rPr lang="en-US" b="1" dirty="0" err="1">
                <a:latin typeface="Courier New" pitchFamily="49" charset="0"/>
              </a:rPr>
              <a:t>Pens.</a:t>
            </a:r>
            <a:r>
              <a:rPr lang="en-US" b="1" i="1" dirty="0" err="1">
                <a:latin typeface="Courier New" pitchFamily="49" charset="0"/>
              </a:rPr>
              <a:t>Color</a:t>
            </a:r>
            <a:r>
              <a:rPr lang="en-US" b="1" dirty="0">
                <a:latin typeface="Courier New" pitchFamily="49" charset="0"/>
              </a:rPr>
              <a:t>, x1, y1, x2, y2</a:t>
            </a:r>
            <a:r>
              <a:rPr lang="en-US" b="1" dirty="0" smtClean="0">
                <a:latin typeface="Courier New" pitchFamily="49" charset="0"/>
              </a:rPr>
              <a:t>)</a:t>
            </a:r>
          </a:p>
          <a:p>
            <a:pPr marL="0" indent="0">
              <a:buNone/>
            </a:pPr>
            <a:endParaRPr lang="en-US" b="1" dirty="0">
              <a:latin typeface="Courier New" pitchFamily="49" charset="0"/>
            </a:endParaRPr>
          </a:p>
          <a:p>
            <a:pPr>
              <a:spcBef>
                <a:spcPct val="50000"/>
              </a:spcBef>
            </a:pPr>
            <a:r>
              <a:rPr lang="en-US" dirty="0"/>
              <a:t>draws a line in the specified color from (x1, y1) to (x2, y2</a:t>
            </a:r>
            <a:r>
              <a:rPr lang="en-US" dirty="0" smtClean="0"/>
              <a:t>)</a:t>
            </a:r>
          </a:p>
          <a:p>
            <a:pPr>
              <a:spcBef>
                <a:spcPct val="50000"/>
              </a:spcBef>
            </a:pP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9113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9672599-1667-4FC2-BA57-D9D602EC5DDF}" type="slidenum">
              <a:rPr lang="en-US" sz="1400" smtClean="0"/>
              <a:pPr eaLnBrk="1" hangingPunct="1"/>
              <a:t>77</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p:txBody>
          <a:bodyPr/>
          <a:lstStyle/>
          <a:p>
            <a:pPr eaLnBrk="1" hangingPunct="1"/>
            <a:r>
              <a:rPr lang="en-US" smtClean="0"/>
              <a:t>Draw a Line</a:t>
            </a:r>
          </a:p>
        </p:txBody>
      </p:sp>
      <p:pic>
        <p:nvPicPr>
          <p:cNvPr id="92165" name="Picture 3" descr="Fig9-18"/>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3429000" y="3505200"/>
            <a:ext cx="2738814" cy="1768095"/>
          </a:xfrm>
          <a:noFill/>
        </p:spPr>
      </p:pic>
      <p:sp>
        <p:nvSpPr>
          <p:cNvPr id="2" name="Content Placeholder 1"/>
          <p:cNvSpPr>
            <a:spLocks noGrp="1"/>
          </p:cNvSpPr>
          <p:nvPr>
            <p:ph sz="quarter" idx="10"/>
          </p:nvPr>
        </p:nvSpPr>
        <p:spPr/>
        <p:txBody>
          <a:bodyPr/>
          <a:lstStyle/>
          <a:p>
            <a:endParaRPr lang="en-US"/>
          </a:p>
        </p:txBody>
      </p:sp>
      <p:sp>
        <p:nvSpPr>
          <p:cNvPr id="9216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EAFB080-F935-4CED-AFE2-3FA48873C01E}" type="slidenum">
              <a:rPr lang="en-US" sz="1400" smtClean="0"/>
              <a:pPr eaLnBrk="1" hangingPunct="1"/>
              <a:t>78</a:t>
            </a:fld>
            <a:endParaRPr lang="en-US" sz="1400" smtClean="0"/>
          </a:p>
        </p:txBody>
      </p:sp>
      <p:sp>
        <p:nvSpPr>
          <p:cNvPr id="92166" name="Text Box 4"/>
          <p:cNvSpPr txBox="1">
            <a:spLocks noChangeArrowheads="1"/>
          </p:cNvSpPr>
          <p:nvPr/>
        </p:nvSpPr>
        <p:spPr bwMode="auto">
          <a:xfrm>
            <a:off x="533400" y="2209800"/>
            <a:ext cx="8077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b="1">
                <a:solidFill>
                  <a:schemeClr val="folHlink"/>
                </a:solidFill>
                <a:latin typeface="Courier New" pitchFamily="49" charset="0"/>
              </a:rPr>
              <a:t>Dim</a:t>
            </a:r>
            <a:r>
              <a:rPr lang="en-US" b="1">
                <a:latin typeface="Courier New" pitchFamily="49" charset="0"/>
              </a:rPr>
              <a:t> gr </a:t>
            </a:r>
            <a:r>
              <a:rPr lang="en-US" b="1">
                <a:solidFill>
                  <a:schemeClr val="folHlink"/>
                </a:solidFill>
                <a:latin typeface="Courier New" pitchFamily="49" charset="0"/>
              </a:rPr>
              <a:t>As</a:t>
            </a:r>
            <a:r>
              <a:rPr lang="en-US" b="1">
                <a:latin typeface="Courier New" pitchFamily="49" charset="0"/>
              </a:rPr>
              <a:t> Graphics = picBox.CreateGraphics</a:t>
            </a:r>
          </a:p>
          <a:p>
            <a:pPr algn="l" eaLnBrk="1" hangingPunct="1">
              <a:spcBef>
                <a:spcPct val="20000"/>
              </a:spcBef>
            </a:pPr>
            <a:r>
              <a:rPr lang="en-US" b="1">
                <a:latin typeface="Courier New" pitchFamily="49" charset="0"/>
              </a:rPr>
              <a:t>gr.DrawLine(Pens.Blue, 50, 20, 120, 75)</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76200" y="125104"/>
            <a:ext cx="8960296" cy="1322695"/>
          </a:xfrm>
        </p:spPr>
        <p:txBody>
          <a:bodyPr/>
          <a:lstStyle/>
          <a:p>
            <a:pPr eaLnBrk="1" hangingPunct="1"/>
            <a:r>
              <a:rPr lang="en-US" sz="4000" dirty="0" smtClean="0"/>
              <a:t>Draw a Solid Rectangle in a Picture Box</a:t>
            </a:r>
          </a:p>
        </p:txBody>
      </p:sp>
      <p:sp>
        <p:nvSpPr>
          <p:cNvPr id="2" name="Content Placeholder 1"/>
          <p:cNvSpPr>
            <a:spLocks noGrp="1"/>
          </p:cNvSpPr>
          <p:nvPr>
            <p:ph sz="quarter" idx="1"/>
          </p:nvPr>
        </p:nvSpPr>
        <p:spPr>
          <a:xfrm>
            <a:off x="457200" y="980728"/>
            <a:ext cx="8305800" cy="5493224"/>
          </a:xfrm>
        </p:spPr>
        <p:txBody>
          <a:bodyPr/>
          <a:lstStyle/>
          <a:p>
            <a:pPr marL="0" indent="0">
              <a:spcBef>
                <a:spcPct val="50000"/>
              </a:spcBef>
              <a:buNone/>
            </a:pPr>
            <a:endParaRPr lang="en-US" b="1" dirty="0" smtClean="0">
              <a:solidFill>
                <a:schemeClr val="folHlink"/>
              </a:solidFill>
              <a:latin typeface="Courier New" pitchFamily="49" charset="0"/>
            </a:endParaRPr>
          </a:p>
          <a:p>
            <a:pPr marL="0" indent="0">
              <a:spcBef>
                <a:spcPct val="50000"/>
              </a:spcBef>
              <a:buNone/>
            </a:pPr>
            <a:endParaRPr lang="en-US" b="1" dirty="0">
              <a:solidFill>
                <a:schemeClr val="folHlink"/>
              </a:solidFill>
              <a:latin typeface="Courier New" pitchFamily="49" charset="0"/>
            </a:endParaRPr>
          </a:p>
          <a:p>
            <a:pPr marL="0" indent="0">
              <a:spcBef>
                <a:spcPct val="50000"/>
              </a:spcBef>
              <a:buNone/>
            </a:pPr>
            <a:r>
              <a:rPr lang="en-US" b="1" dirty="0" smtClean="0">
                <a:solidFill>
                  <a:schemeClr val="folHlink"/>
                </a:solidFill>
                <a:latin typeface="Courier New" pitchFamily="49" charset="0"/>
              </a:rPr>
              <a:t>Dim</a:t>
            </a:r>
            <a:r>
              <a:rPr lang="en-US" b="1" dirty="0" smtClean="0">
                <a:latin typeface="Courier New" pitchFamily="49" charset="0"/>
              </a:rPr>
              <a:t> </a:t>
            </a:r>
            <a:r>
              <a:rPr lang="en-US" b="1" dirty="0">
                <a:latin typeface="Courier New" pitchFamily="49" charset="0"/>
              </a:rPr>
              <a:t>gr </a:t>
            </a:r>
            <a:r>
              <a:rPr lang="en-US" b="1" dirty="0">
                <a:solidFill>
                  <a:schemeClr val="folHlink"/>
                </a:solidFill>
                <a:latin typeface="Courier New" pitchFamily="49" charset="0"/>
              </a:rPr>
              <a:t>As</a:t>
            </a:r>
            <a:r>
              <a:rPr lang="en-US" b="1" dirty="0">
                <a:latin typeface="Courier New" pitchFamily="49" charset="0"/>
              </a:rPr>
              <a:t> Graphics = </a:t>
            </a:r>
            <a:r>
              <a:rPr lang="en-US" b="1" dirty="0" err="1">
                <a:latin typeface="Courier New" pitchFamily="49" charset="0"/>
              </a:rPr>
              <a:t>picBox.CreateGraphics</a:t>
            </a:r>
            <a:endParaRPr lang="en-US" b="1" dirty="0">
              <a:latin typeface="Courier New" pitchFamily="49" charset="0"/>
            </a:endParaRPr>
          </a:p>
          <a:p>
            <a:pPr marL="0" indent="0">
              <a:spcBef>
                <a:spcPct val="20000"/>
              </a:spcBef>
              <a:buNone/>
            </a:pPr>
            <a:r>
              <a:rPr lang="en-US" b="1" dirty="0" err="1">
                <a:latin typeface="Courier New" pitchFamily="49" charset="0"/>
              </a:rPr>
              <a:t>gr.FillRectangle</a:t>
            </a:r>
            <a:r>
              <a:rPr lang="en-US" b="1" dirty="0">
                <a:latin typeface="Courier New" pitchFamily="49" charset="0"/>
              </a:rPr>
              <a:t>(</a:t>
            </a:r>
            <a:r>
              <a:rPr lang="en-US" b="1" dirty="0" err="1">
                <a:latin typeface="Courier New" pitchFamily="49" charset="0"/>
              </a:rPr>
              <a:t>Brushes.</a:t>
            </a:r>
            <a:r>
              <a:rPr lang="en-US" b="1" i="1" dirty="0" err="1">
                <a:latin typeface="Courier New" pitchFamily="49" charset="0"/>
              </a:rPr>
              <a:t>Color</a:t>
            </a:r>
            <a:r>
              <a:rPr lang="en-US" b="1" dirty="0">
                <a:latin typeface="Courier New" pitchFamily="49" charset="0"/>
              </a:rPr>
              <a:t>, x, y, w, h</a:t>
            </a:r>
            <a:r>
              <a:rPr lang="en-US" b="1" dirty="0" smtClean="0">
                <a:latin typeface="Courier New" pitchFamily="49" charset="0"/>
              </a:rPr>
              <a:t>)</a:t>
            </a:r>
          </a:p>
          <a:p>
            <a:pPr marL="0" indent="0">
              <a:spcBef>
                <a:spcPct val="20000"/>
              </a:spcBef>
              <a:buNone/>
            </a:pPr>
            <a:endParaRPr lang="en-US" b="1" dirty="0">
              <a:latin typeface="Courier New" pitchFamily="49" charset="0"/>
            </a:endParaRPr>
          </a:p>
          <a:p>
            <a:pPr>
              <a:spcBef>
                <a:spcPct val="50000"/>
              </a:spcBef>
            </a:pPr>
            <a:r>
              <a:rPr lang="en-US" dirty="0"/>
              <a:t>draws a solid rectangle of width </a:t>
            </a:r>
            <a:r>
              <a:rPr lang="en-US" i="1" dirty="0"/>
              <a:t>w</a:t>
            </a:r>
            <a:r>
              <a:rPr lang="en-US" dirty="0"/>
              <a:t> and height </a:t>
            </a:r>
            <a:r>
              <a:rPr lang="en-US" i="1" dirty="0"/>
              <a:t>h</a:t>
            </a:r>
            <a:r>
              <a:rPr lang="en-US" dirty="0"/>
              <a:t> in the color specified and having the point with coordinates (x, y) as its upper-left </a:t>
            </a:r>
            <a:r>
              <a:rPr lang="en-US" dirty="0" smtClean="0"/>
              <a:t>corner</a:t>
            </a: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9318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AB817C62-3A74-45E5-B1AE-9E7C71A41E8A}" type="slidenum">
              <a:rPr lang="en-US" sz="1400" smtClean="0"/>
              <a:pPr eaLnBrk="1" hangingPunct="1"/>
              <a:t>79</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b="1" smtClean="0"/>
              <a:t>Working with HashTable</a:t>
            </a:r>
            <a:endParaRPr lang="en-US" smtClean="0"/>
          </a:p>
        </p:txBody>
      </p:sp>
      <p:sp>
        <p:nvSpPr>
          <p:cNvPr id="66563" name="Content Placeholder 2"/>
          <p:cNvSpPr>
            <a:spLocks noGrp="1"/>
          </p:cNvSpPr>
          <p:nvPr>
            <p:ph sz="quarter" idx="1"/>
          </p:nvPr>
        </p:nvSpPr>
        <p:spPr/>
        <p:txBody>
          <a:bodyPr/>
          <a:lstStyle/>
          <a:p>
            <a:r>
              <a:rPr lang="en-US" b="1" smtClean="0"/>
              <a:t>Adding an element to the HashTable</a:t>
            </a:r>
            <a:endParaRPr lang="en-US" smtClean="0"/>
          </a:p>
          <a:p>
            <a:endParaRPr lang="en-US" smtClean="0"/>
          </a:p>
          <a:p>
            <a:r>
              <a:rPr lang="en-US" smtClean="0"/>
              <a:t>{hash table object}.Add(Key as Object, value as Object)</a:t>
            </a:r>
            <a:br>
              <a:rPr lang="en-US" smtClean="0"/>
            </a:br>
            <a:endParaRPr lang="en-US" smtClean="0"/>
          </a:p>
          <a:p>
            <a:r>
              <a:rPr lang="en-US" smtClean="0"/>
              <a:t>Ex: MyHash.Add(“George”, 45)</a:t>
            </a:r>
            <a:br>
              <a:rPr lang="en-US" smtClean="0"/>
            </a:br>
            <a:endParaRPr lang="en-US" smtClean="0"/>
          </a:p>
        </p:txBody>
      </p:sp>
      <p:sp>
        <p:nvSpPr>
          <p:cNvPr id="2" name="Content Placeholder 1"/>
          <p:cNvSpPr>
            <a:spLocks noGrp="1"/>
          </p:cNvSpPr>
          <p:nvPr>
            <p:ph sz="quarter" idx="10"/>
          </p:nvPr>
        </p:nvSpPr>
        <p:spPr/>
        <p:txBody>
          <a:bodyPr/>
          <a:lstStyle/>
          <a:p>
            <a:endParaRPr lang="en-US"/>
          </a:p>
        </p:txBody>
      </p:sp>
      <p:sp>
        <p:nvSpPr>
          <p:cNvPr id="66565"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373CA25-E4B0-4167-82DE-9D3ED36A8FF3}" type="slidenum">
              <a:rPr lang="en-US" sz="1400" smtClean="0"/>
              <a:pPr eaLnBrk="1" hangingPunct="1"/>
              <a:t>8</a:t>
            </a:fld>
            <a:endParaRPr lang="en-US" sz="1400" smtClean="0"/>
          </a:p>
        </p:txBody>
      </p:sp>
    </p:spTree>
    <p:extLst>
      <p:ext uri="{BB962C8B-B14F-4D97-AF65-F5344CB8AC3E}">
        <p14:creationId xmlns:p14="http://schemas.microsoft.com/office/powerpoint/2010/main" val="420467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76200" y="125104"/>
            <a:ext cx="8960296" cy="1246495"/>
          </a:xfrm>
        </p:spPr>
        <p:txBody>
          <a:bodyPr/>
          <a:lstStyle/>
          <a:p>
            <a:pPr eaLnBrk="1" hangingPunct="1"/>
            <a:r>
              <a:rPr lang="en-US" sz="4000" dirty="0" smtClean="0"/>
              <a:t>Draw a Solid Rectangle in a Picture Box</a:t>
            </a:r>
          </a:p>
        </p:txBody>
      </p:sp>
      <p:pic>
        <p:nvPicPr>
          <p:cNvPr id="94214" name="Picture 6" descr="Fig9-19"/>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tretch>
            <a:fillRect/>
          </a:stretch>
        </p:blipFill>
        <p:spPr>
          <a:xfrm>
            <a:off x="3391647" y="3810000"/>
            <a:ext cx="2360706" cy="1524000"/>
          </a:xfrm>
          <a:noFill/>
        </p:spPr>
      </p:pic>
      <p:sp>
        <p:nvSpPr>
          <p:cNvPr id="2" name="Content Placeholder 1"/>
          <p:cNvSpPr>
            <a:spLocks noGrp="1"/>
          </p:cNvSpPr>
          <p:nvPr>
            <p:ph sz="quarter" idx="10"/>
          </p:nvPr>
        </p:nvSpPr>
        <p:spPr/>
        <p:txBody>
          <a:bodyPr/>
          <a:lstStyle/>
          <a:p>
            <a:endParaRPr lang="en-US"/>
          </a:p>
        </p:txBody>
      </p:sp>
      <p:sp>
        <p:nvSpPr>
          <p:cNvPr id="9421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F5752FD0-722D-4C97-96A2-DB78DBBC2935}" type="slidenum">
              <a:rPr lang="en-US" sz="1400" smtClean="0"/>
              <a:pPr eaLnBrk="1" hangingPunct="1"/>
              <a:t>80</a:t>
            </a:fld>
            <a:endParaRPr lang="en-US" sz="1400" smtClean="0"/>
          </a:p>
        </p:txBody>
      </p:sp>
      <p:sp>
        <p:nvSpPr>
          <p:cNvPr id="94213" name="Text Box 4"/>
          <p:cNvSpPr txBox="1">
            <a:spLocks noChangeArrowheads="1"/>
          </p:cNvSpPr>
          <p:nvPr/>
        </p:nvSpPr>
        <p:spPr bwMode="auto">
          <a:xfrm>
            <a:off x="228600" y="2209800"/>
            <a:ext cx="8686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r>
              <a:rPr lang="en-US" b="1">
                <a:solidFill>
                  <a:schemeClr val="folHlink"/>
                </a:solidFill>
                <a:latin typeface="Courier New" pitchFamily="49" charset="0"/>
              </a:rPr>
              <a:t>Dim</a:t>
            </a:r>
            <a:r>
              <a:rPr lang="en-US" b="1">
                <a:latin typeface="Courier New" pitchFamily="49" charset="0"/>
              </a:rPr>
              <a:t> gr </a:t>
            </a:r>
            <a:r>
              <a:rPr lang="en-US" b="1">
                <a:solidFill>
                  <a:schemeClr val="folHlink"/>
                </a:solidFill>
                <a:latin typeface="Courier New" pitchFamily="49" charset="0"/>
              </a:rPr>
              <a:t>As</a:t>
            </a:r>
            <a:r>
              <a:rPr lang="en-US" b="1">
                <a:latin typeface="Courier New" pitchFamily="49" charset="0"/>
              </a:rPr>
              <a:t> Graphics = picBox.CreateGraphics</a:t>
            </a:r>
          </a:p>
          <a:p>
            <a:pPr algn="l" eaLnBrk="1" hangingPunct="1">
              <a:spcBef>
                <a:spcPct val="20000"/>
              </a:spcBef>
            </a:pPr>
            <a:r>
              <a:rPr lang="en-US" b="1">
                <a:latin typeface="Courier New" pitchFamily="49" charset="0"/>
              </a:rPr>
              <a:t>gr.FillRectangle(Brushes.Blue, 50, 20, 70, 55)</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76200" y="125104"/>
            <a:ext cx="8960296" cy="1170295"/>
          </a:xfrm>
        </p:spPr>
        <p:txBody>
          <a:bodyPr/>
          <a:lstStyle/>
          <a:p>
            <a:pPr eaLnBrk="1" hangingPunct="1"/>
            <a:r>
              <a:rPr lang="en-US" sz="4000" dirty="0" smtClean="0"/>
              <a:t>Draw a Solid Ellipse in a Picture Box</a:t>
            </a:r>
          </a:p>
        </p:txBody>
      </p:sp>
      <p:sp>
        <p:nvSpPr>
          <p:cNvPr id="2" name="Content Placeholder 1"/>
          <p:cNvSpPr>
            <a:spLocks noGrp="1"/>
          </p:cNvSpPr>
          <p:nvPr>
            <p:ph sz="quarter" idx="1"/>
          </p:nvPr>
        </p:nvSpPr>
        <p:spPr>
          <a:xfrm>
            <a:off x="457200" y="1752600"/>
            <a:ext cx="8305800" cy="4721352"/>
          </a:xfrm>
        </p:spPr>
        <p:txBody>
          <a:bodyPr/>
          <a:lstStyle/>
          <a:p>
            <a:pPr marL="0" indent="0">
              <a:spcBef>
                <a:spcPct val="50000"/>
              </a:spcBef>
              <a:buNone/>
            </a:pPr>
            <a:r>
              <a:rPr lang="en-US" b="1" dirty="0">
                <a:solidFill>
                  <a:schemeClr val="folHlink"/>
                </a:solidFill>
                <a:latin typeface="Courier New" pitchFamily="49" charset="0"/>
              </a:rPr>
              <a:t>Dim</a:t>
            </a:r>
            <a:r>
              <a:rPr lang="en-US" b="1" dirty="0">
                <a:latin typeface="Courier New" pitchFamily="49" charset="0"/>
              </a:rPr>
              <a:t> gr </a:t>
            </a:r>
            <a:r>
              <a:rPr lang="en-US" b="1" dirty="0">
                <a:solidFill>
                  <a:schemeClr val="folHlink"/>
                </a:solidFill>
                <a:latin typeface="Courier New" pitchFamily="49" charset="0"/>
              </a:rPr>
              <a:t>As</a:t>
            </a:r>
            <a:r>
              <a:rPr lang="en-US" b="1" dirty="0">
                <a:latin typeface="Courier New" pitchFamily="49" charset="0"/>
              </a:rPr>
              <a:t> Graphics = </a:t>
            </a:r>
            <a:r>
              <a:rPr lang="en-US" b="1" dirty="0" err="1">
                <a:latin typeface="Courier New" pitchFamily="49" charset="0"/>
              </a:rPr>
              <a:t>picBox.CreateGraphics</a:t>
            </a:r>
            <a:endParaRPr lang="en-US" b="1" dirty="0">
              <a:latin typeface="Courier New" pitchFamily="49" charset="0"/>
            </a:endParaRPr>
          </a:p>
          <a:p>
            <a:pPr marL="0" indent="0">
              <a:spcBef>
                <a:spcPct val="20000"/>
              </a:spcBef>
              <a:buNone/>
            </a:pPr>
            <a:r>
              <a:rPr lang="en-US" b="1" dirty="0" err="1">
                <a:latin typeface="Courier New" pitchFamily="49" charset="0"/>
              </a:rPr>
              <a:t>gr.FillEllipse</a:t>
            </a:r>
            <a:r>
              <a:rPr lang="en-US" b="1" dirty="0">
                <a:latin typeface="Courier New" pitchFamily="49" charset="0"/>
              </a:rPr>
              <a:t>(</a:t>
            </a:r>
            <a:r>
              <a:rPr lang="en-US" b="1" dirty="0" err="1">
                <a:latin typeface="Courier New" pitchFamily="49" charset="0"/>
              </a:rPr>
              <a:t>Brushes.</a:t>
            </a:r>
            <a:r>
              <a:rPr lang="en-US" b="1" i="1" dirty="0" err="1">
                <a:latin typeface="Courier New" pitchFamily="49" charset="0"/>
              </a:rPr>
              <a:t>Color</a:t>
            </a:r>
            <a:r>
              <a:rPr lang="en-US" b="1" dirty="0">
                <a:latin typeface="Courier New" pitchFamily="49" charset="0"/>
              </a:rPr>
              <a:t>, x, y, w, h</a:t>
            </a:r>
            <a:r>
              <a:rPr lang="en-US" b="1" dirty="0" smtClean="0">
                <a:latin typeface="Courier New" pitchFamily="49" charset="0"/>
              </a:rPr>
              <a:t>)</a:t>
            </a:r>
          </a:p>
          <a:p>
            <a:pPr marL="0" indent="0">
              <a:spcBef>
                <a:spcPct val="20000"/>
              </a:spcBef>
              <a:buNone/>
            </a:pPr>
            <a:endParaRPr lang="en-US" b="1" dirty="0">
              <a:latin typeface="Courier New" pitchFamily="49" charset="0"/>
            </a:endParaRPr>
          </a:p>
          <a:p>
            <a:pPr>
              <a:spcBef>
                <a:spcPct val="50000"/>
              </a:spcBef>
            </a:pPr>
            <a:r>
              <a:rPr lang="en-US" dirty="0"/>
              <a:t>draws a solid ellipse in the color specified inscribed in the rectangle described by the values </a:t>
            </a:r>
            <a:r>
              <a:rPr lang="en-US" i="1" dirty="0"/>
              <a:t>x</a:t>
            </a:r>
            <a:r>
              <a:rPr lang="en-US" dirty="0"/>
              <a:t>, </a:t>
            </a:r>
            <a:r>
              <a:rPr lang="en-US" i="1" dirty="0"/>
              <a:t>y</a:t>
            </a:r>
            <a:r>
              <a:rPr lang="en-US" dirty="0"/>
              <a:t>, </a:t>
            </a:r>
            <a:r>
              <a:rPr lang="en-US" i="1" dirty="0"/>
              <a:t>w</a:t>
            </a:r>
            <a:r>
              <a:rPr lang="en-US" dirty="0"/>
              <a:t>, and </a:t>
            </a:r>
            <a:r>
              <a:rPr lang="en-US" i="1" dirty="0" smtClean="0"/>
              <a:t>h</a:t>
            </a:r>
            <a:endParaRPr lang="en-US" dirty="0" smtClean="0"/>
          </a:p>
          <a:p>
            <a:pPr>
              <a:spcBef>
                <a:spcPct val="50000"/>
              </a:spcBef>
            </a:pPr>
            <a:endParaRPr lang="en-US" dirty="0"/>
          </a:p>
          <a:p>
            <a:pPr>
              <a:spcBef>
                <a:spcPct val="50000"/>
              </a:spcBef>
            </a:pPr>
            <a:r>
              <a:rPr lang="en-US" b="1" dirty="0"/>
              <a:t>Note: </a:t>
            </a:r>
            <a:r>
              <a:rPr lang="en-US" dirty="0"/>
              <a:t>When </a:t>
            </a:r>
            <a:r>
              <a:rPr lang="en-US" i="1" dirty="0"/>
              <a:t>w</a:t>
            </a:r>
            <a:r>
              <a:rPr lang="en-US" dirty="0"/>
              <a:t> = </a:t>
            </a:r>
            <a:r>
              <a:rPr lang="en-US" i="1" dirty="0"/>
              <a:t>h</a:t>
            </a:r>
            <a:r>
              <a:rPr lang="en-US" dirty="0"/>
              <a:t>, the ellipse is a circle. This is the only type of ellipse we will </a:t>
            </a:r>
            <a:r>
              <a:rPr lang="en-US" dirty="0" smtClean="0"/>
              <a:t>consider</a:t>
            </a: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9523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F6B62CC-4338-41A8-9659-6E95ED3BA9F3}" type="slidenum">
              <a:rPr lang="en-US" sz="1400" smtClean="0"/>
              <a:pPr eaLnBrk="1" hangingPunct="1"/>
              <a:t>81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smtClean="0"/>
              <a:t>Draw a Solid Ellipse</a:t>
            </a:r>
          </a:p>
        </p:txBody>
      </p:sp>
      <p:sp>
        <p:nvSpPr>
          <p:cNvPr id="2" name="Content Placeholder 1"/>
          <p:cNvSpPr>
            <a:spLocks noGrp="1"/>
          </p:cNvSpPr>
          <p:nvPr>
            <p:ph sz="quarter" idx="1"/>
          </p:nvPr>
        </p:nvSpPr>
        <p:spPr>
          <a:xfrm>
            <a:off x="457200" y="980728"/>
            <a:ext cx="8077200" cy="5493224"/>
          </a:xfrm>
        </p:spPr>
        <p:txBody>
          <a:bodyPr>
            <a:normAutofit lnSpcReduction="10000"/>
          </a:bodyPr>
          <a:lstStyle/>
          <a:p>
            <a:pPr>
              <a:spcBef>
                <a:spcPct val="20000"/>
              </a:spcBef>
            </a:pPr>
            <a:r>
              <a:rPr lang="en-US" dirty="0"/>
              <a:t>The </a:t>
            </a:r>
            <a:r>
              <a:rPr lang="en-US" dirty="0" smtClean="0"/>
              <a:t>statement</a:t>
            </a:r>
          </a:p>
          <a:p>
            <a:pPr>
              <a:spcBef>
                <a:spcPct val="20000"/>
              </a:spcBef>
            </a:pPr>
            <a:endParaRPr lang="en-US" dirty="0"/>
          </a:p>
          <a:p>
            <a:pPr marL="0" indent="0">
              <a:spcBef>
                <a:spcPct val="50000"/>
              </a:spcBef>
              <a:buNone/>
            </a:pPr>
            <a:r>
              <a:rPr lang="en-US" b="1" dirty="0" err="1">
                <a:latin typeface="Courier New" pitchFamily="49" charset="0"/>
              </a:rPr>
              <a:t>gr.FillEllipse</a:t>
            </a:r>
            <a:r>
              <a:rPr lang="en-US" b="1" dirty="0">
                <a:latin typeface="Courier New" pitchFamily="49" charset="0"/>
              </a:rPr>
              <a:t>(</a:t>
            </a:r>
            <a:r>
              <a:rPr lang="en-US" b="1" dirty="0" err="1">
                <a:latin typeface="Courier New" pitchFamily="49" charset="0"/>
              </a:rPr>
              <a:t>Brushes.</a:t>
            </a:r>
            <a:r>
              <a:rPr lang="en-US" b="1" i="1" dirty="0" err="1">
                <a:latin typeface="Courier New" pitchFamily="49" charset="0"/>
              </a:rPr>
              <a:t>Color</a:t>
            </a:r>
            <a:r>
              <a:rPr lang="en-US" b="1" dirty="0">
                <a:latin typeface="Courier New" pitchFamily="49" charset="0"/>
              </a:rPr>
              <a:t>, _</a:t>
            </a:r>
          </a:p>
          <a:p>
            <a:pPr marL="0" indent="0">
              <a:spcBef>
                <a:spcPct val="20000"/>
              </a:spcBef>
              <a:buNone/>
            </a:pPr>
            <a:r>
              <a:rPr lang="en-US" b="1" dirty="0">
                <a:latin typeface="Courier New" pitchFamily="49" charset="0"/>
              </a:rPr>
              <a:t>                a - r, b - r, 2 * r, 2 * r</a:t>
            </a:r>
            <a:r>
              <a:rPr lang="en-US" b="1" dirty="0" smtClean="0">
                <a:latin typeface="Courier New" pitchFamily="49" charset="0"/>
              </a:rPr>
              <a:t>)</a:t>
            </a:r>
          </a:p>
          <a:p>
            <a:pPr>
              <a:spcBef>
                <a:spcPct val="50000"/>
              </a:spcBef>
            </a:pPr>
            <a:r>
              <a:rPr lang="en-US" dirty="0" smtClean="0"/>
              <a:t>draws </a:t>
            </a:r>
            <a:r>
              <a:rPr lang="en-US" dirty="0"/>
              <a:t>a solid circle in the color specified with center (a, b) and radius </a:t>
            </a:r>
            <a:r>
              <a:rPr lang="en-US" i="1" dirty="0" smtClean="0"/>
              <a:t>r</a:t>
            </a:r>
            <a:endParaRPr lang="en-US" dirty="0"/>
          </a:p>
          <a:p>
            <a:pPr>
              <a:spcBef>
                <a:spcPct val="50000"/>
              </a:spcBef>
            </a:pPr>
            <a:endParaRPr lang="en-US" dirty="0" smtClean="0"/>
          </a:p>
          <a:p>
            <a:pPr>
              <a:spcBef>
                <a:spcPct val="50000"/>
              </a:spcBef>
            </a:pPr>
            <a:r>
              <a:rPr lang="en-US" dirty="0" smtClean="0"/>
              <a:t>For </a:t>
            </a:r>
            <a:r>
              <a:rPr lang="en-US" dirty="0"/>
              <a:t>example,</a:t>
            </a:r>
          </a:p>
          <a:p>
            <a:pPr marL="0" indent="0">
              <a:spcBef>
                <a:spcPct val="50000"/>
              </a:spcBef>
              <a:buNone/>
            </a:pPr>
            <a:r>
              <a:rPr lang="en-US" b="1" dirty="0" err="1">
                <a:latin typeface="Courier New" pitchFamily="49" charset="0"/>
              </a:rPr>
              <a:t>gr.FillEllipse</a:t>
            </a:r>
            <a:r>
              <a:rPr lang="en-US" b="1" dirty="0">
                <a:latin typeface="Courier New" pitchFamily="49" charset="0"/>
              </a:rPr>
              <a:t>(</a:t>
            </a:r>
            <a:r>
              <a:rPr lang="en-US" b="1" dirty="0" err="1">
                <a:latin typeface="Courier New" pitchFamily="49" charset="0"/>
              </a:rPr>
              <a:t>Brushes.Blue</a:t>
            </a:r>
            <a:r>
              <a:rPr lang="en-US" b="1" dirty="0">
                <a:latin typeface="Courier New" pitchFamily="49" charset="0"/>
              </a:rPr>
              <a:t>, _</a:t>
            </a:r>
          </a:p>
          <a:p>
            <a:pPr marL="0" indent="0">
              <a:buNone/>
            </a:pPr>
            <a:r>
              <a:rPr lang="en-US" b="1" dirty="0">
                <a:latin typeface="Courier New" pitchFamily="49" charset="0"/>
              </a:rPr>
              <a:t>        80 - 40, 50 - 40, 2 * 40, 2 * 40)</a:t>
            </a:r>
          </a:p>
          <a:p>
            <a:pPr>
              <a:spcBef>
                <a:spcPct val="50000"/>
              </a:spcBef>
            </a:pPr>
            <a:r>
              <a:rPr lang="en-US" dirty="0"/>
              <a:t>Draws a solid blue circle of radius 40 and center (80, 50</a:t>
            </a:r>
            <a:r>
              <a:rPr lang="en-US" dirty="0" smtClean="0"/>
              <a:t>)</a:t>
            </a: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96258"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33429468-1E6C-456D-965E-8A08BD459F94}" type="slidenum">
              <a:rPr lang="en-US" sz="1400" smtClean="0"/>
              <a:pPr eaLnBrk="1" hangingPunct="1"/>
              <a:t>82</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p:txBody>
          <a:bodyPr/>
          <a:lstStyle/>
          <a:p>
            <a:pPr eaLnBrk="1" hangingPunct="1"/>
            <a:r>
              <a:rPr lang="en-US" smtClean="0"/>
              <a:t>A Sector of a Circle</a:t>
            </a:r>
          </a:p>
        </p:txBody>
      </p:sp>
      <p:pic>
        <p:nvPicPr>
          <p:cNvPr id="97286" name="Picture 8" descr="scan000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043952" y="2362200"/>
            <a:ext cx="4572000" cy="2073956"/>
          </a:xfrm>
          <a:noFill/>
        </p:spPr>
      </p:pic>
      <p:sp>
        <p:nvSpPr>
          <p:cNvPr id="2" name="Content Placeholder 1"/>
          <p:cNvSpPr>
            <a:spLocks noGrp="1"/>
          </p:cNvSpPr>
          <p:nvPr>
            <p:ph sz="quarter" idx="10"/>
          </p:nvPr>
        </p:nvSpPr>
        <p:spPr/>
        <p:txBody>
          <a:bodyPr/>
          <a:lstStyle/>
          <a:p>
            <a:endParaRPr lang="en-US"/>
          </a:p>
        </p:txBody>
      </p:sp>
      <p:sp>
        <p:nvSpPr>
          <p:cNvPr id="9728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32805F8-97FC-455F-9840-FC070C92B605}" type="slidenum">
              <a:rPr lang="en-US" sz="1400" smtClean="0"/>
              <a:pPr eaLnBrk="1" hangingPunct="1"/>
              <a:t>83</a:t>
            </a:fld>
            <a:endParaRPr lang="en-US" sz="1400" smtClean="0"/>
          </a:p>
        </p:txBody>
      </p:sp>
      <p:sp>
        <p:nvSpPr>
          <p:cNvPr id="97285" name="Text Box 3"/>
          <p:cNvSpPr txBox="1">
            <a:spLocks noChangeArrowheads="1"/>
          </p:cNvSpPr>
          <p:nvPr/>
        </p:nvSpPr>
        <p:spPr bwMode="auto">
          <a:xfrm>
            <a:off x="266700" y="1127918"/>
            <a:ext cx="8686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00" dirty="0"/>
              <a:t>A sector of a circle (shown below as upper-left sector) is specified by two angles, </a:t>
            </a:r>
            <a:r>
              <a:rPr lang="el-GR" sz="2800" dirty="0"/>
              <a:t>θ</a:t>
            </a:r>
            <a:r>
              <a:rPr lang="en-US" sz="2800" baseline="-25000" dirty="0">
                <a:cs typeface="Arial" charset="0"/>
              </a:rPr>
              <a:t>1</a:t>
            </a:r>
            <a:r>
              <a:rPr lang="en-US" sz="2800" dirty="0">
                <a:cs typeface="Arial" charset="0"/>
              </a:rPr>
              <a:t> (the start angle) and </a:t>
            </a:r>
            <a:r>
              <a:rPr lang="el-GR" sz="2800" dirty="0">
                <a:cs typeface="Arial" charset="0"/>
              </a:rPr>
              <a:t>θ</a:t>
            </a:r>
            <a:r>
              <a:rPr lang="en-US" sz="2800" baseline="-25000" dirty="0">
                <a:cs typeface="Arial" charset="0"/>
              </a:rPr>
              <a:t>2</a:t>
            </a:r>
            <a:r>
              <a:rPr lang="en-US" sz="2800" dirty="0">
                <a:cs typeface="Arial" charset="0"/>
              </a:rPr>
              <a:t> (the sweep angle).</a:t>
            </a:r>
            <a:endParaRPr lang="el-GR" sz="2800" dirty="0">
              <a:cs typeface="Arial" charset="0"/>
            </a:endParaRPr>
          </a:p>
        </p:txBody>
      </p:sp>
      <p:pic>
        <p:nvPicPr>
          <p:cNvPr id="8" name="Picture 4" descr="Fig9-21A"/>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762000" y="4724400"/>
            <a:ext cx="1344705" cy="1828800"/>
          </a:xfrm>
          <a:prstGeom prst="rect">
            <a:avLst/>
          </a:prstGeom>
          <a:noFill/>
        </p:spPr>
      </p:pic>
      <p:pic>
        <p:nvPicPr>
          <p:cNvPr id="9" name="Picture 6" descr="Fig9-21B"/>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a:xfrm>
            <a:off x="3657600" y="4724400"/>
            <a:ext cx="1344704" cy="1828800"/>
          </a:xfrm>
          <a:prstGeom prst="rect">
            <a:avLst/>
          </a:prstGeom>
          <a:noFill/>
        </p:spPr>
      </p:pic>
      <p:pic>
        <p:nvPicPr>
          <p:cNvPr id="10" name="Picture 8" descr="Fig9-21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6453718" y="4724400"/>
            <a:ext cx="1345141" cy="18288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p:txBody>
          <a:bodyPr/>
          <a:lstStyle/>
          <a:p>
            <a:pPr eaLnBrk="1" hangingPunct="1"/>
            <a:r>
              <a:rPr lang="en-US" smtClean="0"/>
              <a:t>Draw a Sector</a:t>
            </a:r>
          </a:p>
        </p:txBody>
      </p:sp>
      <p:sp>
        <p:nvSpPr>
          <p:cNvPr id="2" name="Content Placeholder 1"/>
          <p:cNvSpPr>
            <a:spLocks noGrp="1"/>
          </p:cNvSpPr>
          <p:nvPr>
            <p:ph sz="quarter" idx="1"/>
          </p:nvPr>
        </p:nvSpPr>
        <p:spPr>
          <a:xfrm>
            <a:off x="457200" y="980728"/>
            <a:ext cx="8305800" cy="5493224"/>
          </a:xfrm>
        </p:spPr>
        <p:txBody>
          <a:bodyPr/>
          <a:lstStyle/>
          <a:p>
            <a:pPr>
              <a:spcBef>
                <a:spcPct val="20000"/>
              </a:spcBef>
            </a:pPr>
            <a:r>
              <a:rPr lang="en-US" dirty="0"/>
              <a:t>The statement</a:t>
            </a:r>
          </a:p>
          <a:p>
            <a:pPr marL="0" indent="0">
              <a:spcBef>
                <a:spcPct val="50000"/>
              </a:spcBef>
              <a:buNone/>
            </a:pPr>
            <a:r>
              <a:rPr lang="en-US" b="1" dirty="0" err="1">
                <a:latin typeface="Courier New" pitchFamily="49" charset="0"/>
              </a:rPr>
              <a:t>gr.FillPie</a:t>
            </a:r>
            <a:r>
              <a:rPr lang="en-US" b="1" dirty="0">
                <a:latin typeface="Courier New" pitchFamily="49" charset="0"/>
              </a:rPr>
              <a:t>(</a:t>
            </a:r>
            <a:r>
              <a:rPr lang="en-US" b="1" dirty="0" err="1">
                <a:latin typeface="Courier New" pitchFamily="49" charset="0"/>
              </a:rPr>
              <a:t>Brushes.</a:t>
            </a:r>
            <a:r>
              <a:rPr lang="en-US" b="1" i="1" dirty="0" err="1">
                <a:latin typeface="Courier New" pitchFamily="49" charset="0"/>
              </a:rPr>
              <a:t>Color</a:t>
            </a:r>
            <a:r>
              <a:rPr lang="en-US" b="1" dirty="0">
                <a:latin typeface="Courier New" pitchFamily="49" charset="0"/>
              </a:rPr>
              <a:t>, a - r, b - r, _</a:t>
            </a:r>
          </a:p>
          <a:p>
            <a:pPr marL="0" indent="0">
              <a:spcBef>
                <a:spcPct val="20000"/>
              </a:spcBef>
              <a:buNone/>
            </a:pPr>
            <a:r>
              <a:rPr lang="en-US" b="1" dirty="0">
                <a:latin typeface="Courier New" pitchFamily="49" charset="0"/>
              </a:rPr>
              <a:t>      2 * r, 2 * r, </a:t>
            </a:r>
            <a:r>
              <a:rPr lang="en-US" b="1" dirty="0" err="1">
                <a:latin typeface="Courier New" pitchFamily="49" charset="0"/>
              </a:rPr>
              <a:t>startAngle</a:t>
            </a:r>
            <a:r>
              <a:rPr lang="en-US" b="1" dirty="0">
                <a:latin typeface="Courier New" pitchFamily="49" charset="0"/>
              </a:rPr>
              <a:t>, </a:t>
            </a:r>
            <a:r>
              <a:rPr lang="en-US" b="1" dirty="0" err="1">
                <a:latin typeface="Courier New" pitchFamily="49" charset="0"/>
              </a:rPr>
              <a:t>sweepAngle</a:t>
            </a:r>
            <a:r>
              <a:rPr lang="en-US" b="1" dirty="0">
                <a:latin typeface="Courier New" pitchFamily="49" charset="0"/>
              </a:rPr>
              <a:t>)</a:t>
            </a:r>
          </a:p>
          <a:p>
            <a:pPr>
              <a:spcBef>
                <a:spcPct val="50000"/>
              </a:spcBef>
            </a:pPr>
            <a:endParaRPr lang="en-US" dirty="0" smtClean="0"/>
          </a:p>
          <a:p>
            <a:pPr>
              <a:spcBef>
                <a:spcPct val="50000"/>
              </a:spcBef>
            </a:pPr>
            <a:r>
              <a:rPr lang="en-US" dirty="0" smtClean="0"/>
              <a:t>draws </a:t>
            </a:r>
            <a:r>
              <a:rPr lang="en-US" dirty="0"/>
              <a:t>a solid sector of a circle with center (</a:t>
            </a:r>
            <a:r>
              <a:rPr lang="en-US" i="1" dirty="0"/>
              <a:t>a</a:t>
            </a:r>
            <a:r>
              <a:rPr lang="en-US" dirty="0"/>
              <a:t>, </a:t>
            </a:r>
            <a:r>
              <a:rPr lang="en-US" i="1" dirty="0"/>
              <a:t>b</a:t>
            </a:r>
            <a:r>
              <a:rPr lang="en-US" dirty="0"/>
              <a:t>), radius </a:t>
            </a:r>
            <a:r>
              <a:rPr lang="en-US" i="1" dirty="0"/>
              <a:t>r</a:t>
            </a:r>
            <a:r>
              <a:rPr lang="en-US" dirty="0"/>
              <a:t>, and having the specified </a:t>
            </a:r>
            <a:r>
              <a:rPr lang="en-US" dirty="0" err="1"/>
              <a:t>startAngle</a:t>
            </a:r>
            <a:r>
              <a:rPr lang="en-US" dirty="0"/>
              <a:t> and </a:t>
            </a:r>
            <a:r>
              <a:rPr lang="en-US" dirty="0" err="1" smtClean="0"/>
              <a:t>sweepAngle</a:t>
            </a:r>
            <a:endParaRPr lang="en-US" dirty="0" smtClean="0"/>
          </a:p>
          <a:p>
            <a:pPr>
              <a:spcBef>
                <a:spcPct val="50000"/>
              </a:spcBef>
            </a:pPr>
            <a:r>
              <a:rPr lang="en-US" dirty="0" smtClean="0"/>
              <a:t>The </a:t>
            </a:r>
            <a:r>
              <a:rPr lang="en-US" dirty="0"/>
              <a:t>color of the sector is determined by the value of </a:t>
            </a:r>
            <a:r>
              <a:rPr lang="en-US" i="1" dirty="0" smtClean="0"/>
              <a:t>Color</a:t>
            </a:r>
            <a:endParaRPr lang="en-US" dirty="0"/>
          </a:p>
          <a:p>
            <a:pPr>
              <a:spcBef>
                <a:spcPct val="50000"/>
              </a:spcBef>
            </a:pP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99330" name="Footer Placeholder 4"/>
          <p:cNvSpPr>
            <a:spLocks noGrp="1"/>
          </p:cNvSpPr>
          <p:nvPr>
            <p:ph type="ftr" sz="quarter" idx="4294967295"/>
          </p:nvPr>
        </p:nvSpPr>
        <p:spPr>
          <a:xfrm rot="5400000">
            <a:off x="5943600" y="3736975"/>
            <a:ext cx="32004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9933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7A9822EF-396E-4F39-B0BD-31A89C8FA808}" type="slidenum">
              <a:rPr lang="en-US" sz="1400" smtClean="0"/>
              <a:pPr eaLnBrk="1" hangingPunct="1"/>
              <a:t>84</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p:txBody>
          <a:bodyPr/>
          <a:lstStyle/>
          <a:p>
            <a:pPr eaLnBrk="1" hangingPunct="1"/>
            <a:r>
              <a:rPr lang="en-US" smtClean="0"/>
              <a:t>Brushes, Pens, and Fonts</a:t>
            </a:r>
          </a:p>
        </p:txBody>
      </p:sp>
      <p:sp>
        <p:nvSpPr>
          <p:cNvPr id="2" name="Content Placeholder 1"/>
          <p:cNvSpPr>
            <a:spLocks noGrp="1"/>
          </p:cNvSpPr>
          <p:nvPr>
            <p:ph sz="quarter" idx="1"/>
          </p:nvPr>
        </p:nvSpPr>
        <p:spPr/>
        <p:txBody>
          <a:bodyPr/>
          <a:lstStyle/>
          <a:p>
            <a:pPr>
              <a:spcBef>
                <a:spcPct val="20000"/>
              </a:spcBef>
            </a:pPr>
            <a:r>
              <a:rPr lang="en-US" sz="2800" dirty="0"/>
              <a:t>Variables can be used for brushes, pens, and fonts. For example, the statement</a:t>
            </a:r>
          </a:p>
          <a:p>
            <a:pPr marL="0" indent="0">
              <a:spcBef>
                <a:spcPct val="50000"/>
              </a:spcBef>
              <a:buNone/>
            </a:pPr>
            <a:r>
              <a:rPr lang="en-US" b="1" dirty="0" err="1">
                <a:latin typeface="Courier New" pitchFamily="49" charset="0"/>
              </a:rPr>
              <a:t>gr.FillRectangle</a:t>
            </a:r>
            <a:r>
              <a:rPr lang="en-US" b="1" dirty="0">
                <a:latin typeface="Courier New" pitchFamily="49" charset="0"/>
              </a:rPr>
              <a:t>(</a:t>
            </a:r>
            <a:r>
              <a:rPr lang="en-US" b="1" dirty="0" err="1">
                <a:latin typeface="Courier New" pitchFamily="49" charset="0"/>
              </a:rPr>
              <a:t>Brushes.Blue</a:t>
            </a:r>
            <a:r>
              <a:rPr lang="en-US" b="1" dirty="0">
                <a:latin typeface="Courier New" pitchFamily="49" charset="0"/>
              </a:rPr>
              <a:t>, 50,20,70,55</a:t>
            </a:r>
            <a:r>
              <a:rPr lang="en-US" b="1" dirty="0" smtClean="0">
                <a:latin typeface="Courier New" pitchFamily="49" charset="0"/>
              </a:rPr>
              <a:t>)</a:t>
            </a:r>
            <a:endParaRPr lang="en-US" b="1" dirty="0">
              <a:latin typeface="Courier New" pitchFamily="49" charset="0"/>
            </a:endParaRPr>
          </a:p>
          <a:p>
            <a:pPr>
              <a:spcBef>
                <a:spcPct val="50000"/>
              </a:spcBef>
            </a:pPr>
            <a:r>
              <a:rPr lang="en-US" sz="2800" dirty="0"/>
              <a:t>can be replaced with</a:t>
            </a:r>
            <a:r>
              <a:rPr lang="en-US" dirty="0"/>
              <a:t> </a:t>
            </a:r>
          </a:p>
          <a:p>
            <a:pPr marL="0" indent="0">
              <a:spcBef>
                <a:spcPct val="50000"/>
              </a:spcBef>
              <a:buNone/>
            </a:pPr>
            <a:r>
              <a:rPr lang="en-US" b="1" dirty="0">
                <a:solidFill>
                  <a:schemeClr val="folHlink"/>
                </a:solidFill>
                <a:latin typeface="Courier New" pitchFamily="49" charset="0"/>
              </a:rPr>
              <a:t>Dim</a:t>
            </a:r>
            <a:r>
              <a:rPr lang="en-US" b="1" dirty="0">
                <a:latin typeface="Courier New" pitchFamily="49" charset="0"/>
              </a:rPr>
              <a:t> </a:t>
            </a:r>
            <a:r>
              <a:rPr lang="en-US" b="1" dirty="0" err="1">
                <a:latin typeface="Courier New" pitchFamily="49" charset="0"/>
              </a:rPr>
              <a:t>br</a:t>
            </a:r>
            <a:r>
              <a:rPr lang="en-US" b="1" dirty="0">
                <a:latin typeface="Courier New" pitchFamily="49" charset="0"/>
              </a:rPr>
              <a:t> </a:t>
            </a:r>
            <a:r>
              <a:rPr lang="en-US" b="1" dirty="0">
                <a:solidFill>
                  <a:schemeClr val="folHlink"/>
                </a:solidFill>
                <a:latin typeface="Courier New" pitchFamily="49" charset="0"/>
              </a:rPr>
              <a:t>As</a:t>
            </a:r>
            <a:r>
              <a:rPr lang="en-US" b="1" dirty="0">
                <a:latin typeface="Courier New" pitchFamily="49" charset="0"/>
              </a:rPr>
              <a:t> Brush = </a:t>
            </a:r>
            <a:r>
              <a:rPr lang="en-US" b="1" dirty="0" err="1">
                <a:latin typeface="Courier New" pitchFamily="49" charset="0"/>
              </a:rPr>
              <a:t>Brushes.Blue</a:t>
            </a:r>
            <a:endParaRPr lang="en-US" b="1" dirty="0">
              <a:latin typeface="Courier New" pitchFamily="49" charset="0"/>
            </a:endParaRPr>
          </a:p>
          <a:p>
            <a:pPr marL="0" indent="0">
              <a:spcBef>
                <a:spcPct val="20000"/>
              </a:spcBef>
              <a:buNone/>
            </a:pPr>
            <a:r>
              <a:rPr lang="en-US" b="1" dirty="0" err="1">
                <a:latin typeface="Courier New" pitchFamily="49" charset="0"/>
              </a:rPr>
              <a:t>gr.FillRectangle</a:t>
            </a:r>
            <a:r>
              <a:rPr lang="en-US" b="1" dirty="0">
                <a:latin typeface="Courier New" pitchFamily="49" charset="0"/>
              </a:rPr>
              <a:t>(</a:t>
            </a:r>
            <a:r>
              <a:rPr lang="en-US" b="1" dirty="0" err="1">
                <a:latin typeface="Courier New" pitchFamily="49" charset="0"/>
              </a:rPr>
              <a:t>br</a:t>
            </a:r>
            <a:r>
              <a:rPr lang="en-US" b="1" dirty="0">
                <a:latin typeface="Courier New" pitchFamily="49" charset="0"/>
              </a:rPr>
              <a:t>, 50, 20, 70, 55)</a:t>
            </a:r>
          </a:p>
          <a:p>
            <a:pPr>
              <a:spcBef>
                <a:spcPct val="50000"/>
              </a:spcBef>
            </a:pPr>
            <a:endParaRPr lang="en-US" b="1" dirty="0">
              <a:latin typeface="Courier New" pitchFamily="49" charset="0"/>
            </a:endParaRPr>
          </a:p>
          <a:p>
            <a:endParaRPr lang="en-US" dirty="0"/>
          </a:p>
        </p:txBody>
      </p:sp>
      <p:sp>
        <p:nvSpPr>
          <p:cNvPr id="3" name="Content Placeholder 2"/>
          <p:cNvSpPr>
            <a:spLocks noGrp="1"/>
          </p:cNvSpPr>
          <p:nvPr>
            <p:ph sz="quarter" idx="10"/>
          </p:nvPr>
        </p:nvSpPr>
        <p:spPr/>
        <p:txBody>
          <a:bodyPr/>
          <a:lstStyle/>
          <a:p>
            <a:endParaRPr lang="en-US"/>
          </a:p>
        </p:txBody>
      </p:sp>
      <p:sp>
        <p:nvSpPr>
          <p:cNvPr id="10035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FBEC2B8-6EA0-4F20-B7A4-5418BC411909}" type="slidenum">
              <a:rPr lang="en-US" sz="1400" smtClean="0"/>
              <a:pPr eaLnBrk="1" hangingPunct="1"/>
              <a:t>85</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p:txBody>
          <a:bodyPr/>
          <a:lstStyle/>
          <a:p>
            <a:pPr eaLnBrk="1" hangingPunct="1"/>
            <a:r>
              <a:rPr lang="en-US" smtClean="0"/>
              <a:t>Financing Public Schools Data</a:t>
            </a:r>
          </a:p>
        </p:txBody>
      </p:sp>
      <p:graphicFrame>
        <p:nvGraphicFramePr>
          <p:cNvPr id="440371" name="Group 51"/>
          <p:cNvGraphicFramePr>
            <a:graphicFrameLocks noGrp="1"/>
          </p:cNvGraphicFramePr>
          <p:nvPr>
            <p:ph sz="quarter" idx="1"/>
            <p:extLst>
              <p:ext uri="{D42A27DB-BD31-4B8C-83A1-F6EECF244321}">
                <p14:modId xmlns:p14="http://schemas.microsoft.com/office/powerpoint/2010/main" val="3424381430"/>
              </p:ext>
            </p:extLst>
          </p:nvPr>
        </p:nvGraphicFramePr>
        <p:xfrm>
          <a:off x="1039812" y="1389857"/>
          <a:ext cx="7570788" cy="2678112"/>
        </p:xfrm>
        <a:graphic>
          <a:graphicData uri="http://schemas.openxmlformats.org/drawingml/2006/table">
            <a:tbl>
              <a:tblPr/>
              <a:tblGrid>
                <a:gridCol w="2523596"/>
                <a:gridCol w="2523596"/>
                <a:gridCol w="2523596"/>
              </a:tblGrid>
              <a:tr h="103024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2800" b="0" i="0" u="none" strike="noStrike" cap="none" normalizeH="0" baseline="0" smtClean="0">
                        <a:ln>
                          <a:noFill/>
                        </a:ln>
                        <a:solidFill>
                          <a:schemeClr val="tx1"/>
                        </a:solidFill>
                        <a:effectLst/>
                        <a:latin typeface="Arial" charset="0"/>
                      </a:endParaRPr>
                    </a:p>
                  </a:txBody>
                  <a:tcPr marL="114999" marR="11499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Amount (in billions)</a:t>
                      </a:r>
                    </a:p>
                  </a:txBody>
                  <a:tcPr marL="114999" marR="114999"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Percent</a:t>
                      </a:r>
                    </a:p>
                  </a:txBody>
                  <a:tcPr marL="114999" marR="11499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Federal</a:t>
                      </a:r>
                    </a:p>
                  </a:txBody>
                  <a:tcPr marL="114999" marR="11499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$33</a:t>
                      </a:r>
                    </a:p>
                  </a:txBody>
                  <a:tcPr marL="114999" marR="114999"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8%</a:t>
                      </a:r>
                    </a:p>
                  </a:txBody>
                  <a:tcPr marL="114999" marR="11499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State</a:t>
                      </a:r>
                    </a:p>
                  </a:txBody>
                  <a:tcPr marL="114999" marR="11499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$206</a:t>
                      </a:r>
                    </a:p>
                  </a:txBody>
                  <a:tcPr marL="114999" marR="114999"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49%</a:t>
                      </a:r>
                    </a:p>
                  </a:txBody>
                  <a:tcPr marL="114999" marR="11499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Local</a:t>
                      </a:r>
                    </a:p>
                  </a:txBody>
                  <a:tcPr marL="114999" marR="11499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smtClean="0">
                          <a:ln>
                            <a:noFill/>
                          </a:ln>
                          <a:solidFill>
                            <a:schemeClr val="tx1"/>
                          </a:solidFill>
                          <a:effectLst/>
                          <a:latin typeface="Arial" charset="0"/>
                        </a:rPr>
                        <a:t>$180</a:t>
                      </a:r>
                    </a:p>
                  </a:txBody>
                  <a:tcPr marL="114999" marR="114999"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800" b="0" i="0" u="none" strike="noStrike" cap="none" normalizeH="0" baseline="0" dirty="0" smtClean="0">
                          <a:ln>
                            <a:noFill/>
                          </a:ln>
                          <a:solidFill>
                            <a:schemeClr val="tx1"/>
                          </a:solidFill>
                          <a:effectLst/>
                          <a:latin typeface="Arial" charset="0"/>
                        </a:rPr>
                        <a:t>43%</a:t>
                      </a:r>
                    </a:p>
                  </a:txBody>
                  <a:tcPr marL="114999" marR="11499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Content Placeholder 1"/>
          <p:cNvSpPr>
            <a:spLocks noGrp="1"/>
          </p:cNvSpPr>
          <p:nvPr>
            <p:ph sz="quarter" idx="10"/>
          </p:nvPr>
        </p:nvSpPr>
        <p:spPr/>
        <p:txBody>
          <a:bodyPr/>
          <a:lstStyle/>
          <a:p>
            <a:endParaRPr lang="en-US"/>
          </a:p>
        </p:txBody>
      </p:sp>
      <p:sp>
        <p:nvSpPr>
          <p:cNvPr id="101378" name="Footer Placeholder 4"/>
          <p:cNvSpPr>
            <a:spLocks noGrp="1"/>
          </p:cNvSpPr>
          <p:nvPr>
            <p:ph type="ftr" sz="quarter" idx="4294967295"/>
          </p:nvPr>
        </p:nvSpPr>
        <p:spPr>
          <a:xfrm>
            <a:off x="0" y="6245225"/>
            <a:ext cx="2895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en-US" sz="1400" dirty="0" smtClean="0"/>
          </a:p>
        </p:txBody>
      </p:sp>
      <p:sp>
        <p:nvSpPr>
          <p:cNvPr id="101379" name="Slide Number Placeholder 5"/>
          <p:cNvSpPr>
            <a:spLocks noGrp="1"/>
          </p:cNvSpPr>
          <p:nvPr>
            <p:ph type="sldNum" sz="quarter" idx="4294967295"/>
          </p:nvPr>
        </p:nvSpPr>
        <p:spPr>
          <a:xfrm>
            <a:off x="70104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7AA8750-171B-4629-95E7-068268EA7F8B}" type="slidenum">
              <a:rPr lang="en-US" sz="1400" smtClean="0"/>
              <a:pPr eaLnBrk="1" hangingPunct="1"/>
              <a:t>86</a:t>
            </a:fld>
            <a:endParaRPr lang="en-US" sz="1400" smtClean="0"/>
          </a:p>
        </p:txBody>
      </p:sp>
      <p:sp>
        <p:nvSpPr>
          <p:cNvPr id="101381" name="Text Box 3"/>
          <p:cNvSpPr txBox="1">
            <a:spLocks noChangeArrowheads="1"/>
          </p:cNvSpPr>
          <p:nvPr/>
        </p:nvSpPr>
        <p:spPr bwMode="auto">
          <a:xfrm>
            <a:off x="533400" y="22098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endParaRPr 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4" name="Rectangle 2"/>
          <p:cNvSpPr>
            <a:spLocks noGrp="1" noChangeArrowheads="1"/>
          </p:cNvSpPr>
          <p:nvPr>
            <p:ph type="title"/>
          </p:nvPr>
        </p:nvSpPr>
        <p:spPr>
          <a:xfrm>
            <a:off x="76200" y="125104"/>
            <a:ext cx="8960296" cy="1246495"/>
          </a:xfrm>
        </p:spPr>
        <p:txBody>
          <a:bodyPr/>
          <a:lstStyle/>
          <a:p>
            <a:pPr eaLnBrk="1" hangingPunct="1"/>
            <a:r>
              <a:rPr lang="en-US" sz="4000" dirty="0" smtClean="0"/>
              <a:t>Financing Public Schools Pie Chart</a:t>
            </a:r>
          </a:p>
        </p:txBody>
      </p:sp>
      <p:pic>
        <p:nvPicPr>
          <p:cNvPr id="102406" name="Content Placeholder 7" descr="Fig9-23.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33600" y="2209800"/>
            <a:ext cx="4343400" cy="4097315"/>
          </a:xfrm>
        </p:spPr>
      </p:pic>
      <p:sp>
        <p:nvSpPr>
          <p:cNvPr id="2" name="Content Placeholder 1"/>
          <p:cNvSpPr>
            <a:spLocks noGrp="1"/>
          </p:cNvSpPr>
          <p:nvPr>
            <p:ph sz="quarter" idx="10"/>
          </p:nvPr>
        </p:nvSpPr>
        <p:spPr/>
        <p:txBody>
          <a:bodyPr/>
          <a:lstStyle/>
          <a:p>
            <a:endParaRPr lang="en-US"/>
          </a:p>
        </p:txBody>
      </p:sp>
      <p:sp>
        <p:nvSpPr>
          <p:cNvPr id="10240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1FA7995A-250C-47BF-A31F-272C10F3A908}" type="slidenum">
              <a:rPr lang="en-US" sz="1400" smtClean="0"/>
              <a:pPr eaLnBrk="1" hangingPunct="1"/>
              <a:t>87</a:t>
            </a:fld>
            <a:endParaRPr lang="en-US" sz="1400" smtClean="0"/>
          </a:p>
        </p:txBody>
      </p:sp>
      <p:sp>
        <p:nvSpPr>
          <p:cNvPr id="102405" name="Text Box 3"/>
          <p:cNvSpPr txBox="1">
            <a:spLocks noChangeArrowheads="1"/>
          </p:cNvSpPr>
          <p:nvPr/>
        </p:nvSpPr>
        <p:spPr bwMode="auto">
          <a:xfrm>
            <a:off x="533400" y="22098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endParaRPr 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p:txBody>
          <a:bodyPr/>
          <a:lstStyle/>
          <a:p>
            <a:pPr eaLnBrk="1" hangingPunct="1"/>
            <a:r>
              <a:rPr lang="en-US" smtClean="0"/>
              <a:t>Create the Pie Chart</a:t>
            </a:r>
          </a:p>
        </p:txBody>
      </p:sp>
      <p:sp>
        <p:nvSpPr>
          <p:cNvPr id="2" name="Content Placeholder 1"/>
          <p:cNvSpPr>
            <a:spLocks noGrp="1"/>
          </p:cNvSpPr>
          <p:nvPr>
            <p:ph sz="quarter" idx="1"/>
          </p:nvPr>
        </p:nvSpPr>
        <p:spPr>
          <a:xfrm>
            <a:off x="457200" y="980728"/>
            <a:ext cx="8305800" cy="5493224"/>
          </a:xfrm>
        </p:spPr>
        <p:txBody>
          <a:bodyPr>
            <a:normAutofit/>
          </a:bodyPr>
          <a:lstStyle/>
          <a:p>
            <a:pPr marL="0" indent="0">
              <a:spcBef>
                <a:spcPct val="50000"/>
              </a:spcBef>
              <a:buNone/>
            </a:pPr>
            <a:r>
              <a:rPr lang="en-US" b="1" dirty="0">
                <a:solidFill>
                  <a:schemeClr val="folHlink"/>
                </a:solidFill>
                <a:latin typeface="Courier New" pitchFamily="49" charset="0"/>
              </a:rPr>
              <a:t>Dim</a:t>
            </a:r>
            <a:r>
              <a:rPr lang="en-US" b="1" dirty="0">
                <a:latin typeface="Courier New" pitchFamily="49" charset="0"/>
              </a:rPr>
              <a:t> gr </a:t>
            </a:r>
            <a:r>
              <a:rPr lang="en-US" b="1" dirty="0">
                <a:solidFill>
                  <a:schemeClr val="folHlink"/>
                </a:solidFill>
                <a:latin typeface="Courier New" pitchFamily="49" charset="0"/>
              </a:rPr>
              <a:t>As</a:t>
            </a:r>
            <a:r>
              <a:rPr lang="en-US" b="1" dirty="0">
                <a:latin typeface="Courier New" pitchFamily="49" charset="0"/>
              </a:rPr>
              <a:t> Graphics = </a:t>
            </a:r>
            <a:r>
              <a:rPr lang="en-US" b="1" dirty="0" err="1">
                <a:latin typeface="Courier New" pitchFamily="49" charset="0"/>
              </a:rPr>
              <a:t>picBox.CreateGraphics</a:t>
            </a:r>
            <a:endParaRPr lang="en-US" b="1" dirty="0">
              <a:latin typeface="Courier New" pitchFamily="49" charset="0"/>
            </a:endParaRPr>
          </a:p>
          <a:p>
            <a:pPr marL="0" indent="0">
              <a:spcBef>
                <a:spcPct val="20000"/>
              </a:spcBef>
              <a:buNone/>
            </a:pPr>
            <a:r>
              <a:rPr lang="en-US" b="1" dirty="0">
                <a:solidFill>
                  <a:schemeClr val="folHlink"/>
                </a:solidFill>
                <a:latin typeface="Courier New" pitchFamily="49" charset="0"/>
              </a:rPr>
              <a:t>Dim</a:t>
            </a:r>
            <a:r>
              <a:rPr lang="en-US" b="1" dirty="0">
                <a:latin typeface="Courier New" pitchFamily="49" charset="0"/>
              </a:rPr>
              <a:t> percent() </a:t>
            </a:r>
            <a:r>
              <a:rPr lang="en-US" b="1" dirty="0">
                <a:solidFill>
                  <a:schemeClr val="folHlink"/>
                </a:solidFill>
                <a:latin typeface="Courier New" pitchFamily="49" charset="0"/>
              </a:rPr>
              <a:t>As Single</a:t>
            </a:r>
            <a:r>
              <a:rPr lang="en-US" b="1" dirty="0">
                <a:latin typeface="Courier New" pitchFamily="49" charset="0"/>
              </a:rPr>
              <a:t> = {.08, .49, .43}</a:t>
            </a:r>
          </a:p>
          <a:p>
            <a:pPr marL="0" indent="0">
              <a:buNone/>
            </a:pPr>
            <a:r>
              <a:rPr lang="en-US" b="1" noProof="1">
                <a:solidFill>
                  <a:schemeClr val="folHlink"/>
                </a:solidFill>
                <a:latin typeface="Courier New" pitchFamily="49" charset="0"/>
              </a:rPr>
              <a:t>Dim</a:t>
            </a:r>
            <a:r>
              <a:rPr lang="en-US" b="1" noProof="1">
                <a:latin typeface="Courier New" pitchFamily="49" charset="0"/>
              </a:rPr>
              <a:t> br() </a:t>
            </a:r>
            <a:r>
              <a:rPr lang="en-US" b="1" noProof="1">
                <a:solidFill>
                  <a:schemeClr val="folHlink"/>
                </a:solidFill>
                <a:latin typeface="Courier New" pitchFamily="49" charset="0"/>
              </a:rPr>
              <a:t>As</a:t>
            </a:r>
            <a:r>
              <a:rPr lang="en-US" b="1" noProof="1">
                <a:latin typeface="Courier New" pitchFamily="49" charset="0"/>
              </a:rPr>
              <a:t> Brush = {Brushes.Blue,</a:t>
            </a:r>
            <a:r>
              <a:rPr lang="en-US" b="1" dirty="0">
                <a:latin typeface="Courier New" pitchFamily="49" charset="0"/>
              </a:rPr>
              <a:t> _</a:t>
            </a:r>
          </a:p>
          <a:p>
            <a:pPr marL="0" indent="0">
              <a:buNone/>
            </a:pPr>
            <a:r>
              <a:rPr lang="en-US" b="1" dirty="0">
                <a:latin typeface="Courier New" pitchFamily="49" charset="0"/>
              </a:rPr>
              <a:t>                </a:t>
            </a:r>
            <a:r>
              <a:rPr lang="en-US" b="1" noProof="1">
                <a:latin typeface="Courier New" pitchFamily="49" charset="0"/>
              </a:rPr>
              <a:t> </a:t>
            </a:r>
            <a:r>
              <a:rPr lang="en-US" b="1" dirty="0">
                <a:latin typeface="Courier New" pitchFamily="49" charset="0"/>
              </a:rPr>
              <a:t> </a:t>
            </a:r>
            <a:r>
              <a:rPr lang="en-US" b="1" noProof="1">
                <a:latin typeface="Courier New" pitchFamily="49" charset="0"/>
              </a:rPr>
              <a:t>Brushes.Red, Brushes.Tan}</a:t>
            </a:r>
            <a:endParaRPr lang="en-US" b="1" dirty="0">
              <a:latin typeface="Courier New" pitchFamily="49" charset="0"/>
            </a:endParaRPr>
          </a:p>
          <a:p>
            <a:pPr marL="0" indent="0">
              <a:buNone/>
            </a:pPr>
            <a:r>
              <a:rPr lang="en-US" b="1" dirty="0">
                <a:solidFill>
                  <a:schemeClr val="folHlink"/>
                </a:solidFill>
                <a:latin typeface="Courier New" pitchFamily="49" charset="0"/>
              </a:rPr>
              <a:t>Dim</a:t>
            </a:r>
            <a:r>
              <a:rPr lang="en-US" b="1" dirty="0">
                <a:latin typeface="Courier New" pitchFamily="49" charset="0"/>
              </a:rPr>
              <a:t> </a:t>
            </a:r>
            <a:r>
              <a:rPr lang="en-US" b="1" noProof="1">
                <a:latin typeface="Courier New" pitchFamily="49" charset="0"/>
              </a:rPr>
              <a:t>sumOfSweepAngles</a:t>
            </a:r>
            <a:r>
              <a:rPr lang="en-US" b="1" dirty="0">
                <a:latin typeface="Courier New" pitchFamily="49" charset="0"/>
              </a:rPr>
              <a:t> </a:t>
            </a:r>
            <a:r>
              <a:rPr lang="en-US" b="1" dirty="0">
                <a:solidFill>
                  <a:schemeClr val="folHlink"/>
                </a:solidFill>
                <a:latin typeface="Courier New" pitchFamily="49" charset="0"/>
              </a:rPr>
              <a:t>As Single</a:t>
            </a:r>
            <a:r>
              <a:rPr lang="en-US" b="1" dirty="0">
                <a:latin typeface="Courier New" pitchFamily="49" charset="0"/>
              </a:rPr>
              <a:t> = </a:t>
            </a:r>
            <a:r>
              <a:rPr lang="en-US" b="1" dirty="0" smtClean="0">
                <a:latin typeface="Courier New" pitchFamily="49" charset="0"/>
              </a:rPr>
              <a:t>0</a:t>
            </a:r>
          </a:p>
          <a:p>
            <a:pPr marL="0" indent="0">
              <a:buNone/>
            </a:pPr>
            <a:endParaRPr lang="en-US" sz="2000" b="1" dirty="0">
              <a:latin typeface="Courier New" pitchFamily="49" charset="0"/>
            </a:endParaRPr>
          </a:p>
          <a:p>
            <a:pPr marL="0" indent="0">
              <a:buNone/>
            </a:pPr>
            <a:r>
              <a:rPr lang="en-US" b="1" noProof="1">
                <a:solidFill>
                  <a:schemeClr val="folHlink"/>
                </a:solidFill>
                <a:latin typeface="Courier New" pitchFamily="49" charset="0"/>
              </a:rPr>
              <a:t>For</a:t>
            </a:r>
            <a:r>
              <a:rPr lang="en-US" b="1" noProof="1">
                <a:latin typeface="Courier New" pitchFamily="49" charset="0"/>
              </a:rPr>
              <a:t> i </a:t>
            </a:r>
            <a:r>
              <a:rPr lang="en-US" b="1" noProof="1">
                <a:solidFill>
                  <a:schemeClr val="folHlink"/>
                </a:solidFill>
                <a:latin typeface="Courier New" pitchFamily="49" charset="0"/>
              </a:rPr>
              <a:t>As Integer</a:t>
            </a:r>
            <a:r>
              <a:rPr lang="en-US" b="1" noProof="1">
                <a:latin typeface="Courier New" pitchFamily="49" charset="0"/>
              </a:rPr>
              <a:t> = 0 </a:t>
            </a:r>
            <a:r>
              <a:rPr lang="en-US" b="1" noProof="1">
                <a:solidFill>
                  <a:schemeClr val="folHlink"/>
                </a:solidFill>
                <a:latin typeface="Courier New" pitchFamily="49" charset="0"/>
              </a:rPr>
              <a:t>To</a:t>
            </a:r>
            <a:r>
              <a:rPr lang="en-US" b="1" dirty="0">
                <a:latin typeface="Courier New" pitchFamily="49" charset="0"/>
              </a:rPr>
              <a:t> 2</a:t>
            </a:r>
            <a:endParaRPr lang="en-US" b="1" noProof="1">
              <a:latin typeface="Courier New" pitchFamily="49" charset="0"/>
            </a:endParaRPr>
          </a:p>
          <a:p>
            <a:pPr marL="0" indent="0">
              <a:buNone/>
            </a:pPr>
            <a:r>
              <a:rPr lang="en-US" b="1" dirty="0">
                <a:latin typeface="Courier New" pitchFamily="49" charset="0"/>
              </a:rPr>
              <a:t> </a:t>
            </a:r>
            <a:r>
              <a:rPr lang="en-US" b="1" noProof="1">
                <a:latin typeface="Courier New" pitchFamily="49" charset="0"/>
              </a:rPr>
              <a:t> gr.FillPie(br(i), </a:t>
            </a:r>
            <a:r>
              <a:rPr lang="en-US" b="1" dirty="0">
                <a:latin typeface="Courier New" pitchFamily="49" charset="0"/>
              </a:rPr>
              <a:t>5</a:t>
            </a:r>
            <a:r>
              <a:rPr lang="en-US" b="1" noProof="1">
                <a:latin typeface="Courier New" pitchFamily="49" charset="0"/>
              </a:rPr>
              <a:t>, </a:t>
            </a:r>
            <a:r>
              <a:rPr lang="en-US" b="1" dirty="0">
                <a:latin typeface="Courier New" pitchFamily="49" charset="0"/>
              </a:rPr>
              <a:t>5</a:t>
            </a:r>
            <a:r>
              <a:rPr lang="en-US" b="1" noProof="1">
                <a:latin typeface="Courier New" pitchFamily="49" charset="0"/>
              </a:rPr>
              <a:t>, 2</a:t>
            </a:r>
            <a:r>
              <a:rPr lang="en-US" b="1" dirty="0">
                <a:latin typeface="Courier New" pitchFamily="49" charset="0"/>
              </a:rPr>
              <a:t>00</a:t>
            </a:r>
            <a:r>
              <a:rPr lang="en-US" b="1" noProof="1">
                <a:latin typeface="Courier New" pitchFamily="49" charset="0"/>
              </a:rPr>
              <a:t>,</a:t>
            </a:r>
            <a:r>
              <a:rPr lang="en-US" b="1" dirty="0">
                <a:latin typeface="Courier New" pitchFamily="49" charset="0"/>
              </a:rPr>
              <a:t> </a:t>
            </a:r>
            <a:r>
              <a:rPr lang="en-US" b="1" noProof="1">
                <a:latin typeface="Courier New" pitchFamily="49" charset="0"/>
              </a:rPr>
              <a:t>2</a:t>
            </a:r>
            <a:r>
              <a:rPr lang="en-US" b="1" dirty="0">
                <a:latin typeface="Courier New" pitchFamily="49" charset="0"/>
              </a:rPr>
              <a:t>00</a:t>
            </a:r>
            <a:r>
              <a:rPr lang="en-US" b="1" noProof="1">
                <a:latin typeface="Courier New" pitchFamily="49" charset="0"/>
              </a:rPr>
              <a:t>,</a:t>
            </a:r>
            <a:r>
              <a:rPr lang="en-US" b="1" dirty="0">
                <a:latin typeface="Courier New" pitchFamily="49" charset="0"/>
              </a:rPr>
              <a:t> _</a:t>
            </a:r>
          </a:p>
          <a:p>
            <a:pPr marL="0" indent="0">
              <a:buNone/>
            </a:pPr>
            <a:r>
              <a:rPr lang="en-US" b="1" dirty="0">
                <a:latin typeface="Courier New" pitchFamily="49" charset="0"/>
              </a:rPr>
              <a:t>        </a:t>
            </a:r>
            <a:r>
              <a:rPr lang="en-US" b="1" noProof="1">
                <a:latin typeface="Courier New" pitchFamily="49" charset="0"/>
              </a:rPr>
              <a:t>sumOfSweepAngles, percent(i) * 360)</a:t>
            </a:r>
          </a:p>
          <a:p>
            <a:pPr marL="0" indent="0">
              <a:buNone/>
            </a:pPr>
            <a:r>
              <a:rPr lang="en-US" b="1" noProof="1">
                <a:latin typeface="Courier New" pitchFamily="49" charset="0"/>
              </a:rPr>
              <a:t>  sumOfSweepAngles += percent(i) * 360</a:t>
            </a:r>
          </a:p>
          <a:p>
            <a:pPr marL="0" indent="0">
              <a:buNone/>
            </a:pPr>
            <a:r>
              <a:rPr lang="en-US" b="1" noProof="1">
                <a:solidFill>
                  <a:schemeClr val="folHlink"/>
                </a:solidFill>
                <a:latin typeface="Courier New" pitchFamily="49" charset="0"/>
              </a:rPr>
              <a:t>Next</a:t>
            </a:r>
            <a:endParaRPr lang="en-US" b="1" dirty="0">
              <a:solidFill>
                <a:schemeClr val="folHlink"/>
              </a:solidFill>
              <a:latin typeface="Courier New" pitchFamily="49" charset="0"/>
            </a:endParaRPr>
          </a:p>
          <a:p>
            <a:pPr marL="0" indent="0">
              <a:spcBef>
                <a:spcPct val="20000"/>
              </a:spcBef>
              <a:buNone/>
            </a:pPr>
            <a:endParaRPr lang="en-US" sz="2000" b="1" dirty="0">
              <a:latin typeface="Courier New" pitchFamily="49" charset="0"/>
            </a:endParaRPr>
          </a:p>
          <a:p>
            <a:pPr marL="0" indent="0">
              <a:buNone/>
            </a:pPr>
            <a:endParaRPr lang="en-US" dirty="0"/>
          </a:p>
        </p:txBody>
      </p:sp>
      <p:sp>
        <p:nvSpPr>
          <p:cNvPr id="3" name="Content Placeholder 2"/>
          <p:cNvSpPr>
            <a:spLocks noGrp="1"/>
          </p:cNvSpPr>
          <p:nvPr>
            <p:ph sz="quarter" idx="10"/>
          </p:nvPr>
        </p:nvSpPr>
        <p:spPr/>
        <p:txBody>
          <a:bodyPr/>
          <a:lstStyle/>
          <a:p>
            <a:endParaRPr lang="en-US"/>
          </a:p>
        </p:txBody>
      </p:sp>
      <p:sp>
        <p:nvSpPr>
          <p:cNvPr id="10342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CBCB578D-53E9-48CB-BA5F-149C6E31A6A3}" type="slidenum">
              <a:rPr lang="en-US" sz="1400" smtClean="0"/>
              <a:pPr eaLnBrk="1" hangingPunct="1"/>
              <a:t>88</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2" name="Rectangle 2"/>
          <p:cNvSpPr>
            <a:spLocks noGrp="1" noChangeArrowheads="1"/>
          </p:cNvSpPr>
          <p:nvPr>
            <p:ph type="title"/>
          </p:nvPr>
        </p:nvSpPr>
        <p:spPr>
          <a:xfrm>
            <a:off x="76200" y="125104"/>
            <a:ext cx="8960296" cy="1398895"/>
          </a:xfrm>
        </p:spPr>
        <p:txBody>
          <a:bodyPr/>
          <a:lstStyle/>
          <a:p>
            <a:pPr eaLnBrk="1" hangingPunct="1"/>
            <a:r>
              <a:rPr lang="en-US" sz="4000" smtClean="0"/>
              <a:t>Financing Public Schools Bar Chart</a:t>
            </a:r>
          </a:p>
        </p:txBody>
      </p:sp>
      <p:pic>
        <p:nvPicPr>
          <p:cNvPr id="104454" name="Content Placeholder 7" descr="Fig9-24.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057400" y="1600200"/>
            <a:ext cx="4940400" cy="3505200"/>
          </a:xfrm>
        </p:spPr>
      </p:pic>
      <p:sp>
        <p:nvSpPr>
          <p:cNvPr id="2" name="Content Placeholder 1"/>
          <p:cNvSpPr>
            <a:spLocks noGrp="1"/>
          </p:cNvSpPr>
          <p:nvPr>
            <p:ph sz="quarter" idx="10"/>
          </p:nvPr>
        </p:nvSpPr>
        <p:spPr/>
        <p:txBody>
          <a:bodyPr/>
          <a:lstStyle/>
          <a:p>
            <a:endParaRPr lang="en-US"/>
          </a:p>
        </p:txBody>
      </p:sp>
      <p:sp>
        <p:nvSpPr>
          <p:cNvPr id="104451"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41CA0CC-5580-4293-B430-EE8DBB5187D4}" type="slidenum">
              <a:rPr lang="en-US" sz="1400" smtClean="0"/>
              <a:pPr eaLnBrk="1" hangingPunct="1"/>
              <a:t>89</a:t>
            </a:fld>
            <a:endParaRPr lang="en-US" sz="1400" smtClean="0"/>
          </a:p>
        </p:txBody>
      </p:sp>
      <p:sp>
        <p:nvSpPr>
          <p:cNvPr id="104453" name="Text Box 3"/>
          <p:cNvSpPr txBox="1">
            <a:spLocks noChangeArrowheads="1"/>
          </p:cNvSpPr>
          <p:nvPr/>
        </p:nvSpPr>
        <p:spPr bwMode="auto">
          <a:xfrm>
            <a:off x="533400" y="22098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endParaRPr lang="en-US" sz="28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b="1" smtClean="0"/>
              <a:t>Working with HashTable</a:t>
            </a:r>
            <a:endParaRPr lang="en-US" smtClean="0"/>
          </a:p>
        </p:txBody>
      </p:sp>
      <p:sp>
        <p:nvSpPr>
          <p:cNvPr id="67587" name="Content Placeholder 2"/>
          <p:cNvSpPr>
            <a:spLocks noGrp="1"/>
          </p:cNvSpPr>
          <p:nvPr>
            <p:ph sz="quarter" idx="1"/>
          </p:nvPr>
        </p:nvSpPr>
        <p:spPr/>
        <p:txBody>
          <a:bodyPr/>
          <a:lstStyle/>
          <a:p>
            <a:r>
              <a:rPr lang="en-US" b="1" smtClean="0"/>
              <a:t>Accessing an element</a:t>
            </a:r>
            <a:r>
              <a:rPr lang="en-US" smtClean="0"/>
              <a:t/>
            </a:r>
            <a:br>
              <a:rPr lang="en-US" smtClean="0"/>
            </a:br>
            <a:r>
              <a:rPr lang="en-US" smtClean="0"/>
              <a:t/>
            </a:r>
            <a:br>
              <a:rPr lang="en-US" smtClean="0"/>
            </a:br>
            <a:r>
              <a:rPr lang="en-US" smtClean="0"/>
              <a:t>{hash table object}.Item({key})</a:t>
            </a:r>
            <a:br>
              <a:rPr lang="en-US" smtClean="0"/>
            </a:br>
            <a:r>
              <a:rPr lang="en-US" smtClean="0"/>
              <a:t/>
            </a:r>
            <a:br>
              <a:rPr lang="en-US" smtClean="0"/>
            </a:br>
            <a:r>
              <a:rPr lang="en-US" smtClean="0"/>
              <a:t>Ex: MyArray.Item(“George”)</a:t>
            </a:r>
          </a:p>
        </p:txBody>
      </p:sp>
      <p:sp>
        <p:nvSpPr>
          <p:cNvPr id="2" name="Content Placeholder 1"/>
          <p:cNvSpPr>
            <a:spLocks noGrp="1"/>
          </p:cNvSpPr>
          <p:nvPr>
            <p:ph sz="quarter" idx="10"/>
          </p:nvPr>
        </p:nvSpPr>
        <p:spPr/>
        <p:txBody>
          <a:bodyPr/>
          <a:lstStyle/>
          <a:p>
            <a:endParaRPr lang="en-US"/>
          </a:p>
        </p:txBody>
      </p:sp>
      <p:sp>
        <p:nvSpPr>
          <p:cNvPr id="67589" name="Slide Number Placeholder 4"/>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E158001-4367-4876-9685-73A6A9522691}" type="slidenum">
              <a:rPr lang="en-US" sz="1400" smtClean="0"/>
              <a:pPr eaLnBrk="1" hangingPunct="1"/>
              <a:t>9</a:t>
            </a:fld>
            <a:endParaRPr lang="en-US" sz="1400" smtClean="0"/>
          </a:p>
        </p:txBody>
      </p:sp>
    </p:spTree>
    <p:extLst>
      <p:ext uri="{BB962C8B-B14F-4D97-AF65-F5344CB8AC3E}">
        <p14:creationId xmlns:p14="http://schemas.microsoft.com/office/powerpoint/2010/main" val="183503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76200" y="125104"/>
            <a:ext cx="8960296" cy="1475095"/>
          </a:xfrm>
        </p:spPr>
        <p:txBody>
          <a:bodyPr/>
          <a:lstStyle/>
          <a:p>
            <a:pPr eaLnBrk="1" hangingPunct="1"/>
            <a:r>
              <a:rPr lang="en-US" sz="4000" dirty="0" smtClean="0"/>
              <a:t>Financing Public Schools Bar Chart</a:t>
            </a:r>
          </a:p>
        </p:txBody>
      </p:sp>
      <p:sp>
        <p:nvSpPr>
          <p:cNvPr id="2" name="Content Placeholder 1"/>
          <p:cNvSpPr>
            <a:spLocks noGrp="1"/>
          </p:cNvSpPr>
          <p:nvPr>
            <p:ph sz="quarter" idx="1"/>
          </p:nvPr>
        </p:nvSpPr>
        <p:spPr>
          <a:xfrm>
            <a:off x="457200" y="1981200"/>
            <a:ext cx="7571184" cy="4492752"/>
          </a:xfrm>
        </p:spPr>
        <p:txBody>
          <a:bodyPr/>
          <a:lstStyle/>
          <a:p>
            <a:pPr marL="342900" indent="-342900">
              <a:spcBef>
                <a:spcPct val="20000"/>
              </a:spcBef>
              <a:buClr>
                <a:schemeClr val="accent2"/>
              </a:buClr>
              <a:buFontTx/>
              <a:buChar char="•"/>
            </a:pPr>
            <a:r>
              <a:rPr lang="en-US" dirty="0"/>
              <a:t>Suppose the </a:t>
            </a:r>
            <a:r>
              <a:rPr lang="en-US" i="1" dirty="0"/>
              <a:t>x</a:t>
            </a:r>
            <a:r>
              <a:rPr lang="en-US" dirty="0"/>
              <a:t>-axis is 110 pixels below the top of the picture </a:t>
            </a:r>
            <a:r>
              <a:rPr lang="en-US" dirty="0" smtClean="0"/>
              <a:t>box</a:t>
            </a:r>
          </a:p>
          <a:p>
            <a:pPr marL="342900" indent="-342900">
              <a:spcBef>
                <a:spcPct val="20000"/>
              </a:spcBef>
              <a:buClr>
                <a:schemeClr val="accent2"/>
              </a:buClr>
              <a:buFontTx/>
              <a:buChar char="•"/>
            </a:pPr>
            <a:endParaRPr lang="en-US" dirty="0"/>
          </a:p>
          <a:p>
            <a:pPr marL="342900" indent="-342900">
              <a:spcBef>
                <a:spcPct val="20000"/>
              </a:spcBef>
              <a:buClr>
                <a:schemeClr val="accent2"/>
              </a:buClr>
              <a:buFontTx/>
              <a:buChar char="•"/>
            </a:pPr>
            <a:r>
              <a:rPr lang="en-US" dirty="0"/>
              <a:t>Let the unit for the rectangle heights be .5 </a:t>
            </a:r>
            <a:r>
              <a:rPr lang="en-US" dirty="0" smtClean="0"/>
              <a:t>pixels</a:t>
            </a:r>
          </a:p>
          <a:p>
            <a:pPr marL="342900" indent="-342900">
              <a:spcBef>
                <a:spcPct val="20000"/>
              </a:spcBef>
              <a:buClr>
                <a:schemeClr val="accent2"/>
              </a:buClr>
              <a:buFontTx/>
              <a:buChar char="•"/>
            </a:pPr>
            <a:endParaRPr lang="en-US" dirty="0"/>
          </a:p>
          <a:p>
            <a:pPr marL="342900" indent="-342900">
              <a:spcBef>
                <a:spcPct val="20000"/>
              </a:spcBef>
              <a:buClr>
                <a:schemeClr val="accent2"/>
              </a:buClr>
              <a:buFontTx/>
              <a:buChar char="•"/>
            </a:pPr>
            <a:r>
              <a:rPr lang="en-US" dirty="0"/>
              <a:t>Then the top of a rectangle corresponding to the quantity </a:t>
            </a:r>
            <a:r>
              <a:rPr lang="en-US" i="1" dirty="0"/>
              <a:t>q</a:t>
            </a:r>
            <a:r>
              <a:rPr lang="en-US" dirty="0"/>
              <a:t> is 110 – </a:t>
            </a:r>
            <a:r>
              <a:rPr lang="en-US" i="1" dirty="0"/>
              <a:t>q</a:t>
            </a:r>
            <a:r>
              <a:rPr lang="en-US" dirty="0"/>
              <a:t>/2 pixels from the top of the picture </a:t>
            </a:r>
            <a:r>
              <a:rPr lang="en-US" dirty="0" smtClean="0"/>
              <a:t>box</a:t>
            </a:r>
            <a:endParaRPr lang="en-US" dirty="0"/>
          </a:p>
          <a:p>
            <a:endParaRPr lang="en-US" dirty="0"/>
          </a:p>
        </p:txBody>
      </p:sp>
      <p:sp>
        <p:nvSpPr>
          <p:cNvPr id="3" name="Content Placeholder 2"/>
          <p:cNvSpPr>
            <a:spLocks noGrp="1"/>
          </p:cNvSpPr>
          <p:nvPr>
            <p:ph sz="quarter" idx="10"/>
          </p:nvPr>
        </p:nvSpPr>
        <p:spPr/>
        <p:txBody>
          <a:bodyPr/>
          <a:lstStyle/>
          <a:p>
            <a:endParaRPr lang="en-US"/>
          </a:p>
        </p:txBody>
      </p:sp>
      <p:sp>
        <p:nvSpPr>
          <p:cNvPr id="105475"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94E386A-FA62-4B04-9A0F-CB9BFEAD1D7B}" type="slidenum">
              <a:rPr lang="en-US" sz="1400" smtClean="0"/>
              <a:pPr eaLnBrk="1" hangingPunct="1"/>
              <a:t>90</a:t>
            </a:fld>
            <a:endParaRPr lang="en-US" sz="1400" smtClean="0"/>
          </a:p>
        </p:txBody>
      </p:sp>
      <p:sp>
        <p:nvSpPr>
          <p:cNvPr id="105478" name="Rectangle 7"/>
          <p:cNvSpPr>
            <a:spLocks noChangeArrowheads="1"/>
          </p:cNvSpPr>
          <p:nvPr/>
        </p:nvSpPr>
        <p:spPr bwMode="auto">
          <a:xfrm>
            <a:off x="381000" y="1981200"/>
            <a:ext cx="8574088"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FontTx/>
              <a:buChar char="•"/>
            </a:pPr>
            <a:endParaRPr lang="en-US" sz="32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pPr eaLnBrk="1" hangingPunct="1"/>
            <a:r>
              <a:rPr lang="en-US" smtClean="0"/>
              <a:t>Create the Bar Chart</a:t>
            </a:r>
          </a:p>
        </p:txBody>
      </p:sp>
      <p:sp>
        <p:nvSpPr>
          <p:cNvPr id="2" name="Content Placeholder 1"/>
          <p:cNvSpPr>
            <a:spLocks noGrp="1"/>
          </p:cNvSpPr>
          <p:nvPr>
            <p:ph sz="quarter" idx="1"/>
          </p:nvPr>
        </p:nvSpPr>
        <p:spPr>
          <a:xfrm>
            <a:off x="457200" y="980728"/>
            <a:ext cx="8305800" cy="5493224"/>
          </a:xfrm>
        </p:spPr>
        <p:txBody>
          <a:bodyPr>
            <a:normAutofit lnSpcReduction="10000"/>
          </a:bodyPr>
          <a:lstStyle/>
          <a:p>
            <a:pPr marL="0" indent="0">
              <a:spcBef>
                <a:spcPct val="50000"/>
              </a:spcBef>
              <a:buNone/>
            </a:pPr>
            <a:r>
              <a:rPr lang="en-US" b="1" dirty="0">
                <a:solidFill>
                  <a:schemeClr val="folHlink"/>
                </a:solidFill>
                <a:latin typeface="Courier New" pitchFamily="49" charset="0"/>
              </a:rPr>
              <a:t>Dim</a:t>
            </a:r>
            <a:r>
              <a:rPr lang="en-US" b="1" dirty="0">
                <a:latin typeface="Courier New" pitchFamily="49" charset="0"/>
              </a:rPr>
              <a:t> gr </a:t>
            </a:r>
            <a:r>
              <a:rPr lang="en-US" b="1" dirty="0">
                <a:solidFill>
                  <a:schemeClr val="folHlink"/>
                </a:solidFill>
                <a:latin typeface="Courier New" pitchFamily="49" charset="0"/>
              </a:rPr>
              <a:t>As</a:t>
            </a:r>
            <a:r>
              <a:rPr lang="en-US" b="1" dirty="0">
                <a:latin typeface="Courier New" pitchFamily="49" charset="0"/>
              </a:rPr>
              <a:t> Graphics = </a:t>
            </a:r>
            <a:r>
              <a:rPr lang="en-US" b="1" dirty="0" err="1">
                <a:latin typeface="Courier New" pitchFamily="49" charset="0"/>
              </a:rPr>
              <a:t>picBox.CreateGraphics</a:t>
            </a:r>
            <a:endParaRPr lang="en-US" b="1" dirty="0">
              <a:latin typeface="Courier New" pitchFamily="49" charset="0"/>
            </a:endParaRPr>
          </a:p>
          <a:p>
            <a:pPr marL="0" indent="0">
              <a:spcBef>
                <a:spcPct val="20000"/>
              </a:spcBef>
              <a:buNone/>
            </a:pPr>
            <a:r>
              <a:rPr lang="en-US" b="1" dirty="0">
                <a:solidFill>
                  <a:schemeClr val="folHlink"/>
                </a:solidFill>
                <a:latin typeface="Courier New" pitchFamily="49" charset="0"/>
              </a:rPr>
              <a:t>Dim</a:t>
            </a:r>
            <a:r>
              <a:rPr lang="en-US" b="1" dirty="0">
                <a:latin typeface="Courier New" pitchFamily="49" charset="0"/>
              </a:rPr>
              <a:t> quantity() </a:t>
            </a:r>
            <a:r>
              <a:rPr lang="en-US" b="1" dirty="0">
                <a:solidFill>
                  <a:schemeClr val="folHlink"/>
                </a:solidFill>
                <a:latin typeface="Courier New" pitchFamily="49" charset="0"/>
              </a:rPr>
              <a:t>As Single</a:t>
            </a:r>
            <a:r>
              <a:rPr lang="en-US" b="1" dirty="0">
                <a:latin typeface="Courier New" pitchFamily="49" charset="0"/>
              </a:rPr>
              <a:t> = {33, 206, 180}</a:t>
            </a:r>
          </a:p>
          <a:p>
            <a:pPr marL="0" indent="0">
              <a:buNone/>
            </a:pPr>
            <a:r>
              <a:rPr lang="en-US" b="1" noProof="1">
                <a:solidFill>
                  <a:schemeClr val="accent1"/>
                </a:solidFill>
                <a:latin typeface="Courier New" pitchFamily="49" charset="0"/>
              </a:rPr>
              <a:t>'Draw </a:t>
            </a:r>
            <a:r>
              <a:rPr lang="en-US" b="1" noProof="1" smtClean="0">
                <a:solidFill>
                  <a:schemeClr val="accent1"/>
                </a:solidFill>
                <a:latin typeface="Courier New" pitchFamily="49" charset="0"/>
              </a:rPr>
              <a:t>x-axis</a:t>
            </a:r>
          </a:p>
          <a:p>
            <a:pPr marL="0" indent="0">
              <a:buNone/>
            </a:pPr>
            <a:endParaRPr lang="en-US" b="1" noProof="1">
              <a:solidFill>
                <a:schemeClr val="accent1"/>
              </a:solidFill>
              <a:latin typeface="Courier New" pitchFamily="49" charset="0"/>
            </a:endParaRPr>
          </a:p>
          <a:p>
            <a:pPr marL="0" indent="0">
              <a:buNone/>
            </a:pPr>
            <a:r>
              <a:rPr lang="en-US" b="1" noProof="1">
                <a:latin typeface="Courier New" pitchFamily="49" charset="0"/>
              </a:rPr>
              <a:t>gr.DrawLine(Pens.Black, 40, 110, </a:t>
            </a:r>
            <a:r>
              <a:rPr lang="en-US" b="1" dirty="0">
                <a:latin typeface="Courier New" pitchFamily="49" charset="0"/>
              </a:rPr>
              <a:t>210</a:t>
            </a:r>
            <a:r>
              <a:rPr lang="en-US" b="1" noProof="1">
                <a:latin typeface="Courier New" pitchFamily="49" charset="0"/>
              </a:rPr>
              <a:t>, 110) </a:t>
            </a:r>
            <a:r>
              <a:rPr lang="en-US" b="1" noProof="1">
                <a:solidFill>
                  <a:schemeClr val="accent1"/>
                </a:solidFill>
                <a:latin typeface="Courier New" pitchFamily="49" charset="0"/>
              </a:rPr>
              <a:t>'Draw </a:t>
            </a:r>
            <a:r>
              <a:rPr lang="en-US" b="1" noProof="1" smtClean="0">
                <a:solidFill>
                  <a:schemeClr val="accent1"/>
                </a:solidFill>
                <a:latin typeface="Courier New" pitchFamily="49" charset="0"/>
              </a:rPr>
              <a:t>y-axis</a:t>
            </a:r>
          </a:p>
          <a:p>
            <a:pPr marL="0" indent="0">
              <a:buNone/>
            </a:pPr>
            <a:endParaRPr lang="en-US" b="1" dirty="0">
              <a:solidFill>
                <a:schemeClr val="accent1"/>
              </a:solidFill>
              <a:latin typeface="Courier New" pitchFamily="49" charset="0"/>
            </a:endParaRPr>
          </a:p>
          <a:p>
            <a:pPr marL="0" indent="0">
              <a:buNone/>
            </a:pPr>
            <a:r>
              <a:rPr lang="en-US" b="1" noProof="1">
                <a:latin typeface="Courier New" pitchFamily="49" charset="0"/>
              </a:rPr>
              <a:t>gr.DrawLine(Pens.Black, 40, 110, 40, 0)</a:t>
            </a:r>
            <a:endParaRPr lang="en-US" b="1" dirty="0">
              <a:latin typeface="Courier New" pitchFamily="49" charset="0"/>
            </a:endParaRPr>
          </a:p>
          <a:p>
            <a:pPr marL="0" indent="0">
              <a:buNone/>
            </a:pPr>
            <a:r>
              <a:rPr lang="en-US" b="1" noProof="1">
                <a:solidFill>
                  <a:schemeClr val="folHlink"/>
                </a:solidFill>
                <a:latin typeface="Courier New" pitchFamily="49" charset="0"/>
              </a:rPr>
              <a:t>For</a:t>
            </a:r>
            <a:r>
              <a:rPr lang="en-US" b="1" noProof="1">
                <a:latin typeface="Courier New" pitchFamily="49" charset="0"/>
              </a:rPr>
              <a:t> i </a:t>
            </a:r>
            <a:r>
              <a:rPr lang="en-US" b="1" noProof="1">
                <a:solidFill>
                  <a:schemeClr val="folHlink"/>
                </a:solidFill>
                <a:latin typeface="Courier New" pitchFamily="49" charset="0"/>
              </a:rPr>
              <a:t>As Integer</a:t>
            </a:r>
            <a:r>
              <a:rPr lang="en-US" b="1" noProof="1">
                <a:latin typeface="Courier New" pitchFamily="49" charset="0"/>
              </a:rPr>
              <a:t> = 0 </a:t>
            </a:r>
            <a:r>
              <a:rPr lang="en-US" b="1" noProof="1">
                <a:solidFill>
                  <a:schemeClr val="folHlink"/>
                </a:solidFill>
                <a:latin typeface="Courier New" pitchFamily="49" charset="0"/>
              </a:rPr>
              <a:t>To</a:t>
            </a:r>
            <a:r>
              <a:rPr lang="en-US" b="1" dirty="0">
                <a:latin typeface="Courier New" pitchFamily="49" charset="0"/>
              </a:rPr>
              <a:t> 2</a:t>
            </a:r>
            <a:endParaRPr lang="en-US" b="1" noProof="1">
              <a:latin typeface="Courier New" pitchFamily="49" charset="0"/>
            </a:endParaRPr>
          </a:p>
          <a:p>
            <a:pPr marL="0" indent="0">
              <a:buNone/>
            </a:pPr>
            <a:r>
              <a:rPr lang="en-US" b="1" dirty="0">
                <a:latin typeface="Courier New" pitchFamily="49" charset="0"/>
              </a:rPr>
              <a:t> </a:t>
            </a:r>
            <a:r>
              <a:rPr lang="en-US" b="1" noProof="1">
                <a:latin typeface="Courier New" pitchFamily="49" charset="0"/>
              </a:rPr>
              <a:t> gr.Fill</a:t>
            </a:r>
            <a:r>
              <a:rPr lang="en-US" b="1" dirty="0">
                <a:latin typeface="Courier New" pitchFamily="49" charset="0"/>
              </a:rPr>
              <a:t>Rectangle</a:t>
            </a:r>
            <a:r>
              <a:rPr lang="en-US" b="1" noProof="1">
                <a:latin typeface="Courier New" pitchFamily="49" charset="0"/>
              </a:rPr>
              <a:t>(</a:t>
            </a:r>
            <a:r>
              <a:rPr lang="en-US" b="1" dirty="0">
                <a:latin typeface="Courier New" pitchFamily="49" charset="0"/>
              </a:rPr>
              <a:t>B</a:t>
            </a:r>
            <a:r>
              <a:rPr lang="en-US" b="1" noProof="1">
                <a:latin typeface="Courier New" pitchFamily="49" charset="0"/>
              </a:rPr>
              <a:t>r</a:t>
            </a:r>
            <a:r>
              <a:rPr lang="en-US" b="1" dirty="0" err="1">
                <a:latin typeface="Courier New" pitchFamily="49" charset="0"/>
              </a:rPr>
              <a:t>ushes.Blue</a:t>
            </a:r>
            <a:r>
              <a:rPr lang="en-US" b="1" noProof="1">
                <a:latin typeface="Courier New" pitchFamily="49" charset="0"/>
              </a:rPr>
              <a:t>, </a:t>
            </a:r>
            <a:r>
              <a:rPr lang="en-US" b="1" dirty="0">
                <a:latin typeface="Courier New" pitchFamily="49" charset="0"/>
              </a:rPr>
              <a:t>_</a:t>
            </a:r>
          </a:p>
          <a:p>
            <a:pPr marL="0" indent="0">
              <a:buNone/>
            </a:pPr>
            <a:r>
              <a:rPr lang="en-US" b="1" dirty="0">
                <a:latin typeface="Courier New" pitchFamily="49" charset="0"/>
              </a:rPr>
              <a:t>    60 + </a:t>
            </a:r>
            <a:r>
              <a:rPr lang="en-US" b="1" dirty="0" err="1">
                <a:latin typeface="Courier New" pitchFamily="49" charset="0"/>
              </a:rPr>
              <a:t>i</a:t>
            </a:r>
            <a:r>
              <a:rPr lang="en-US" b="1" dirty="0">
                <a:latin typeface="Courier New" pitchFamily="49" charset="0"/>
              </a:rPr>
              <a:t> * 40, (110 – quantity(</a:t>
            </a:r>
            <a:r>
              <a:rPr lang="en-US" b="1" dirty="0" err="1">
                <a:latin typeface="Courier New" pitchFamily="49" charset="0"/>
              </a:rPr>
              <a:t>i</a:t>
            </a:r>
            <a:r>
              <a:rPr lang="en-US" b="1" dirty="0">
                <a:latin typeface="Courier New" pitchFamily="49" charset="0"/>
              </a:rPr>
              <a:t>) / 2), _</a:t>
            </a:r>
          </a:p>
          <a:p>
            <a:pPr marL="0" indent="0">
              <a:buNone/>
            </a:pPr>
            <a:r>
              <a:rPr lang="en-US" b="1" dirty="0">
                <a:latin typeface="Courier New" pitchFamily="49" charset="0"/>
              </a:rPr>
              <a:t>    20, quantity(</a:t>
            </a:r>
            <a:r>
              <a:rPr lang="en-US" b="1" dirty="0" err="1">
                <a:latin typeface="Courier New" pitchFamily="49" charset="0"/>
              </a:rPr>
              <a:t>i</a:t>
            </a:r>
            <a:r>
              <a:rPr lang="en-US" b="1" dirty="0">
                <a:latin typeface="Courier New" pitchFamily="49" charset="0"/>
              </a:rPr>
              <a:t>) / 2)</a:t>
            </a:r>
          </a:p>
          <a:p>
            <a:pPr marL="0" indent="0">
              <a:buNone/>
            </a:pPr>
            <a:r>
              <a:rPr lang="en-US" b="1" noProof="1">
                <a:solidFill>
                  <a:schemeClr val="folHlink"/>
                </a:solidFill>
                <a:latin typeface="Courier New" pitchFamily="49" charset="0"/>
              </a:rPr>
              <a:t>Next</a:t>
            </a:r>
            <a:endParaRPr lang="en-US" b="1" dirty="0">
              <a:solidFill>
                <a:schemeClr val="folHlink"/>
              </a:solidFill>
              <a:latin typeface="Courier New" pitchFamily="49" charset="0"/>
            </a:endParaRPr>
          </a:p>
          <a:p>
            <a:pPr marL="0" indent="0">
              <a:spcBef>
                <a:spcPct val="20000"/>
              </a:spcBef>
              <a:buNone/>
            </a:pPr>
            <a:endParaRPr lang="en-US" sz="2000" b="1" dirty="0">
              <a:latin typeface="Courier New" pitchFamily="49" charset="0"/>
            </a:endParaRPr>
          </a:p>
          <a:p>
            <a:pPr marL="0" indent="0">
              <a:buNone/>
            </a:pPr>
            <a:endParaRPr lang="en-US" dirty="0"/>
          </a:p>
        </p:txBody>
      </p:sp>
      <p:sp>
        <p:nvSpPr>
          <p:cNvPr id="3" name="Content Placeholder 2"/>
          <p:cNvSpPr>
            <a:spLocks noGrp="1"/>
          </p:cNvSpPr>
          <p:nvPr>
            <p:ph sz="quarter" idx="10"/>
          </p:nvPr>
        </p:nvSpPr>
        <p:spPr/>
        <p:txBody>
          <a:bodyPr/>
          <a:lstStyle/>
          <a:p>
            <a:endParaRPr lang="en-US"/>
          </a:p>
        </p:txBody>
      </p:sp>
      <p:sp>
        <p:nvSpPr>
          <p:cNvPr id="106499"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70B8C59-A154-4762-8D42-2FC859F50458}" type="slidenum">
              <a:rPr lang="en-US" sz="1400" smtClean="0"/>
              <a:pPr eaLnBrk="1" hangingPunct="1"/>
              <a:t>91</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p:txBody>
          <a:bodyPr/>
          <a:lstStyle/>
          <a:p>
            <a:r>
              <a:rPr lang="en-US" smtClean="0"/>
              <a:t>Animation</a:t>
            </a:r>
            <a:endParaRPr lang="en-US" smtClean="0"/>
          </a:p>
        </p:txBody>
      </p:sp>
      <p:pic>
        <p:nvPicPr>
          <p:cNvPr id="107527" name="Content Placeholder 8" descr="Fig9-25.tif"/>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133600" y="2895600"/>
            <a:ext cx="4219575" cy="2876550"/>
          </a:xfrm>
        </p:spPr>
      </p:pic>
      <p:sp>
        <p:nvSpPr>
          <p:cNvPr id="6" name="Content Placeholder 5"/>
          <p:cNvSpPr>
            <a:spLocks noGrp="1"/>
          </p:cNvSpPr>
          <p:nvPr>
            <p:ph sz="quarter" idx="10"/>
          </p:nvPr>
        </p:nvSpPr>
        <p:spPr/>
        <p:txBody>
          <a:bodyPr/>
          <a:lstStyle/>
          <a:p>
            <a:endParaRPr lang="en-US"/>
          </a:p>
        </p:txBody>
      </p:sp>
      <p:sp>
        <p:nvSpPr>
          <p:cNvPr id="107523"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41EF42E3-749E-45F8-9B6A-03B0DFB83A7C}" type="slidenum">
              <a:rPr lang="en-US" sz="1400" smtClean="0"/>
              <a:pPr eaLnBrk="1" hangingPunct="1"/>
              <a:t>92</a:t>
            </a:fld>
            <a:endParaRPr lang="en-US" sz="1400" smtClean="0"/>
          </a:p>
        </p:txBody>
      </p:sp>
      <p:sp>
        <p:nvSpPr>
          <p:cNvPr id="107525" name="Text Box 3"/>
          <p:cNvSpPr txBox="1">
            <a:spLocks noChangeArrowheads="1"/>
          </p:cNvSpPr>
          <p:nvPr/>
        </p:nvSpPr>
        <p:spPr bwMode="auto">
          <a:xfrm>
            <a:off x="533400" y="22098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eaLnBrk="1" hangingPunct="1">
              <a:spcBef>
                <a:spcPct val="50000"/>
              </a:spcBef>
            </a:pPr>
            <a:endParaRPr lang="en-US" sz="2800"/>
          </a:p>
        </p:txBody>
      </p:sp>
      <p:sp>
        <p:nvSpPr>
          <p:cNvPr id="107526" name="Rectangle 4"/>
          <p:cNvSpPr>
            <a:spLocks noChangeArrowheads="1"/>
          </p:cNvSpPr>
          <p:nvPr/>
        </p:nvSpPr>
        <p:spPr bwMode="auto">
          <a:xfrm>
            <a:off x="381000" y="914400"/>
            <a:ext cx="85740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chemeClr val="accent2"/>
              </a:buClr>
              <a:buFontTx/>
              <a:buChar char="•"/>
            </a:pPr>
            <a:r>
              <a:rPr lang="en-US" sz="2800" dirty="0"/>
              <a:t>Place an image into a picture box, and move the picture box a small distance with each tick of a Timer </a:t>
            </a:r>
            <a:r>
              <a:rPr lang="en-US" sz="2800" dirty="0" smtClean="0"/>
              <a:t>control</a:t>
            </a:r>
            <a:endParaRPr lang="en-US" sz="2800"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8" name="Rectangle 2"/>
          <p:cNvSpPr>
            <a:spLocks noGrp="1" noChangeArrowheads="1"/>
          </p:cNvSpPr>
          <p:nvPr>
            <p:ph type="title"/>
          </p:nvPr>
        </p:nvSpPr>
        <p:spPr/>
        <p:txBody>
          <a:bodyPr/>
          <a:lstStyle/>
          <a:p>
            <a:pPr eaLnBrk="1" hangingPunct="1"/>
            <a:r>
              <a:rPr lang="en-US" smtClean="0"/>
              <a:t>Move Ball</a:t>
            </a:r>
          </a:p>
        </p:txBody>
      </p:sp>
      <p:sp>
        <p:nvSpPr>
          <p:cNvPr id="2" name="Content Placeholder 1"/>
          <p:cNvSpPr>
            <a:spLocks noGrp="1"/>
          </p:cNvSpPr>
          <p:nvPr>
            <p:ph sz="quarter" idx="1"/>
          </p:nvPr>
        </p:nvSpPr>
        <p:spPr/>
        <p:txBody>
          <a:bodyPr/>
          <a:lstStyle/>
          <a:p>
            <a:pPr>
              <a:spcBef>
                <a:spcPct val="20000"/>
              </a:spcBef>
            </a:pPr>
            <a:r>
              <a:rPr lang="en-US" sz="2800" dirty="0"/>
              <a:t>The following code moves the ball along a diagonal with each tick of the </a:t>
            </a:r>
            <a:r>
              <a:rPr lang="en-US" sz="2800" dirty="0" smtClean="0"/>
              <a:t>timer</a:t>
            </a:r>
          </a:p>
          <a:p>
            <a:pPr>
              <a:spcBef>
                <a:spcPct val="20000"/>
              </a:spcBef>
            </a:pPr>
            <a:endParaRPr lang="en-US" sz="2800" dirty="0"/>
          </a:p>
          <a:p>
            <a:pPr marL="0" indent="0">
              <a:spcBef>
                <a:spcPct val="50000"/>
              </a:spcBef>
              <a:buNone/>
            </a:pPr>
            <a:r>
              <a:rPr lang="en-US" b="1" dirty="0">
                <a:solidFill>
                  <a:schemeClr val="folHlink"/>
                </a:solidFill>
                <a:latin typeface="Courier New" pitchFamily="49" charset="0"/>
              </a:rPr>
              <a:t>Private Sub</a:t>
            </a:r>
            <a:r>
              <a:rPr lang="en-US" b="1" dirty="0">
                <a:latin typeface="Courier New" pitchFamily="49" charset="0"/>
              </a:rPr>
              <a:t> Timer1_Tick(</a:t>
            </a:r>
            <a:r>
              <a:rPr lang="en-US" b="1" dirty="0">
                <a:solidFill>
                  <a:schemeClr val="folHlink"/>
                </a:solidFill>
                <a:latin typeface="Courier New" pitchFamily="49" charset="0"/>
              </a:rPr>
              <a:t>...</a:t>
            </a:r>
            <a:r>
              <a:rPr lang="en-US" b="1" dirty="0">
                <a:latin typeface="Courier New" pitchFamily="49" charset="0"/>
              </a:rPr>
              <a:t>) </a:t>
            </a:r>
            <a:r>
              <a:rPr lang="en-US" b="1" dirty="0">
                <a:solidFill>
                  <a:schemeClr val="folHlink"/>
                </a:solidFill>
                <a:latin typeface="Courier New" pitchFamily="49" charset="0"/>
              </a:rPr>
              <a:t>Handles</a:t>
            </a:r>
            <a:r>
              <a:rPr lang="en-US" b="1" dirty="0">
                <a:latin typeface="Courier New" pitchFamily="49" charset="0"/>
              </a:rPr>
              <a:t> _</a:t>
            </a:r>
          </a:p>
          <a:p>
            <a:pPr marL="0" indent="0">
              <a:spcBef>
                <a:spcPct val="20000"/>
              </a:spcBef>
              <a:buNone/>
            </a:pPr>
            <a:r>
              <a:rPr lang="en-US" b="1" dirty="0">
                <a:latin typeface="Courier New" pitchFamily="49" charset="0"/>
              </a:rPr>
              <a:t>                              Timer1.Tick</a:t>
            </a:r>
          </a:p>
          <a:p>
            <a:pPr marL="0" indent="0">
              <a:spcBef>
                <a:spcPct val="20000"/>
              </a:spcBef>
              <a:buNone/>
            </a:pPr>
            <a:r>
              <a:rPr lang="en-US" b="1" dirty="0">
                <a:latin typeface="Courier New" pitchFamily="49" charset="0"/>
              </a:rPr>
              <a:t>  </a:t>
            </a:r>
            <a:r>
              <a:rPr lang="en-US" b="1" dirty="0" err="1">
                <a:latin typeface="Courier New" pitchFamily="49" charset="0"/>
              </a:rPr>
              <a:t>picBall.Left</a:t>
            </a:r>
            <a:r>
              <a:rPr lang="en-US" b="1" dirty="0">
                <a:latin typeface="Courier New" pitchFamily="49" charset="0"/>
              </a:rPr>
              <a:t> += 1</a:t>
            </a:r>
          </a:p>
          <a:p>
            <a:pPr marL="0" indent="0">
              <a:spcBef>
                <a:spcPct val="20000"/>
              </a:spcBef>
              <a:buNone/>
            </a:pPr>
            <a:r>
              <a:rPr lang="en-US" dirty="0"/>
              <a:t>    </a:t>
            </a:r>
            <a:r>
              <a:rPr lang="en-US" b="1" dirty="0" err="1">
                <a:latin typeface="Courier New" pitchFamily="49" charset="0"/>
              </a:rPr>
              <a:t>picBall.Top</a:t>
            </a:r>
            <a:r>
              <a:rPr lang="en-US" b="1" dirty="0">
                <a:latin typeface="Courier New" pitchFamily="49" charset="0"/>
              </a:rPr>
              <a:t> += 1</a:t>
            </a:r>
          </a:p>
          <a:p>
            <a:pPr marL="0" indent="0">
              <a:spcBef>
                <a:spcPct val="20000"/>
              </a:spcBef>
              <a:buNone/>
            </a:pPr>
            <a:r>
              <a:rPr lang="en-US" b="1" dirty="0">
                <a:solidFill>
                  <a:schemeClr val="folHlink"/>
                </a:solidFill>
                <a:latin typeface="Courier New" pitchFamily="49" charset="0"/>
              </a:rPr>
              <a:t>End Sub</a:t>
            </a:r>
            <a:endParaRPr lang="en-US" sz="2800" dirty="0"/>
          </a:p>
          <a:p>
            <a:pPr marL="0" indent="0">
              <a:buNone/>
            </a:pPr>
            <a:endParaRPr lang="en-US" dirty="0"/>
          </a:p>
        </p:txBody>
      </p:sp>
      <p:sp>
        <p:nvSpPr>
          <p:cNvPr id="3" name="Content Placeholder 2"/>
          <p:cNvSpPr>
            <a:spLocks noGrp="1"/>
          </p:cNvSpPr>
          <p:nvPr>
            <p:ph sz="quarter" idx="10"/>
          </p:nvPr>
        </p:nvSpPr>
        <p:spPr/>
        <p:txBody>
          <a:bodyPr/>
          <a:lstStyle/>
          <a:p>
            <a:endParaRPr lang="en-US"/>
          </a:p>
        </p:txBody>
      </p:sp>
      <p:sp>
        <p:nvSpPr>
          <p:cNvPr id="108547" name="Slide Number Placeholder 5"/>
          <p:cNvSpPr>
            <a:spLocks noGrp="1"/>
          </p:cNvSpPr>
          <p:nvPr>
            <p:ph type="sldNum" sz="quarter" idx="4294967295"/>
          </p:nvPr>
        </p:nvSpPr>
        <p:spPr>
          <a:xfrm>
            <a:off x="8534400" y="5734050"/>
            <a:ext cx="609600" cy="520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D3F67B20-07A9-4057-996B-C0B8CBEBB7F1}" type="slidenum">
              <a:rPr lang="en-US" sz="1400" smtClean="0"/>
              <a:pPr eaLnBrk="1" hangingPunct="1"/>
              <a:t>93</a:t>
            </a:fld>
            <a:endParaRPr lang="en-US" sz="140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2094424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Week-9c</Template>
  <TotalTime>4522</TotalTime>
  <Words>3336</Words>
  <Application>Microsoft Office PowerPoint</Application>
  <PresentationFormat>On-screen Show (4:3)</PresentationFormat>
  <Paragraphs>780</Paragraphs>
  <Slides>94</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Wingdings</vt:lpstr>
      <vt:lpstr>Wingdings 2</vt:lpstr>
      <vt:lpstr>Century Schoolbook</vt:lpstr>
      <vt:lpstr>Courier New</vt:lpstr>
      <vt:lpstr>Oriel</vt:lpstr>
      <vt:lpstr>PowerPoint Presentation</vt:lpstr>
      <vt:lpstr>Review</vt:lpstr>
      <vt:lpstr>Review</vt:lpstr>
      <vt:lpstr>Review</vt:lpstr>
      <vt:lpstr>Review</vt:lpstr>
      <vt:lpstr>Review</vt:lpstr>
      <vt:lpstr>Working with HashTable</vt:lpstr>
      <vt:lpstr>Working with HashTable</vt:lpstr>
      <vt:lpstr>Working with HashTable</vt:lpstr>
      <vt:lpstr>Working with HashTable</vt:lpstr>
      <vt:lpstr>Week 9 – Chapter 9</vt:lpstr>
      <vt:lpstr>Chapter 9 – Additional Controls and Objects</vt:lpstr>
      <vt:lpstr>The List Box Control</vt:lpstr>
      <vt:lpstr>The List Box Control</vt:lpstr>
      <vt:lpstr>Useful Properties of the List Box</vt:lpstr>
      <vt:lpstr>More List Box Properties</vt:lpstr>
      <vt:lpstr>Currently Highlighted Item in a List Boxes</vt:lpstr>
      <vt:lpstr>Removing Items from a List Box</vt:lpstr>
      <vt:lpstr>List Box Events</vt:lpstr>
      <vt:lpstr>Example 1: Form</vt:lpstr>
      <vt:lpstr>Example 1: Code</vt:lpstr>
      <vt:lpstr>Filling a List Box at Design Time</vt:lpstr>
      <vt:lpstr>Filling a List Box at Design Time</vt:lpstr>
      <vt:lpstr>Filling a List Box at Design Time</vt:lpstr>
      <vt:lpstr>Using an Array to Fill a List Box</vt:lpstr>
      <vt:lpstr>The Combo Box Control</vt:lpstr>
      <vt:lpstr>9.2 Seven Elementary Controls</vt:lpstr>
      <vt:lpstr>The Group Box Control</vt:lpstr>
      <vt:lpstr>Group Box Example</vt:lpstr>
      <vt:lpstr>The Check Box Control</vt:lpstr>
      <vt:lpstr>Example 1: Form</vt:lpstr>
      <vt:lpstr>Example 1: Code</vt:lpstr>
      <vt:lpstr>The Radio Button Control</vt:lpstr>
      <vt:lpstr>Radio Button Properties</vt:lpstr>
      <vt:lpstr>Example 2: Form</vt:lpstr>
      <vt:lpstr>Example 2: Code</vt:lpstr>
      <vt:lpstr>The Timer Control</vt:lpstr>
      <vt:lpstr>Example 3: Form</vt:lpstr>
      <vt:lpstr>Example 3: Code</vt:lpstr>
      <vt:lpstr>PowerPoint Presentation</vt:lpstr>
      <vt:lpstr>Pixels</vt:lpstr>
      <vt:lpstr>PowerPoint Presentation</vt:lpstr>
      <vt:lpstr>PowerPoint Presentation</vt:lpstr>
      <vt:lpstr>Coordinates in a Picture Box</vt:lpstr>
      <vt:lpstr>The Picture Box Control</vt:lpstr>
      <vt:lpstr>The Picture Box Control</vt:lpstr>
      <vt:lpstr>Picture Box Containing a Red Circle</vt:lpstr>
      <vt:lpstr>Picture Box Properties</vt:lpstr>
      <vt:lpstr>Picture Box at Run Time</vt:lpstr>
      <vt:lpstr>The Horizontal and Vertical Scroll Bars</vt:lpstr>
      <vt:lpstr>Scroll Bar Behavior</vt:lpstr>
      <vt:lpstr>Scroll Bar Properties</vt:lpstr>
      <vt:lpstr>Scroll Bar Notes</vt:lpstr>
      <vt:lpstr>9.3 Four Additional Objects</vt:lpstr>
      <vt:lpstr>The Clipboard Object</vt:lpstr>
      <vt:lpstr>Using the Clipboard Object</vt:lpstr>
      <vt:lpstr>The Random Class</vt:lpstr>
      <vt:lpstr>Example 1</vt:lpstr>
      <vt:lpstr>Example 1: Output</vt:lpstr>
      <vt:lpstr>The MenuStrip Control</vt:lpstr>
      <vt:lpstr>Menu Events</vt:lpstr>
      <vt:lpstr>Multiple Forms</vt:lpstr>
      <vt:lpstr>Add New Items dialog box</vt:lpstr>
      <vt:lpstr>Add New Items dialog box</vt:lpstr>
      <vt:lpstr>Solution Explorer</vt:lpstr>
      <vt:lpstr>Variables and Multiple Forms</vt:lpstr>
      <vt:lpstr>PowerPoint Presentation</vt:lpstr>
      <vt:lpstr>Example 3</vt:lpstr>
      <vt:lpstr>Example 3: frmIncome’s Code</vt:lpstr>
      <vt:lpstr>Example 3: frmSource’s Code</vt:lpstr>
      <vt:lpstr>9.4 Graphics</vt:lpstr>
      <vt:lpstr>Graphics Objects</vt:lpstr>
      <vt:lpstr>Pixels</vt:lpstr>
      <vt:lpstr>Coordinates in a Picture Box</vt:lpstr>
      <vt:lpstr>Display Text in Picture Box</vt:lpstr>
      <vt:lpstr>Display Text</vt:lpstr>
      <vt:lpstr>Draw a Line in a Picture Box</vt:lpstr>
      <vt:lpstr>Draw a Line</vt:lpstr>
      <vt:lpstr>Draw a Solid Rectangle in a Picture Box</vt:lpstr>
      <vt:lpstr>Draw a Solid Rectangle in a Picture Box</vt:lpstr>
      <vt:lpstr>Draw a Solid Ellipse in a Picture Box</vt:lpstr>
      <vt:lpstr>Draw a Solid Ellipse</vt:lpstr>
      <vt:lpstr>A Sector of a Circle</vt:lpstr>
      <vt:lpstr>Draw a Sector</vt:lpstr>
      <vt:lpstr>Brushes, Pens, and Fonts</vt:lpstr>
      <vt:lpstr>Financing Public Schools Data</vt:lpstr>
      <vt:lpstr>Financing Public Schools Pie Chart</vt:lpstr>
      <vt:lpstr>Create the Pie Chart</vt:lpstr>
      <vt:lpstr>Financing Public Schools Bar Chart</vt:lpstr>
      <vt:lpstr>Financing Public Schools Bar Chart</vt:lpstr>
      <vt:lpstr>Create the Bar Chart</vt:lpstr>
      <vt:lpstr>Animation</vt:lpstr>
      <vt:lpstr>Move Ball</vt:lpstr>
      <vt:lpstr>PowerPoint Presentation</vt:lpstr>
    </vt:vector>
  </TitlesOfParts>
  <Company>DeVry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Relational and Logical Operators 192 Relational Operators Logical Operators 5.2 If Blocks 196 5.3 Select Case Blocks 213 5.4 A Case Study: Weekly Payroll 231 Designing the Weekly Payroll Program Pseudocode for the Display Payroll Event Writing the Weekly Payroll Program The User Interface Summary 239 Programming Projects 240 Decisions 5 191 ch5_1page.qxd 2/12/02 7:58 AM Page 191</dc:title>
  <dc:creator>cwyman</dc:creator>
  <cp:lastModifiedBy>Richard</cp:lastModifiedBy>
  <cp:revision>124</cp:revision>
  <dcterms:created xsi:type="dcterms:W3CDTF">2002-04-04T04:28:29Z</dcterms:created>
  <dcterms:modified xsi:type="dcterms:W3CDTF">2012-11-04T05:15:05Z</dcterms:modified>
</cp:coreProperties>
</file>