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9" r:id="rId1"/>
  </p:sldMasterIdLst>
  <p:notesMasterIdLst>
    <p:notesMasterId r:id="rId57"/>
  </p:notes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257" r:id="rId12"/>
    <p:sldId id="258" r:id="rId13"/>
    <p:sldId id="259" r:id="rId14"/>
    <p:sldId id="260" r:id="rId15"/>
    <p:sldId id="296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333" r:id="rId26"/>
    <p:sldId id="270" r:id="rId27"/>
    <p:sldId id="271" r:id="rId28"/>
    <p:sldId id="272" r:id="rId29"/>
    <p:sldId id="273" r:id="rId30"/>
    <p:sldId id="274" r:id="rId31"/>
    <p:sldId id="276" r:id="rId32"/>
    <p:sldId id="275" r:id="rId33"/>
    <p:sldId id="324" r:id="rId34"/>
    <p:sldId id="334" r:id="rId35"/>
    <p:sldId id="277" r:id="rId36"/>
    <p:sldId id="301" r:id="rId37"/>
    <p:sldId id="278" r:id="rId38"/>
    <p:sldId id="279" r:id="rId39"/>
    <p:sldId id="285" r:id="rId40"/>
    <p:sldId id="281" r:id="rId41"/>
    <p:sldId id="282" r:id="rId42"/>
    <p:sldId id="289" r:id="rId43"/>
    <p:sldId id="291" r:id="rId44"/>
    <p:sldId id="283" r:id="rId45"/>
    <p:sldId id="288" r:id="rId46"/>
    <p:sldId id="325" r:id="rId47"/>
    <p:sldId id="326" r:id="rId48"/>
    <p:sldId id="327" r:id="rId49"/>
    <p:sldId id="328" r:id="rId50"/>
    <p:sldId id="329" r:id="rId51"/>
    <p:sldId id="330" r:id="rId52"/>
    <p:sldId id="335" r:id="rId53"/>
    <p:sldId id="331" r:id="rId54"/>
    <p:sldId id="332" r:id="rId55"/>
    <p:sldId id="336" r:id="rId56"/>
  </p:sldIdLst>
  <p:sldSz cx="9144000" cy="6858000" type="screen4x3"/>
  <p:notesSz cx="6858000" cy="9144000"/>
  <p:embeddedFontLst>
    <p:embeddedFont>
      <p:font typeface="Wingdings 2" pitchFamily="18" charset="2"/>
      <p:regular r:id="rId58"/>
    </p:embeddedFont>
    <p:embeddedFont>
      <p:font typeface="Century Schoolbook" pitchFamily="18" charset="0"/>
      <p:regular r:id="rId59"/>
      <p:bold r:id="rId60"/>
      <p:italic r:id="rId61"/>
      <p:boldItalic r:id="rId62"/>
    </p:embeddedFont>
    <p:embeddedFont>
      <p:font typeface="Consolas" pitchFamily="49" charset="0"/>
      <p:regular r:id="rId63"/>
      <p:bold r:id="rId64"/>
      <p:italic r:id="rId65"/>
      <p:boldItalic r:id="rId66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0924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B1BF79-8D06-4EA3-9EE0-284E6DC32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31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748DCC-6439-46B5-B573-1CC83AD96949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BD9486-8788-4964-BA30-789D1C8F06A3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1AD655-976A-414A-933C-ADB3E22C5391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FF787A-BDC4-4A13-832C-7D9D0957D2B0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B76765-29A5-416B-A1B1-E3E1E5347115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19FC94-1202-41EE-805D-76798DCD587E}" type="slidenum">
              <a:rPr lang="en-US" sz="1200" smtClean="0"/>
              <a:pPr eaLnBrk="1" hangingPunct="1"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581A85-9C2E-4486-85B5-DAB178F13B77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283A1D-5F0E-42D8-8BEB-BFBEFA470CE0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99D5C0-22C8-4BFC-BB0D-8B00F1012C28}" type="slidenum">
              <a:rPr lang="en-US" sz="1200" smtClean="0"/>
              <a:pPr eaLnBrk="1" hangingPunct="1"/>
              <a:t>27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4D21C4-1EFD-4D44-9001-F5FC868F61CC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 user with no dependants might just leave the input box blank and press the OK</a:t>
            </a:r>
          </a:p>
          <a:p>
            <a:pPr eaLnBrk="1" hangingPunct="1"/>
            <a:r>
              <a:rPr lang="en-US" smtClean="0"/>
              <a:t>button. If so, VB.NET terminates the program and displays the dialog box shown in</a:t>
            </a:r>
          </a:p>
          <a:p>
            <a:pPr eaLnBrk="1" hangingPunct="1"/>
            <a:r>
              <a:rPr lang="en-US" smtClean="0"/>
              <a:t>Figure 8.2. (The problem was caused by the fact that the default value in an input box,</a:t>
            </a:r>
          </a:p>
          <a:p>
            <a:pPr eaLnBrk="1" hangingPunct="1"/>
            <a:r>
              <a:rPr lang="en-US" smtClean="0"/>
              <a:t>Nothing, cannot be converted to an integer. Strings and text boxes also have Nothing</a:t>
            </a:r>
          </a:p>
          <a:p>
            <a:pPr eaLnBrk="1" hangingPunct="1"/>
            <a:r>
              <a:rPr lang="en-US" smtClean="0"/>
              <a:t>as their default value.) It also highlights the third line of code since the exception was</a:t>
            </a:r>
          </a:p>
          <a:p>
            <a:pPr eaLnBrk="1" hangingPunct="1"/>
            <a:r>
              <a:rPr lang="en-US" smtClean="0"/>
              <a:t>thrown while executing the </a:t>
            </a:r>
            <a:r>
              <a:rPr lang="en-US" b="1" i="1" smtClean="0">
                <a:latin typeface="Courier New" pitchFamily="49" charset="0"/>
              </a:rPr>
              <a:t>CInt() </a:t>
            </a:r>
            <a:r>
              <a:rPr lang="en-US" smtClean="0"/>
              <a:t>function. The program also would have crashed</a:t>
            </a:r>
          </a:p>
          <a:p>
            <a:pPr eaLnBrk="1" hangingPunct="1"/>
            <a:r>
              <a:rPr lang="en-US" smtClean="0"/>
              <a:t>had the user typed in an answer like “TWO”.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0BDE6-94FD-45B7-B4A5-0153726B5542}" type="slidenum">
              <a:rPr lang="en-US" sz="1200" smtClean="0"/>
              <a:pPr eaLnBrk="1" hangingPunct="1"/>
              <a:t>29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B7767D-4C8A-48F3-B306-36EB078FAD4D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A24BA9-D726-431C-8B99-8ECCA4B22F42}" type="slidenum">
              <a:rPr lang="en-US" sz="1200" smtClean="0"/>
              <a:pPr eaLnBrk="1" hangingPunct="1"/>
              <a:t>30</a:t>
            </a:fld>
            <a:endParaRPr lang="en-US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This type of exception handling is known as data validation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9B9ED4-2F17-447C-9A06-FEE2B14DA712}" type="slidenum">
              <a:rPr lang="en-US" sz="1200" smtClean="0"/>
              <a:pPr eaLnBrk="1" hangingPunct="1"/>
              <a:t>31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025DD7-8B24-44E6-B90B-ADE4C686CE82}" type="slidenum">
              <a:rPr lang="en-US" sz="1200" smtClean="0"/>
              <a:pPr eaLnBrk="1" hangingPunct="1"/>
              <a:t>32</a:t>
            </a:fld>
            <a:endParaRPr lang="en-US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i="1" smtClean="0"/>
              <a:t>normal code </a:t>
            </a:r>
            <a:r>
              <a:rPr lang="en-US" smtClean="0"/>
              <a:t>is the code that you want to monitor for exceptions.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As with a Select Case block, the Catch clauses are considered one at a time until the proper exception is located. The last Catch clause in the preceding code functions like the Case Else clause. The </a:t>
            </a:r>
            <a:r>
              <a:rPr lang="en-US" i="1" smtClean="0">
                <a:solidFill>
                  <a:srgbClr val="000000"/>
                </a:solidFill>
              </a:rPr>
              <a:t>clean-up code </a:t>
            </a:r>
            <a:r>
              <a:rPr lang="en-US" smtClean="0">
                <a:solidFill>
                  <a:srgbClr val="000000"/>
                </a:solidFill>
              </a:rPr>
              <a:t>in the Finally block always executes last regardless of whether any </a:t>
            </a:r>
            <a:r>
              <a:rPr lang="en-US" i="1" smtClean="0">
                <a:solidFill>
                  <a:srgbClr val="000000"/>
                </a:solidFill>
              </a:rPr>
              <a:t>exception-handling code </a:t>
            </a:r>
            <a:r>
              <a:rPr lang="en-US" smtClean="0">
                <a:solidFill>
                  <a:srgbClr val="000000"/>
                </a:solidFill>
              </a:rPr>
              <a:t>has executed.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B64BB4-7930-4C13-A406-A7E0CA08D35E}" type="slidenum">
              <a:rPr lang="en-US" sz="1200" smtClean="0"/>
              <a:pPr eaLnBrk="1" hangingPunct="1"/>
              <a:t>35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3540C4-A36C-472B-9285-ABF06B4974C6}" type="slidenum">
              <a:rPr lang="en-US" sz="1200" smtClean="0"/>
              <a:pPr eaLnBrk="1" hangingPunct="1"/>
              <a:t>37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68C2F9-0951-4EE8-9DDE-5A7AF96FCDEB}" type="slidenum">
              <a:rPr lang="en-US" sz="1200" smtClean="0"/>
              <a:pPr eaLnBrk="1" hangingPunct="1"/>
              <a:t>38</a:t>
            </a:fld>
            <a:endParaRPr lang="en-US" sz="12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/>
              <a:t>record </a:t>
            </a:r>
            <a:r>
              <a:rPr lang="en-US" smtClean="0"/>
              <a:t>holds all the data about a single</a:t>
            </a:r>
          </a:p>
          <a:p>
            <a:pPr eaLnBrk="1" hangingPunct="1"/>
            <a:r>
              <a:rPr lang="en-US" smtClean="0"/>
              <a:t>individual. Each item of data is called a </a:t>
            </a:r>
            <a:r>
              <a:rPr lang="en-US" b="1" smtClean="0"/>
              <a:t>field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77E35E-480E-4DCC-8E35-1E399ABB9C9F}" type="slidenum">
              <a:rPr lang="en-US" sz="1200" smtClean="0"/>
              <a:pPr eaLnBrk="1" hangingPunct="1"/>
              <a:t>39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325507-A912-4A4B-9705-8A522D183B68}" type="slidenum">
              <a:rPr lang="en-US" sz="1200" smtClean="0"/>
              <a:pPr eaLnBrk="1" hangingPunct="1"/>
              <a:t>40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D32D0F-9BF1-4B93-B363-4A6681DCD098}" type="slidenum">
              <a:rPr lang="en-US" sz="1200" smtClean="0"/>
              <a:pPr eaLnBrk="1" hangingPunct="1"/>
              <a:t>41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F7C50A-A9DB-4E24-B7DF-5B741F4A26A2}" type="slidenum">
              <a:rPr lang="en-US" sz="1200" smtClean="0"/>
              <a:pPr eaLnBrk="1" hangingPunct="1"/>
              <a:t>42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D37316-CF6E-4D86-AFA7-8CCB1B093A38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ECBD6C-5399-4DD3-B97C-0E4A0AB17CC0}" type="slidenum">
              <a:rPr lang="en-US" sz="1200" smtClean="0"/>
              <a:pPr eaLnBrk="1" hangingPunct="1"/>
              <a:t>43</a:t>
            </a:fld>
            <a:endParaRPr lang="en-US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The following program converts any CSV file to an LSV file and then</a:t>
            </a:r>
          </a:p>
          <a:p>
            <a:pPr eaLnBrk="1" hangingPunct="1"/>
            <a:r>
              <a:rPr lang="en-US" smtClean="0"/>
              <a:t>displays the contents of the new file. We will assume that the file to be converted is</a:t>
            </a:r>
          </a:p>
          <a:p>
            <a:pPr eaLnBrk="1" hangingPunct="1"/>
            <a:r>
              <a:rPr lang="en-US" smtClean="0"/>
              <a:t>located in the </a:t>
            </a:r>
            <a:r>
              <a:rPr lang="en-US" i="1" smtClean="0"/>
              <a:t>bin </a:t>
            </a:r>
            <a:r>
              <a:rPr lang="en-US" smtClean="0"/>
              <a:t>folder for the program.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84E435-4C91-4EAE-86A1-FC9B45DAEB42}" type="slidenum">
              <a:rPr lang="en-US" sz="1200" smtClean="0"/>
              <a:pPr eaLnBrk="1" hangingPunct="1"/>
              <a:t>44</a:t>
            </a:fld>
            <a:endParaRPr lang="en-US" sz="120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000" smtClean="0"/>
              <a:t>Caution when working with </a:t>
            </a:r>
            <a:r>
              <a:rPr lang="en-US" sz="1000" i="1" smtClean="0"/>
              <a:t>Split</a:t>
            </a:r>
            <a:r>
              <a:rPr lang="en-US" sz="1000" smtClean="0"/>
              <a:t> and </a:t>
            </a:r>
            <a:r>
              <a:rPr lang="en-US" sz="1000" i="1" smtClean="0"/>
              <a:t>Join</a:t>
            </a:r>
            <a:r>
              <a:rPr lang="en-US" sz="1000" smtClean="0"/>
              <a:t>, the 0</a:t>
            </a:r>
            <a:r>
              <a:rPr lang="en-US" sz="1000" baseline="30000" smtClean="0"/>
              <a:t>th</a:t>
            </a:r>
            <a:r>
              <a:rPr lang="en-US" sz="1000" smtClean="0"/>
              <a:t> element is always used.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C0A748-2AB2-432E-9612-F52475ABCC0C}" type="slidenum">
              <a:rPr lang="en-US" sz="1200" smtClean="0"/>
              <a:pPr eaLnBrk="1" hangingPunct="1"/>
              <a:t>45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1C7B4E-7C94-44F0-8017-E3A8AE997C74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6B2DFC-390D-46AB-A2AB-166EAA1A2856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639EAA-C3D9-47D1-A6A8-EF75C86D58C7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ADDEB5-BBAE-4A98-8418-812E853A2970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A250DB-B192-4343-872E-DFB3606DEFCB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3262A5-863A-4120-935E-12E4796C2DF5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075" indent="0" algn="ctr">
              <a:buNone/>
            </a:lvl2pPr>
            <a:lvl3pPr marL="914151" indent="0" algn="ctr">
              <a:buNone/>
            </a:lvl3pPr>
            <a:lvl4pPr marL="1371227" indent="0" algn="ctr">
              <a:buNone/>
            </a:lvl4pPr>
            <a:lvl5pPr marL="1828303" indent="0" algn="ctr">
              <a:buNone/>
            </a:lvl5pPr>
            <a:lvl6pPr marL="2285378" indent="0" algn="ctr">
              <a:buNone/>
            </a:lvl6pPr>
            <a:lvl7pPr marL="2742453" indent="0" algn="ctr">
              <a:buNone/>
            </a:lvl7pPr>
            <a:lvl8pPr marL="3199529" indent="0" algn="ctr">
              <a:buNone/>
            </a:lvl8pPr>
            <a:lvl9pPr marL="365660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3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6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6"/>
            <a:ext cx="609600" cy="517524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fld id="{F5F0C96D-8FD3-4BA9-BB0F-4B4258163D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fld id="{15C800CC-5FEB-4F94-AC7D-1B85225AB7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fld id="{5E1CB687-D532-47C4-BCA8-749918CC74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4"/>
            <a:ext cx="2133600" cy="47625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4"/>
            <a:ext cx="2895600" cy="47625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4"/>
            <a:ext cx="2133600" cy="47625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pPr>
              <a:defRPr/>
            </a:pPr>
            <a:fld id="{F596CE49-F142-4E6D-B9B6-9F9959A2E7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582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6CE49-F142-4E6D-B9B6-9F9959A2E7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2016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5105"/>
            <a:ext cx="8884096" cy="562074"/>
          </a:xfrm>
        </p:spPr>
        <p:txBody>
          <a:bodyPr>
            <a:noAutofit/>
          </a:bodyPr>
          <a:lstStyle>
            <a:lvl1pPr algn="r">
              <a:defRPr sz="3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571184" cy="5493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8059383" y="5661248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97" y="6564187"/>
            <a:ext cx="601812" cy="30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7"/>
          <p:cNvSpPr>
            <a:spLocks noGrp="1"/>
          </p:cNvSpPr>
          <p:nvPr>
            <p:ph sz="quarter" idx="10"/>
          </p:nvPr>
        </p:nvSpPr>
        <p:spPr>
          <a:xfrm>
            <a:off x="0" y="6564186"/>
            <a:ext cx="7723584" cy="293813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9"/>
            <a:ext cx="365760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3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6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6"/>
            <a:ext cx="609600" cy="517524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fld id="{7034A3B7-050C-40FF-A263-ACF5369603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fld id="{13C97493-6D33-4965-9BE2-0BE93F29CE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fld id="{E7FF7F07-E98D-4E47-B3FE-FA7F35A80B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fld id="{2C73403F-EAD7-4EF7-ACE3-74538DB7FF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fld id="{D4792D1D-AA70-4145-98AE-5C60A7AB87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2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fld id="{DE4ECB2F-F136-484D-B51B-CFFF2C9A9D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15" tIns="45708" rIns="91415" bIns="45708" numCol="1" spcCol="274244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fld id="{F2586846-2FEB-4FED-ABA5-57B31FD0A5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91415" tIns="45708" rIns="91415" bIns="45708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 lIns="91415" tIns="45708" rIns="91415" bIns="45708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44" indent="-274244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06" indent="-27424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1" indent="-18282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397" indent="-18282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642" indent="-182829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887" indent="-182829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132" indent="-18282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5378" indent="-182829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59624" indent="-18282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8 </a:t>
            </a:r>
            <a:r>
              <a:rPr lang="en-US" dirty="0" smtClean="0"/>
              <a:t>– Files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6FD0DA-D618-4661-9763-8DDD72BA9F89}" type="slidenum">
              <a:rPr lang="en-US" sz="1400" smtClean="0"/>
              <a:pPr eaLnBrk="1" hangingPunct="1"/>
              <a:t>1</a:t>
            </a:fld>
            <a:endParaRPr lang="en-US" sz="1400" smtClean="0"/>
          </a:p>
        </p:txBody>
      </p:sp>
      <p:sp>
        <p:nvSpPr>
          <p:cNvPr id="1229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2484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Sequential Files</a:t>
            </a:r>
            <a:endParaRPr lang="en-CA" dirty="0" smtClean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1F7E9A8-C416-4505-AC90-E14FF81250B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Sequential Files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sequential file consists of data stored in a text file on disk.</a:t>
            </a:r>
          </a:p>
          <a:p>
            <a:pPr eaLnBrk="1" hangingPunct="1"/>
            <a:r>
              <a:rPr lang="en-US" dirty="0" smtClean="0"/>
              <a:t>May be created with </a:t>
            </a:r>
            <a:r>
              <a:rPr lang="en-US" dirty="0" smtClean="0"/>
              <a:t>Visual Studio</a:t>
            </a:r>
          </a:p>
          <a:p>
            <a:pPr eaLnBrk="1" hangingPunct="1"/>
            <a:r>
              <a:rPr lang="en-US" dirty="0" smtClean="0"/>
              <a:t>May also be created programmatically from Visual Basic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A59E1F-7D0E-4D1C-A0B8-39C6193046A2}" type="slidenum">
              <a:rPr lang="en-US" sz="1400" smtClean="0"/>
              <a:pPr eaLnBrk="1" hangingPunct="1"/>
              <a:t>11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Sequential File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Choose a filename – may contain up to 215 characters</a:t>
            </a:r>
          </a:p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Select </a:t>
            </a:r>
            <a:r>
              <a:rPr lang="en-US" dirty="0" smtClean="0"/>
              <a:t>the path for the folder to contain this </a:t>
            </a:r>
            <a:r>
              <a:rPr lang="en-US" dirty="0" smtClean="0"/>
              <a:t>file</a:t>
            </a:r>
          </a:p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Execute a statement like the following: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sw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IO.StreamWriter</a:t>
            </a:r>
            <a:r>
              <a:rPr lang="en-US" sz="2000" b="1" dirty="0" smtClean="0">
                <a:latin typeface="Courier New" pitchFamily="49" charset="0"/>
              </a:rPr>
              <a:t> = </a:t>
            </a:r>
            <a:r>
              <a:rPr lang="en-US" sz="2000" b="1" dirty="0" err="1" smtClean="0">
                <a:latin typeface="Courier New" pitchFamily="49" charset="0"/>
              </a:rPr>
              <a:t>IO.File.CreateText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i="1" dirty="0" err="1" smtClean="0">
                <a:latin typeface="Courier New" pitchFamily="49" charset="0"/>
              </a:rPr>
              <a:t>filespec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dirty="0" smtClean="0"/>
              <a:t>(</a:t>
            </a:r>
            <a:r>
              <a:rPr lang="en-US" dirty="0" smtClean="0"/>
              <a:t>Opens a file for output.)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49DC28-1655-4AEA-B870-EAD721CEB441}" type="slidenum">
              <a:rPr lang="en-US" sz="1400" smtClean="0"/>
              <a:pPr eaLnBrk="1" hangingPunct="1"/>
              <a:t>12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Sequential File…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4"/>
            </a:pPr>
            <a:r>
              <a:rPr lang="en-US" dirty="0" smtClean="0"/>
              <a:t>Place lines of data into the file </a:t>
            </a:r>
            <a:r>
              <a:rPr lang="en-US" dirty="0" smtClean="0"/>
              <a:t>with statements </a:t>
            </a:r>
            <a:r>
              <a:rPr lang="en-US" dirty="0" smtClean="0"/>
              <a:t>of the form: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</a:rPr>
              <a:t>sw.WriteLine</a:t>
            </a:r>
            <a:r>
              <a:rPr lang="en-US" b="1" dirty="0" smtClean="0">
                <a:latin typeface="Courier New" pitchFamily="49" charset="0"/>
              </a:rPr>
              <a:t>(datum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dirty="0" smtClean="0">
              <a:latin typeface="Courier New" pitchFamily="49" charset="0"/>
            </a:endParaRPr>
          </a:p>
          <a:p>
            <a:pPr marL="609600" indent="-609600" eaLnBrk="1" hangingPunct="1">
              <a:buFontTx/>
              <a:buAutoNum type="arabicPeriod" startAt="5"/>
            </a:pPr>
            <a:endParaRPr lang="en-US" dirty="0" smtClean="0"/>
          </a:p>
          <a:p>
            <a:pPr marL="609600" indent="-609600" eaLnBrk="1" hangingPunct="1">
              <a:buFontTx/>
              <a:buAutoNum type="arabicPeriod" startAt="5"/>
            </a:pPr>
            <a:r>
              <a:rPr lang="en-US" dirty="0" smtClean="0"/>
              <a:t>Close </a:t>
            </a:r>
            <a:r>
              <a:rPr lang="en-US" dirty="0" smtClean="0"/>
              <a:t>the file: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>
                <a:latin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</a:rPr>
              <a:t>sw.Close</a:t>
            </a:r>
            <a:r>
              <a:rPr lang="en-US" b="1" dirty="0" smtClean="0">
                <a:latin typeface="Courier New" pitchFamily="49" charset="0"/>
              </a:rPr>
              <a:t>()</a:t>
            </a:r>
          </a:p>
          <a:p>
            <a:pPr marL="609600" indent="-609600" eaLnBrk="1" hangingPunct="1">
              <a:buFontTx/>
              <a:buNone/>
            </a:pPr>
            <a:endParaRPr lang="en-US" b="1" i="1" dirty="0" smtClean="0"/>
          </a:p>
          <a:p>
            <a:pPr marL="609600" indent="-609600" eaLnBrk="1" hangingPunct="1">
              <a:buFontTx/>
              <a:buNone/>
            </a:pPr>
            <a:r>
              <a:rPr lang="en-US" b="1" i="1" dirty="0" smtClean="0"/>
              <a:t>Note</a:t>
            </a:r>
            <a:r>
              <a:rPr lang="en-US" b="1" i="1" dirty="0" smtClean="0"/>
              <a:t>: </a:t>
            </a:r>
            <a:r>
              <a:rPr lang="en-US" dirty="0" smtClean="0"/>
              <a:t>If no path is given for the file, it will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be placed in the </a:t>
            </a:r>
            <a:r>
              <a:rPr lang="en-US" i="1" dirty="0" smtClean="0"/>
              <a:t>Debug</a:t>
            </a:r>
            <a:r>
              <a:rPr lang="en-US" dirty="0" smtClean="0"/>
              <a:t> subfolder of </a:t>
            </a:r>
            <a:r>
              <a:rPr lang="en-US" i="1" dirty="0" smtClean="0"/>
              <a:t>bin</a:t>
            </a:r>
            <a:r>
              <a:rPr lang="en-US" dirty="0" smtClean="0"/>
              <a:t>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57F146-7FC4-485B-BB82-382E846C893C}" type="slidenum">
              <a:rPr lang="en-US" sz="1400" smtClean="0"/>
              <a:pPr eaLnBrk="1" hangingPunct="1"/>
              <a:t>13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btnCreateFile_Click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 _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btnCreateFile.Click</a:t>
            </a:r>
            <a:endParaRPr lang="en-US" sz="20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sw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IO.StreamWriter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=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IO.File.CreateText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"PAYROLL.TXT"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sw.WriteLine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"Mike Jones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'Name</a:t>
            </a:r>
            <a:endParaRPr lang="en-US" sz="2000" b="1" dirty="0" smtClean="0">
              <a:solidFill>
                <a:schemeClr val="accent1"/>
              </a:solidFill>
              <a:latin typeface="Courier New" pitchFamily="49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sw.WriteLine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(9.35)  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'Wage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sw.WriteLine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(35)   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‘Hours worked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sw.WriteLine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"John Smith"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sw.WriteLine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(10.75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sw.WriteLine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(33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sw.Close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178FDB-ABA3-4744-8A79-4ED851EBF3A0}" type="slidenum">
              <a:rPr lang="en-US" sz="1400" smtClean="0"/>
              <a:pPr eaLnBrk="1" hangingPunct="1"/>
              <a:t>14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File: PAYROLL.TXT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Mike </a:t>
            </a:r>
            <a:r>
              <a:rPr lang="en-US" dirty="0" smtClean="0"/>
              <a:t>Jones 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9.35</a:t>
            </a:r>
          </a:p>
          <a:p>
            <a:pPr eaLnBrk="1" hangingPunct="1">
              <a:buFontTx/>
              <a:buNone/>
            </a:pPr>
            <a:r>
              <a:rPr lang="en-US" dirty="0" smtClean="0"/>
              <a:t>35</a:t>
            </a:r>
          </a:p>
          <a:p>
            <a:pPr eaLnBrk="1" hangingPunct="1">
              <a:buFontTx/>
              <a:buNone/>
            </a:pPr>
            <a:r>
              <a:rPr lang="en-US" dirty="0" smtClean="0"/>
              <a:t>John Smith</a:t>
            </a:r>
          </a:p>
          <a:p>
            <a:pPr eaLnBrk="1" hangingPunct="1">
              <a:buFontTx/>
              <a:buNone/>
            </a:pPr>
            <a:r>
              <a:rPr lang="en-US" dirty="0" smtClean="0"/>
              <a:t>10.75</a:t>
            </a:r>
          </a:p>
          <a:p>
            <a:pPr eaLnBrk="1" hangingPunct="1">
              <a:buFontTx/>
              <a:buNone/>
            </a:pPr>
            <a:r>
              <a:rPr lang="en-US" dirty="0" smtClean="0"/>
              <a:t>33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677329-EFCE-4C85-85E9-6A43DD25CD18}" type="slidenum">
              <a:rPr lang="en-US" sz="1400" smtClean="0"/>
              <a:pPr eaLnBrk="1" hangingPunct="1"/>
              <a:t>15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Caution 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With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IO.File.CreateText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BC8356-E468-48C9-BC8E-EFFADA13454A}" type="slidenum">
              <a:rPr lang="en-US" sz="1400" smtClean="0"/>
              <a:pPr eaLnBrk="1" hangingPunct="1"/>
              <a:t>16</a:t>
            </a:fld>
            <a:endParaRPr lang="en-US" sz="140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2971800"/>
            <a:ext cx="4876800" cy="35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dirty="0" smtClean="0"/>
              <a:t>If an existing file is opened for output, Visual Basic will erase the existing file and create a new one.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Adding Items to a Sequential File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Execute the statement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sw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IO.StreamWriter</a:t>
            </a:r>
            <a:r>
              <a:rPr lang="en-US" sz="2000" b="1" dirty="0" smtClean="0">
                <a:latin typeface="Courier New" pitchFamily="49" charset="0"/>
              </a:rPr>
              <a:t> =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IO.File.AppendText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i="1" dirty="0" err="1" smtClean="0">
                <a:latin typeface="Courier New" pitchFamily="49" charset="0"/>
              </a:rPr>
              <a:t>filespec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</a:t>
            </a:r>
            <a:r>
              <a:rPr lang="en-US" sz="2800" dirty="0" smtClean="0"/>
              <a:t>where </a:t>
            </a:r>
            <a:r>
              <a:rPr lang="en-US" sz="2800" i="1" dirty="0" err="1" smtClean="0"/>
              <a:t>sw</a:t>
            </a:r>
            <a:r>
              <a:rPr lang="en-US" sz="2800" i="1" dirty="0" smtClean="0"/>
              <a:t> </a:t>
            </a:r>
            <a:r>
              <a:rPr lang="en-US" sz="2800" dirty="0" smtClean="0"/>
              <a:t>is a variable name and </a:t>
            </a:r>
            <a:r>
              <a:rPr lang="en-US" sz="2800" i="1" dirty="0" err="1" smtClean="0"/>
              <a:t>filespec</a:t>
            </a:r>
            <a:r>
              <a:rPr lang="en-US" sz="2800" i="1" dirty="0" smtClean="0"/>
              <a:t> </a:t>
            </a:r>
            <a:r>
              <a:rPr lang="en-US" sz="2800" dirty="0" smtClean="0"/>
              <a:t>identifies the file.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2"/>
            </a:pPr>
            <a:endParaRPr lang="en-US" sz="2800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sz="2800" dirty="0" smtClean="0"/>
              <a:t>Place </a:t>
            </a:r>
            <a:r>
              <a:rPr lang="en-US" sz="2800" dirty="0" smtClean="0"/>
              <a:t>data into the file with the </a:t>
            </a:r>
            <a:r>
              <a:rPr lang="en-US" sz="2800" b="1" dirty="0" err="1" smtClean="0">
                <a:latin typeface="Courier New" pitchFamily="49" charset="0"/>
              </a:rPr>
              <a:t>WriteLine</a:t>
            </a:r>
            <a:r>
              <a:rPr lang="en-US" sz="3600" dirty="0" smtClean="0"/>
              <a:t> </a:t>
            </a:r>
            <a:r>
              <a:rPr lang="en-US" sz="2800" dirty="0" smtClean="0"/>
              <a:t>method.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2"/>
            </a:pPr>
            <a:endParaRPr lang="en-US" sz="2800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sz="2800" dirty="0" smtClean="0"/>
              <a:t>After </a:t>
            </a:r>
            <a:r>
              <a:rPr lang="en-US" sz="2800" dirty="0" smtClean="0"/>
              <a:t>all the data have been recorded into the file, close the file with the statement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sw.Close</a:t>
            </a:r>
            <a:r>
              <a:rPr lang="en-US" sz="2000" b="1" dirty="0" smtClean="0">
                <a:latin typeface="Courier New" pitchFamily="49" charset="0"/>
              </a:rPr>
              <a:t>()</a:t>
            </a:r>
            <a:endParaRPr lang="en-US" sz="2000" dirty="0" smtClean="0">
              <a:latin typeface="Courier New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458BB6-B357-419C-A648-0D8888B9D40F}" type="slidenum">
              <a:rPr lang="en-US" sz="1400" smtClean="0"/>
              <a:pPr eaLnBrk="1" hangingPunct="1"/>
              <a:t>17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IO.File.AppendText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Will add data to the end of an existing file</a:t>
            </a:r>
          </a:p>
          <a:p>
            <a:pPr eaLnBrk="1" hangingPunct="1"/>
            <a:r>
              <a:rPr lang="en-US" smtClean="0"/>
              <a:t>If a file does not exist, the method will create it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772D53-BD51-4366-8A0A-E5901E292CB7}" type="slidenum">
              <a:rPr lang="en-US" sz="1400" smtClean="0"/>
              <a:pPr eaLnBrk="1" hangingPunct="1"/>
              <a:t>18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Sequential File Modes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CreateText</a:t>
            </a:r>
            <a:r>
              <a:rPr lang="en-US" dirty="0" smtClean="0"/>
              <a:t> – open for output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OpenText</a:t>
            </a:r>
            <a:r>
              <a:rPr lang="en-US" dirty="0" smtClean="0"/>
              <a:t> </a:t>
            </a:r>
            <a:r>
              <a:rPr lang="en-US" dirty="0" smtClean="0"/>
              <a:t>– open for input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AppendText</a:t>
            </a:r>
            <a:r>
              <a:rPr lang="en-US" dirty="0" smtClean="0"/>
              <a:t> </a:t>
            </a:r>
            <a:r>
              <a:rPr lang="en-US" dirty="0" smtClean="0"/>
              <a:t>– open for append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</a:t>
            </a:r>
            <a:r>
              <a:rPr lang="en-US" dirty="0" smtClean="0"/>
              <a:t>file should not be opened in two different modes at the same time.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BBFD6D-3E3A-4297-9E7F-FDA87B916505}" type="slidenum">
              <a:rPr lang="en-US" sz="1400" smtClean="0"/>
              <a:pPr eaLnBrk="1" hangingPunct="1"/>
              <a:t>19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Preliminaries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CA" sz="1400" dirty="0" smtClean="0">
                <a:solidFill>
                  <a:srgbClr val="0000FF"/>
                </a:solidFill>
                <a:latin typeface="Consolas" pitchFamily="49" charset="0"/>
              </a:rPr>
              <a:t>Private</a:t>
            </a: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400" dirty="0" smtClean="0">
                <a:solidFill>
                  <a:srgbClr val="0000FF"/>
                </a:solidFill>
                <a:latin typeface="Consolas" pitchFamily="49" charset="0"/>
              </a:rPr>
              <a:t>Sub</a:t>
            </a: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Form1_Load() </a:t>
            </a:r>
            <a:r>
              <a:rPr lang="en-CA" sz="1400" dirty="0" smtClean="0">
                <a:solidFill>
                  <a:srgbClr val="0000FF"/>
                </a:solidFill>
                <a:latin typeface="Consolas" pitchFamily="49" charset="0"/>
              </a:rPr>
              <a:t>Handles</a:t>
            </a: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400" dirty="0" err="1" smtClean="0">
                <a:solidFill>
                  <a:srgbClr val="0000FF"/>
                </a:solidFill>
                <a:latin typeface="Consolas" pitchFamily="49" charset="0"/>
              </a:rPr>
              <a:t>MyBase</a:t>
            </a:r>
            <a:r>
              <a:rPr lang="en-CA" sz="1400" dirty="0" err="1" smtClean="0">
                <a:solidFill>
                  <a:srgbClr val="000000"/>
                </a:solidFill>
                <a:latin typeface="Consolas" pitchFamily="49" charset="0"/>
              </a:rPr>
              <a:t>.Load</a:t>
            </a:r>
            <a:endParaRPr lang="en-CA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endParaRPr lang="en-CA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400" dirty="0" smtClean="0">
                <a:solidFill>
                  <a:srgbClr val="008000"/>
                </a:solidFill>
                <a:latin typeface="Consolas" pitchFamily="49" charset="0"/>
              </a:rPr>
              <a:t>'read the file into an array. The file is assumed to be comma-delimited</a:t>
            </a:r>
            <a:endParaRPr lang="en-CA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400" dirty="0" smtClean="0">
                <a:solidFill>
                  <a:srgbClr val="008000"/>
                </a:solidFill>
                <a:latin typeface="Consolas" pitchFamily="49" charset="0"/>
              </a:rPr>
              <a:t>'Delaware, DE, 1954, 759000</a:t>
            </a:r>
            <a:endParaRPr lang="en-CA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400" dirty="0" smtClean="0">
                <a:solidFill>
                  <a:srgbClr val="008000"/>
                </a:solidFill>
                <a:latin typeface="Consolas" pitchFamily="49" charset="0"/>
              </a:rPr>
              <a:t>'Pennsylvania, PA, 44817, 12296000</a:t>
            </a:r>
            <a:endParaRPr lang="en-CA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400" dirty="0" smtClean="0">
                <a:solidFill>
                  <a:srgbClr val="008000"/>
                </a:solidFill>
                <a:latin typeface="Consolas" pitchFamily="49" charset="0"/>
              </a:rPr>
              <a:t>'New Jersey, NJ, 7417, 8135000</a:t>
            </a:r>
            <a:endParaRPr lang="en-CA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endParaRPr lang="en-CA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400" dirty="0" smtClean="0">
                <a:solidFill>
                  <a:srgbClr val="0000FF"/>
                </a:solidFill>
                <a:latin typeface="Consolas" pitchFamily="49" charset="0"/>
              </a:rPr>
              <a:t>Dim</a:t>
            </a: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States() </a:t>
            </a:r>
            <a:r>
              <a:rPr lang="en-CA" sz="1400" dirty="0" smtClean="0">
                <a:solidFill>
                  <a:srgbClr val="0000FF"/>
                </a:solidFill>
                <a:latin typeface="Consolas" pitchFamily="49" charset="0"/>
              </a:rPr>
              <a:t>As</a:t>
            </a: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400" dirty="0" smtClean="0">
                <a:solidFill>
                  <a:srgbClr val="0000FF"/>
                </a:solidFill>
                <a:latin typeface="Consolas" pitchFamily="49" charset="0"/>
              </a:rPr>
              <a:t>String</a:t>
            </a: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= </a:t>
            </a:r>
            <a:r>
              <a:rPr lang="en-CA" sz="1400" dirty="0" err="1" smtClean="0">
                <a:solidFill>
                  <a:srgbClr val="000000"/>
                </a:solidFill>
                <a:latin typeface="Consolas" pitchFamily="49" charset="0"/>
              </a:rPr>
              <a:t>IO.</a:t>
            </a:r>
            <a:r>
              <a:rPr lang="en-CA" sz="1400" dirty="0" err="1" smtClean="0">
                <a:solidFill>
                  <a:srgbClr val="2B91AF"/>
                </a:solidFill>
                <a:latin typeface="Consolas" pitchFamily="49" charset="0"/>
              </a:rPr>
              <a:t>File</a:t>
            </a:r>
            <a:r>
              <a:rPr lang="en-CA" sz="1400" dirty="0" err="1" smtClean="0">
                <a:solidFill>
                  <a:srgbClr val="000000"/>
                </a:solidFill>
                <a:latin typeface="Consolas" pitchFamily="49" charset="0"/>
              </a:rPr>
              <a:t>.ReadAllLines</a:t>
            </a: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(</a:t>
            </a:r>
            <a:r>
              <a:rPr lang="en-CA" sz="1400" dirty="0" smtClean="0">
                <a:solidFill>
                  <a:srgbClr val="A31515"/>
                </a:solidFill>
                <a:latin typeface="Consolas" pitchFamily="49" charset="0"/>
              </a:rPr>
              <a:t>"File.txt"</a:t>
            </a: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)</a:t>
            </a:r>
          </a:p>
          <a:p>
            <a:pPr marL="0" indent="0">
              <a:buFontTx/>
              <a:buNone/>
            </a:pPr>
            <a:endParaRPr lang="en-CA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400" dirty="0" smtClean="0">
                <a:solidFill>
                  <a:srgbClr val="008000"/>
                </a:solidFill>
                <a:latin typeface="Consolas" pitchFamily="49" charset="0"/>
              </a:rPr>
              <a:t>'go through the array</a:t>
            </a:r>
            <a:endParaRPr lang="en-CA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400" dirty="0" smtClean="0">
                <a:solidFill>
                  <a:srgbClr val="0000FF"/>
                </a:solidFill>
                <a:latin typeface="Consolas" pitchFamily="49" charset="0"/>
              </a:rPr>
              <a:t>For</a:t>
            </a: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400" dirty="0" err="1" smtClean="0">
                <a:solidFill>
                  <a:srgbClr val="000000"/>
                </a:solidFill>
                <a:latin typeface="Consolas" pitchFamily="49" charset="0"/>
              </a:rPr>
              <a:t>i</a:t>
            </a: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= 0 </a:t>
            </a:r>
            <a:r>
              <a:rPr lang="en-CA" sz="1400" dirty="0" smtClean="0">
                <a:solidFill>
                  <a:srgbClr val="0000FF"/>
                </a:solidFill>
                <a:latin typeface="Consolas" pitchFamily="49" charset="0"/>
              </a:rPr>
              <a:t>To</a:t>
            </a: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400" dirty="0" err="1" smtClean="0">
                <a:solidFill>
                  <a:srgbClr val="000000"/>
                </a:solidFill>
                <a:latin typeface="Consolas" pitchFamily="49" charset="0"/>
              </a:rPr>
              <a:t>States.GetUpperBound</a:t>
            </a: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(0)</a:t>
            </a:r>
          </a:p>
          <a:p>
            <a:pPr marL="0" indent="0">
              <a:buFontTx/>
              <a:buNone/>
            </a:pP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  </a:t>
            </a:r>
            <a:r>
              <a:rPr lang="en-CA" sz="1400" dirty="0" smtClean="0">
                <a:solidFill>
                  <a:srgbClr val="0000FF"/>
                </a:solidFill>
                <a:latin typeface="Consolas" pitchFamily="49" charset="0"/>
              </a:rPr>
              <a:t>Dim</a:t>
            </a: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State() </a:t>
            </a:r>
            <a:r>
              <a:rPr lang="en-CA" sz="1400" dirty="0" smtClean="0">
                <a:solidFill>
                  <a:srgbClr val="0000FF"/>
                </a:solidFill>
                <a:latin typeface="Consolas" pitchFamily="49" charset="0"/>
              </a:rPr>
              <a:t>As</a:t>
            </a: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400" dirty="0" smtClean="0">
                <a:solidFill>
                  <a:srgbClr val="0000FF"/>
                </a:solidFill>
                <a:latin typeface="Consolas" pitchFamily="49" charset="0"/>
              </a:rPr>
              <a:t>String</a:t>
            </a:r>
            <a:endParaRPr lang="en-CA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  </a:t>
            </a: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State = States(</a:t>
            </a:r>
            <a:r>
              <a:rPr lang="en-CA" sz="1400" dirty="0" err="1" smtClean="0">
                <a:solidFill>
                  <a:srgbClr val="000000"/>
                </a:solidFill>
                <a:latin typeface="Consolas" pitchFamily="49" charset="0"/>
              </a:rPr>
              <a:t>i</a:t>
            </a: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).Split(</a:t>
            </a:r>
            <a:r>
              <a:rPr lang="en-CA" sz="1400" dirty="0" smtClean="0">
                <a:solidFill>
                  <a:srgbClr val="A31515"/>
                </a:solidFill>
                <a:latin typeface="Consolas" pitchFamily="49" charset="0"/>
              </a:rPr>
              <a:t>","</a:t>
            </a: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)</a:t>
            </a:r>
          </a:p>
          <a:p>
            <a:pPr marL="0" indent="0">
              <a:buFontTx/>
              <a:buNone/>
            </a:pPr>
            <a:endParaRPr lang="en-CA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  </a:t>
            </a:r>
            <a:r>
              <a:rPr lang="en-CA" sz="1400" dirty="0" smtClean="0">
                <a:solidFill>
                  <a:srgbClr val="008000"/>
                </a:solidFill>
                <a:latin typeface="Consolas" pitchFamily="49" charset="0"/>
              </a:rPr>
              <a:t>'do something with State(0)</a:t>
            </a:r>
            <a:endParaRPr lang="en-CA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400" dirty="0" smtClean="0">
                <a:solidFill>
                  <a:srgbClr val="0000FF"/>
                </a:solidFill>
                <a:latin typeface="Consolas" pitchFamily="49" charset="0"/>
              </a:rPr>
              <a:t>Next</a:t>
            </a:r>
            <a:endParaRPr lang="en-CA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 </a:t>
            </a:r>
            <a:r>
              <a:rPr lang="en-CA" sz="1400" dirty="0" smtClean="0">
                <a:solidFill>
                  <a:srgbClr val="0000FF"/>
                </a:solidFill>
                <a:latin typeface="Consolas" pitchFamily="49" charset="0"/>
              </a:rPr>
              <a:t>End</a:t>
            </a:r>
            <a:r>
              <a:rPr lang="en-CA" sz="14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400" dirty="0" smtClean="0">
                <a:solidFill>
                  <a:srgbClr val="0000FF"/>
                </a:solidFill>
                <a:latin typeface="Consolas" pitchFamily="49" charset="0"/>
              </a:rPr>
              <a:t>Sub</a:t>
            </a:r>
            <a:endParaRPr lang="en-CA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endParaRPr lang="en-CA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endParaRPr lang="en-CA" sz="1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596BB4-FC4F-4973-915F-BC8CAF4E2FD5}" type="slidenum">
              <a:rPr lang="en-US" sz="1400" smtClean="0"/>
              <a:pPr eaLnBrk="1" hangingPunct="1"/>
              <a:t>2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Avoiding Errors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Attempting to open a non-existent file for input brings up a message box titled: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</a:rPr>
              <a:t>FileNotFoundException</a:t>
            </a:r>
            <a:endParaRPr lang="en-US" sz="2400" b="1" dirty="0" smtClean="0">
              <a:latin typeface="Courier New" pitchFamily="49" charset="0"/>
            </a:endParaRP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There </a:t>
            </a:r>
            <a:r>
              <a:rPr lang="en-US" dirty="0" smtClean="0"/>
              <a:t>is a method to determine if a file exists before attempting to open it: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</a:rPr>
              <a:t>IO.File.Exists</a:t>
            </a:r>
            <a:r>
              <a:rPr lang="en-US" sz="2400" b="1" dirty="0" smtClean="0">
                <a:latin typeface="Courier New" pitchFamily="49" charset="0"/>
              </a:rPr>
              <a:t>(</a:t>
            </a:r>
            <a:r>
              <a:rPr lang="en-US" sz="2400" b="1" dirty="0" err="1" smtClean="0">
                <a:latin typeface="Courier New" pitchFamily="49" charset="0"/>
              </a:rPr>
              <a:t>filespec</a:t>
            </a:r>
            <a:r>
              <a:rPr lang="en-US" sz="2400" b="1" dirty="0" smtClean="0">
                <a:latin typeface="Courier New" pitchFamily="49" charset="0"/>
              </a:rPr>
              <a:t>)</a:t>
            </a:r>
            <a:endParaRPr lang="en-US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smtClean="0"/>
              <a:t>  </a:t>
            </a:r>
            <a:r>
              <a:rPr lang="en-US" dirty="0" smtClean="0"/>
              <a:t>will return a True if the file exists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15753E-12E5-4BDE-AC08-60033D298E11}" type="slidenum">
              <a:rPr lang="en-US" sz="1400" smtClean="0"/>
              <a:pPr eaLnBrk="1" hangingPunct="1"/>
              <a:t>20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Testing for the Existence of a File 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80728"/>
            <a:ext cx="8305800" cy="5493224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</a:rPr>
              <a:t>sr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</a:rPr>
              <a:t>IO.StreamReader</a:t>
            </a:r>
            <a:endParaRPr lang="en-US" sz="2400" b="1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If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</a:rPr>
              <a:t>IO.File.Exists</a:t>
            </a:r>
            <a:r>
              <a:rPr lang="en-US" sz="2400" b="1" dirty="0" smtClean="0">
                <a:latin typeface="Courier New" pitchFamily="49" charset="0"/>
              </a:rPr>
              <a:t>(</a:t>
            </a:r>
            <a:r>
              <a:rPr lang="en-US" sz="2400" b="1" dirty="0" err="1" smtClean="0">
                <a:latin typeface="Courier New" pitchFamily="49" charset="0"/>
              </a:rPr>
              <a:t>filespec</a:t>
            </a:r>
            <a:r>
              <a:rPr lang="en-US" sz="2400" b="1" dirty="0" smtClean="0">
                <a:latin typeface="Courier New" pitchFamily="49" charset="0"/>
              </a:rPr>
              <a:t>)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Then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</a:rPr>
              <a:t>sr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</a:rPr>
              <a:t>= </a:t>
            </a:r>
            <a:r>
              <a:rPr lang="en-US" sz="2400" b="1" dirty="0" err="1" smtClean="0">
                <a:latin typeface="Courier New" pitchFamily="49" charset="0"/>
              </a:rPr>
              <a:t>IO.File.OpenText</a:t>
            </a:r>
            <a:r>
              <a:rPr lang="en-US" sz="2400" b="1" dirty="0" smtClean="0">
                <a:latin typeface="Courier New" pitchFamily="49" charset="0"/>
              </a:rPr>
              <a:t>(</a:t>
            </a:r>
            <a:r>
              <a:rPr lang="en-US" sz="2400" b="1" dirty="0" err="1" smtClean="0">
                <a:latin typeface="Courier New" pitchFamily="49" charset="0"/>
              </a:rPr>
              <a:t>filespec</a:t>
            </a:r>
            <a:r>
              <a:rPr lang="en-US" sz="24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Else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message </a:t>
            </a:r>
            <a:r>
              <a:rPr lang="en-US" sz="2400" b="1" dirty="0" smtClean="0">
                <a:latin typeface="Courier New" pitchFamily="49" charset="0"/>
              </a:rPr>
              <a:t>= </a:t>
            </a:r>
            <a:r>
              <a:rPr lang="en-US" sz="2400" b="1" dirty="0" smtClean="0">
                <a:solidFill>
                  <a:schemeClr val="hlink"/>
                </a:solidFill>
                <a:latin typeface="Courier New" pitchFamily="49" charset="0"/>
              </a:rPr>
              <a:t>"Either no file has yet been "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message </a:t>
            </a:r>
            <a:r>
              <a:rPr lang="en-US" sz="2400" b="1" dirty="0" smtClean="0">
                <a:latin typeface="Courier New" pitchFamily="49" charset="0"/>
              </a:rPr>
              <a:t>&amp;= </a:t>
            </a:r>
            <a:r>
              <a:rPr lang="en-US" sz="2400" b="1" dirty="0" smtClean="0">
                <a:solidFill>
                  <a:schemeClr val="hlink"/>
                </a:solidFill>
                <a:latin typeface="Courier New" pitchFamily="49" charset="0"/>
              </a:rPr>
              <a:t>"created or the file named"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message </a:t>
            </a:r>
            <a:r>
              <a:rPr lang="en-US" sz="2400" b="1" dirty="0" smtClean="0">
                <a:latin typeface="Courier New" pitchFamily="49" charset="0"/>
              </a:rPr>
              <a:t>&amp;= </a:t>
            </a:r>
            <a:r>
              <a:rPr lang="en-US" sz="2400" b="1" dirty="0" err="1" smtClean="0">
                <a:latin typeface="Courier New" pitchFamily="49" charset="0"/>
              </a:rPr>
              <a:t>filespec</a:t>
            </a:r>
            <a:r>
              <a:rPr lang="en-US" sz="2400" b="1" dirty="0" smtClean="0">
                <a:latin typeface="Courier New" pitchFamily="49" charset="0"/>
              </a:rPr>
              <a:t> &amp; </a:t>
            </a:r>
            <a:r>
              <a:rPr lang="en-US" sz="2400" b="1" dirty="0" smtClean="0">
                <a:solidFill>
                  <a:schemeClr val="hlink"/>
                </a:solidFill>
                <a:latin typeface="Courier New" pitchFamily="49" charset="0"/>
              </a:rPr>
              <a:t>" is not found."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</a:rPr>
              <a:t>MessageBox.Show</a:t>
            </a:r>
            <a:r>
              <a:rPr lang="en-US" sz="2400" b="1" dirty="0" smtClean="0">
                <a:latin typeface="Courier New" pitchFamily="49" charset="0"/>
              </a:rPr>
              <a:t>(message</a:t>
            </a:r>
            <a:r>
              <a:rPr lang="en-US" sz="2400" b="1" dirty="0" smtClean="0">
                <a:latin typeface="Courier New" pitchFamily="49" charset="0"/>
              </a:rPr>
              <a:t>, </a:t>
            </a:r>
            <a:r>
              <a:rPr lang="en-US" sz="2400" b="1" dirty="0" smtClean="0">
                <a:solidFill>
                  <a:schemeClr val="hlink"/>
                </a:solidFill>
                <a:latin typeface="Courier New" pitchFamily="49" charset="0"/>
              </a:rPr>
              <a:t>"File Not Found"</a:t>
            </a:r>
            <a:r>
              <a:rPr lang="en-US" sz="24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End If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07A886-1759-4004-9C44-D4AAC316427D}" type="slidenum">
              <a:rPr lang="en-US" sz="1400" smtClean="0"/>
              <a:pPr eaLnBrk="1" hangingPunct="1"/>
              <a:t>21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Deleting </a:t>
            </a:r>
            <a:r>
              <a:rPr lang="en-US" dirty="0" smtClean="0"/>
              <a:t>Info </a:t>
            </a:r>
            <a:r>
              <a:rPr lang="en-US" dirty="0" smtClean="0"/>
              <a:t>from a Sequential File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An individual item of a file cannot be changed or deleted </a:t>
            </a:r>
            <a:r>
              <a:rPr lang="en-US" sz="2800" dirty="0" smtClean="0"/>
              <a:t>directly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A </a:t>
            </a:r>
            <a:r>
              <a:rPr lang="en-US" sz="2800" dirty="0" smtClean="0"/>
              <a:t>new file must be created by reading each item from the original file and recording it, with the single item changed or deleted, into the new </a:t>
            </a:r>
            <a:r>
              <a:rPr lang="en-US" sz="2800" dirty="0" smtClean="0"/>
              <a:t>file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old file is then erased, and the new file renamed with the name of the original </a:t>
            </a:r>
            <a:r>
              <a:rPr lang="en-US" sz="2800" dirty="0" smtClean="0"/>
              <a:t>file</a:t>
            </a:r>
            <a:endParaRPr 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52A4EB-A696-43FC-B29F-B4297F05A940}" type="slidenum">
              <a:rPr lang="en-US" sz="1400" smtClean="0"/>
              <a:pPr eaLnBrk="1" hangingPunct="1"/>
              <a:t>22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Delete and Move Methods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Delete method: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800" b="1" dirty="0" err="1" smtClean="0">
                <a:latin typeface="Courier New" pitchFamily="49" charset="0"/>
              </a:rPr>
              <a:t>IO.File.Delete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i="1" dirty="0" err="1" smtClean="0">
                <a:latin typeface="Courier New" pitchFamily="49" charset="0"/>
              </a:rPr>
              <a:t>filespec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Move </a:t>
            </a:r>
            <a:r>
              <a:rPr lang="en-US" sz="3600" dirty="0" smtClean="0"/>
              <a:t>method (to change the </a:t>
            </a:r>
            <a:r>
              <a:rPr lang="en-US" sz="3600" dirty="0" err="1" smtClean="0"/>
              <a:t>filespec</a:t>
            </a:r>
            <a:r>
              <a:rPr lang="en-US" sz="3600" dirty="0" smtClean="0"/>
              <a:t> of a file):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800" b="1" dirty="0" err="1" smtClean="0">
                <a:latin typeface="Courier New" pitchFamily="49" charset="0"/>
              </a:rPr>
              <a:t>IO.File.Move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dirty="0" err="1" smtClean="0">
                <a:latin typeface="Courier New" pitchFamily="49" charset="0"/>
              </a:rPr>
              <a:t>oldfilespec</a:t>
            </a:r>
            <a:r>
              <a:rPr lang="en-US" sz="2800" b="1" dirty="0" smtClean="0">
                <a:latin typeface="Courier New" pitchFamily="49" charset="0"/>
              </a:rPr>
              <a:t>, </a:t>
            </a:r>
            <a:r>
              <a:rPr lang="en-US" sz="2800" b="1" dirty="0" err="1" smtClean="0">
                <a:latin typeface="Courier New" pitchFamily="49" charset="0"/>
              </a:rPr>
              <a:t>newfilespec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endParaRPr lang="en-US" b="1" i="1" dirty="0" smtClean="0"/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b="1" i="1" dirty="0" smtClean="0"/>
              <a:t>Note</a:t>
            </a:r>
            <a:r>
              <a:rPr lang="en-US" b="1" i="1" dirty="0" smtClean="0"/>
              <a:t>: </a:t>
            </a:r>
            <a:r>
              <a:rPr lang="en-US" dirty="0" smtClean="0"/>
              <a:t>The </a:t>
            </a:r>
            <a:r>
              <a:rPr lang="en-US" dirty="0" err="1" smtClean="0"/>
              <a:t>IO.File.Delete</a:t>
            </a:r>
            <a:r>
              <a:rPr lang="en-US" dirty="0" smtClean="0"/>
              <a:t> and </a:t>
            </a:r>
            <a:r>
              <a:rPr lang="en-US" dirty="0" err="1" smtClean="0"/>
              <a:t>IO.File.Move</a:t>
            </a:r>
            <a:r>
              <a:rPr lang="en-US" dirty="0" smtClean="0"/>
              <a:t> methods cannot be used with open files.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7718D7-DDB1-4F05-9599-A0273E66BB9D}" type="slidenum">
              <a:rPr lang="en-US" sz="1400" smtClean="0"/>
              <a:pPr eaLnBrk="1" hangingPunct="1"/>
              <a:t>23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Imports System.IO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Simplifies programs that have extensive file handling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Place </a:t>
            </a:r>
            <a:r>
              <a:rPr lang="en-US" sz="2800" dirty="0" smtClean="0"/>
              <a:t>the statement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folHlink"/>
                </a:solidFill>
                <a:latin typeface="Courier New" pitchFamily="49" charset="0"/>
              </a:rPr>
              <a:t>Imports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</a:rPr>
              <a:t>System.IO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at </a:t>
            </a:r>
            <a:r>
              <a:rPr lang="en-US" sz="2800" dirty="0" smtClean="0"/>
              <a:t>the top of the Code Editor, before the </a:t>
            </a:r>
            <a:r>
              <a:rPr lang="en-US" sz="2800" b="1" dirty="0" smtClean="0">
                <a:solidFill>
                  <a:schemeClr val="folHlink"/>
                </a:solidFill>
                <a:latin typeface="Courier New" pitchFamily="49" charset="0"/>
              </a:rPr>
              <a:t>Class </a:t>
            </a:r>
            <a:r>
              <a:rPr lang="en-US" sz="2800" b="1" i="1" dirty="0" err="1" smtClean="0">
                <a:latin typeface="Courier New" pitchFamily="49" charset="0"/>
                <a:cs typeface="Courier New" pitchFamily="49" charset="0"/>
              </a:rPr>
              <a:t>frmName</a:t>
            </a:r>
            <a:r>
              <a:rPr lang="en-US" sz="2800" b="1" dirty="0" smtClean="0"/>
              <a:t>  </a:t>
            </a:r>
            <a:r>
              <a:rPr lang="en-US" sz="2800" dirty="0" smtClean="0"/>
              <a:t>statement</a:t>
            </a:r>
            <a:r>
              <a:rPr lang="en-US" sz="2800" dirty="0" smtClean="0"/>
              <a:t>. Then</a:t>
            </a:r>
            <a:r>
              <a:rPr lang="en-US" sz="2800" dirty="0" smtClean="0"/>
              <a:t>, there is no need to insert the prefix “IO.” before the words </a:t>
            </a:r>
            <a:r>
              <a:rPr lang="en-US" sz="2800" dirty="0" err="1" smtClean="0"/>
              <a:t>StreamReader</a:t>
            </a:r>
            <a:r>
              <a:rPr lang="en-US" sz="2800" dirty="0" smtClean="0"/>
              <a:t>, </a:t>
            </a:r>
            <a:r>
              <a:rPr lang="en-US" sz="2800" dirty="0" err="1" smtClean="0"/>
              <a:t>StreamWriter</a:t>
            </a:r>
            <a:r>
              <a:rPr lang="en-US" sz="2800" dirty="0" smtClean="0"/>
              <a:t>, and </a:t>
            </a:r>
            <a:r>
              <a:rPr lang="en-US" sz="2800" dirty="0" smtClean="0"/>
              <a:t>File</a:t>
            </a:r>
            <a:endParaRPr 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B6139B-7ECF-479F-B66C-FEA8E7F1D5D6}" type="slidenum">
              <a:rPr lang="en-US" sz="1400" smtClean="0"/>
              <a:pPr eaLnBrk="1" hangingPunct="1"/>
              <a:t>24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Exception Handling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4BC1-A1CD-41FB-BC5C-0BC829BFD6A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8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Structured Exception Handling</a:t>
            </a:r>
            <a:endParaRPr lang="en-US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Two types of problems in code: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Bugs</a:t>
            </a:r>
            <a:r>
              <a:rPr lang="en-US" dirty="0" smtClean="0"/>
              <a:t> (logic error) – something wrong with the code the programmer has written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Exceptions</a:t>
            </a:r>
            <a:r>
              <a:rPr lang="en-US" dirty="0" smtClean="0"/>
              <a:t> – errors beyond the control of the programmer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Programmer can use the debugger to find bugs; but must anticipate exceptions in order to be able to keep the program from terminating abruptly.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6520CB-E7CE-4E54-A64F-51EBFFCB650D}" type="slidenum">
              <a:rPr lang="en-US" sz="1400" smtClean="0"/>
              <a:pPr eaLnBrk="1" hangingPunct="1"/>
              <a:t>26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How Visual Basic Handles Exceptions</a:t>
            </a:r>
            <a:endParaRPr lang="en-US" smtClean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 unexpected problem causes Visual Basic first to throw an exception then to handle it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the programmer does not explicitly include exception-handling code in the program, then Visual Basic handles an exception with a default handler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default exception handler terminates execution, displays the exception’s message in a dialog box and highlights the line of code where the exception occurred</a:t>
            </a:r>
            <a:endParaRPr lang="en-US" sz="2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8432C6-BCD7-4BDF-9CFF-74CE29156611}" type="slidenum">
              <a:rPr lang="en-US" sz="1400" smtClean="0"/>
              <a:pPr eaLnBrk="1" hangingPunct="1"/>
              <a:t>27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Exception Example</a:t>
            </a:r>
            <a:endParaRPr lang="en-US" smtClean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the user enters a word or leaves the input box blank in the following program, an exception will be thrown: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taxCredit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btnComputeCredit_Click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000" b="1" dirty="0" smtClean="0">
                <a:latin typeface="Courier New" pitchFamily="49" charset="0"/>
              </a:rPr>
              <a:t>)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btnComputeCredit.Click</a:t>
            </a:r>
            <a:endParaRPr lang="en-US" sz="2000" b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numDependants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numDependants</a:t>
            </a:r>
            <a:r>
              <a:rPr lang="en-US" sz="2000" b="1" dirty="0" smtClean="0">
                <a:latin typeface="Courier New" pitchFamily="49" charset="0"/>
              </a:rPr>
              <a:t> =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CInt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</a:rPr>
              <a:t>InputBox</a:t>
            </a:r>
            <a:r>
              <a:rPr lang="en-US" sz="2000" b="1" dirty="0" smtClean="0">
                <a:latin typeface="Courier New" pitchFamily="49" charset="0"/>
              </a:rPr>
              <a:t>(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"How many </a:t>
            </a:r>
            <a:r>
              <a:rPr lang="en-US" sz="2000" b="1" dirty="0" err="1" smtClean="0">
                <a:solidFill>
                  <a:schemeClr val="hlink"/>
                </a:solidFill>
                <a:latin typeface="Courier New" pitchFamily="49" charset="0"/>
              </a:rPr>
              <a:t>dependants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 do you have?"</a:t>
            </a:r>
            <a:r>
              <a:rPr lang="en-US" sz="2000" b="1" dirty="0" smtClean="0">
                <a:latin typeface="Courier New" pitchFamily="49" charset="0"/>
              </a:rPr>
              <a:t>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taxCredit</a:t>
            </a:r>
            <a:r>
              <a:rPr lang="en-US" sz="2000" b="1" dirty="0" smtClean="0">
                <a:latin typeface="Courier New" pitchFamily="49" charset="0"/>
              </a:rPr>
              <a:t> = 1000 * </a:t>
            </a:r>
            <a:r>
              <a:rPr lang="en-US" sz="2000" b="1" dirty="0" err="1" smtClean="0">
                <a:latin typeface="Courier New" pitchFamily="49" charset="0"/>
              </a:rPr>
              <a:t>numDependants</a:t>
            </a:r>
            <a:endParaRPr lang="en-US" sz="2000" b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  <a:endParaRPr lang="en-US" sz="2000" dirty="0" smtClean="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749A4E-8DC4-4EE5-97CD-7951A84D934A}" type="slidenum">
              <a:rPr lang="en-US" sz="1400" smtClean="0"/>
              <a:pPr eaLnBrk="1" hangingPunct="1"/>
              <a:t>28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Exception Handled by Visual Basic</a:t>
            </a:r>
            <a:endParaRPr lang="en-US" smtClean="0"/>
          </a:p>
        </p:txBody>
      </p:sp>
      <p:pic>
        <p:nvPicPr>
          <p:cNvPr id="39941" name="Picture 7" descr="Fig8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26" y="2849624"/>
            <a:ext cx="3310135" cy="1755652"/>
          </a:xfrm>
          <a:noFill/>
        </p:spPr>
      </p:pic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9D14E0-D4DC-4660-ACE7-DDB23E4EB9D4}" type="slidenum">
              <a:rPr lang="en-US" sz="1400" smtClean="0"/>
              <a:pPr eaLnBrk="1" hangingPunct="1"/>
              <a:t>29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RealAllLines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Read </a:t>
            </a:r>
            <a:r>
              <a:rPr lang="en-CA" sz="2800" i="1" dirty="0" smtClean="0"/>
              <a:t>all </a:t>
            </a:r>
            <a:r>
              <a:rPr lang="en-CA" sz="2800" dirty="0" smtClean="0"/>
              <a:t>the lines of a text-file into an array</a:t>
            </a:r>
          </a:p>
          <a:p>
            <a:pPr lvl="1"/>
            <a:r>
              <a:rPr lang="en-CA" sz="2400" dirty="0" smtClean="0"/>
              <a:t>Method opens a file</a:t>
            </a:r>
          </a:p>
          <a:p>
            <a:pPr lvl="1"/>
            <a:r>
              <a:rPr lang="en-CA" sz="2400" dirty="0" smtClean="0"/>
              <a:t>Reads each line of the file</a:t>
            </a:r>
          </a:p>
          <a:p>
            <a:pPr lvl="1"/>
            <a:r>
              <a:rPr lang="en-CA" sz="2400" dirty="0" smtClean="0"/>
              <a:t>Adds each line as an element of a string array</a:t>
            </a:r>
          </a:p>
          <a:p>
            <a:pPr lvl="1"/>
            <a:r>
              <a:rPr lang="en-CA" sz="2400" dirty="0" smtClean="0"/>
              <a:t>Closes the </a:t>
            </a:r>
            <a:r>
              <a:rPr lang="en-CA" sz="2400" dirty="0" smtClean="0"/>
              <a:t>file</a:t>
            </a:r>
          </a:p>
          <a:p>
            <a:pPr lvl="1"/>
            <a:endParaRPr lang="en-CA" sz="2400" dirty="0" smtClean="0"/>
          </a:p>
          <a:p>
            <a:r>
              <a:rPr lang="en-CA" sz="2800" dirty="0" smtClean="0"/>
              <a:t>A line is defined as a sequence of characters followed</a:t>
            </a:r>
          </a:p>
          <a:p>
            <a:pPr lvl="1"/>
            <a:r>
              <a:rPr lang="en-CA" sz="2400" dirty="0" smtClean="0"/>
              <a:t>carriage return</a:t>
            </a:r>
          </a:p>
          <a:p>
            <a:pPr lvl="1"/>
            <a:r>
              <a:rPr lang="en-CA" sz="2400" dirty="0" smtClean="0"/>
              <a:t>a line feed</a:t>
            </a:r>
          </a:p>
          <a:p>
            <a:pPr lvl="1"/>
            <a:r>
              <a:rPr lang="en-CA" sz="2400" dirty="0" smtClean="0"/>
              <a:t>a carriage return followed by a line feed</a:t>
            </a:r>
          </a:p>
          <a:p>
            <a:endParaRPr lang="en-CA" sz="2800" dirty="0" smtClean="0"/>
          </a:p>
          <a:p>
            <a:endParaRPr lang="en-CA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D89742-10D3-4AC9-B83E-AB703EA236C5}" type="slidenum">
              <a:rPr lang="en-US" sz="1400" smtClean="0"/>
              <a:pPr eaLnBrk="1" hangingPunct="1"/>
              <a:t>3</a:t>
            </a:fld>
            <a:endParaRPr lang="en-US" sz="1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Try-Catch-Finally Block</a:t>
            </a:r>
            <a:endParaRPr lang="en-US" smtClean="0"/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taxCredit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btnComputeCredit_Click</a:t>
            </a:r>
            <a:r>
              <a:rPr lang="en-US" sz="1800" b="1" dirty="0" smtClean="0">
                <a:latin typeface="Courier New" pitchFamily="49" charset="0"/>
              </a:rPr>
              <a:t>(...)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btnComputeCredit.Click</a:t>
            </a: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numDependents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  <a:r>
              <a:rPr lang="en-US" sz="1800" b="1" dirty="0" smtClean="0">
                <a:latin typeface="Courier New" pitchFamily="49" charset="0"/>
              </a:rPr>
              <a:t>, message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Try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</a:rPr>
              <a:t>numDependents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r>
              <a:rPr lang="en-US" sz="1800" b="1" dirty="0" err="1" smtClean="0">
                <a:solidFill>
                  <a:schemeClr val="folHlink"/>
                </a:solidFill>
                <a:latin typeface="Courier New" pitchFamily="49" charset="0"/>
              </a:rPr>
              <a:t>CInt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</a:rPr>
              <a:t>InputBox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"How many dependents?"</a:t>
            </a:r>
            <a:r>
              <a:rPr lang="en-US" sz="1800" b="1" dirty="0" smtClean="0">
                <a:latin typeface="Courier New" pitchFamily="49" charset="0"/>
              </a:rPr>
              <a:t>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Catch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message =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"You did not answer the question "</a:t>
            </a:r>
            <a:r>
              <a:rPr lang="en-US" sz="1800" b="1" dirty="0" smtClean="0">
                <a:latin typeface="Courier New" pitchFamily="49" charset="0"/>
              </a:rPr>
              <a:t>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 &amp;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 with an integer value. We will "</a:t>
            </a:r>
            <a:r>
              <a:rPr lang="en-US" sz="1800" b="1" dirty="0" smtClean="0">
                <a:latin typeface="Courier New" pitchFamily="49" charset="0"/>
              </a:rPr>
              <a:t>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 &amp;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 assume your answer is zero."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</a:rPr>
              <a:t>MessageBox.Show</a:t>
            </a:r>
            <a:r>
              <a:rPr lang="en-US" sz="1800" b="1" dirty="0" smtClean="0">
                <a:latin typeface="Courier New" pitchFamily="49" charset="0"/>
              </a:rPr>
              <a:t>(message)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</a:rPr>
              <a:t>numDependents</a:t>
            </a:r>
            <a:r>
              <a:rPr lang="en-US" sz="1800" b="1" dirty="0" smtClean="0">
                <a:latin typeface="Courier New" pitchFamily="49" charset="0"/>
              </a:rPr>
              <a:t> =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Finally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</a:rPr>
              <a:t>taxCredit</a:t>
            </a:r>
            <a:r>
              <a:rPr lang="en-US" sz="1800" b="1" dirty="0" smtClean="0">
                <a:latin typeface="Courier New" pitchFamily="49" charset="0"/>
              </a:rPr>
              <a:t> = 1000 * </a:t>
            </a:r>
            <a:r>
              <a:rPr lang="en-US" sz="1800" b="1" dirty="0" err="1" smtClean="0">
                <a:latin typeface="Courier New" pitchFamily="49" charset="0"/>
              </a:rPr>
              <a:t>numDependents</a:t>
            </a: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End Try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  <a:endParaRPr lang="en-US" sz="1800" dirty="0" smtClean="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870B12-5E65-4239-98E3-DA27AA02958C}" type="slidenum">
              <a:rPr lang="en-US" sz="1400" smtClean="0"/>
              <a:pPr eaLnBrk="1" hangingPunct="1"/>
              <a:t>30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Catch Blocks</a:t>
            </a:r>
            <a:endParaRPr lang="en-US" smtClean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Visual Basic allows Try-Catch-Finally blocks to have one or more specialized Catch clauses that only trap a specific type of exception.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general form of a specialized Catch clause is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n-US" sz="2800" b="1" dirty="0" smtClean="0">
                <a:latin typeface="Courier New" pitchFamily="49" charset="0"/>
              </a:rPr>
              <a:t>  Catch </a:t>
            </a:r>
            <a:r>
              <a:rPr lang="en-US" sz="2800" b="1" dirty="0" err="1" smtClean="0">
                <a:latin typeface="Courier New" pitchFamily="49" charset="0"/>
              </a:rPr>
              <a:t>exp</a:t>
            </a:r>
            <a:r>
              <a:rPr lang="en-US" sz="2800" b="1" dirty="0" smtClean="0">
                <a:latin typeface="Courier New" pitchFamily="49" charset="0"/>
              </a:rPr>
              <a:t> As </a:t>
            </a:r>
            <a:r>
              <a:rPr lang="en-US" sz="2800" b="1" i="1" dirty="0" err="1" smtClean="0">
                <a:latin typeface="Courier New" pitchFamily="49" charset="0"/>
              </a:rPr>
              <a:t>ExceptionName</a:t>
            </a:r>
            <a:endParaRPr lang="en-US" sz="2800" b="1" i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800" dirty="0" smtClean="0"/>
              <a:t>where the variable </a:t>
            </a:r>
            <a:r>
              <a:rPr lang="en-US" sz="2800" b="1" dirty="0" err="1" smtClean="0">
                <a:latin typeface="Courier New" pitchFamily="49" charset="0"/>
              </a:rPr>
              <a:t>exp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dirty="0" smtClean="0"/>
              <a:t>will be assigned the name of the exception. The code in this block will be executed only when the specified exception occurs.</a:t>
            </a:r>
            <a:endParaRPr lang="en-US" sz="2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22CEED-693E-4936-AE30-63CFCE03431D}" type="slidenum">
              <a:rPr lang="en-US" sz="1400" smtClean="0"/>
              <a:pPr eaLnBrk="1" hangingPunct="1"/>
              <a:t>31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Try Catch Block Syntax</a:t>
            </a:r>
            <a:endParaRPr lang="en-US" smtClean="0"/>
          </a:p>
        </p:txBody>
      </p:sp>
      <p:sp>
        <p:nvSpPr>
          <p:cNvPr id="4301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Try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i="1" dirty="0" smtClean="0">
                <a:latin typeface="Courier New" pitchFamily="49" charset="0"/>
              </a:rPr>
              <a:t> normal code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Catch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i="1" dirty="0" smtClean="0">
                <a:latin typeface="Courier New" pitchFamily="49" charset="0"/>
              </a:rPr>
              <a:t>exc1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i="1" dirty="0" err="1" smtClean="0">
                <a:latin typeface="Courier New" pitchFamily="49" charset="0"/>
              </a:rPr>
              <a:t>FirstException</a:t>
            </a:r>
            <a:endParaRPr lang="en-US" sz="2000" b="1" i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i="1" dirty="0" smtClean="0">
                <a:latin typeface="Courier New" pitchFamily="49" charset="0"/>
              </a:rPr>
              <a:t> exception-handling code for </a:t>
            </a:r>
            <a:r>
              <a:rPr lang="en-US" sz="2000" b="1" i="1" dirty="0" err="1" smtClean="0">
                <a:latin typeface="Courier New" pitchFamily="49" charset="0"/>
              </a:rPr>
              <a:t>FirstException</a:t>
            </a:r>
            <a:endParaRPr lang="en-US" sz="2000" b="1" i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Catch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i="1" dirty="0" smtClean="0">
                <a:latin typeface="Courier New" pitchFamily="49" charset="0"/>
              </a:rPr>
              <a:t>exc2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i="1" dirty="0" err="1" smtClean="0">
                <a:latin typeface="Courier New" pitchFamily="49" charset="0"/>
              </a:rPr>
              <a:t>SecondException</a:t>
            </a:r>
            <a:endParaRPr lang="en-US" sz="2000" b="1" i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i="1" dirty="0" smtClean="0">
                <a:latin typeface="Courier New" pitchFamily="49" charset="0"/>
              </a:rPr>
              <a:t> exception-handling code for </a:t>
            </a:r>
            <a:r>
              <a:rPr lang="en-US" sz="2000" b="1" i="1" dirty="0" err="1" smtClean="0">
                <a:latin typeface="Courier New" pitchFamily="49" charset="0"/>
              </a:rPr>
              <a:t>SecondException</a:t>
            </a:r>
            <a:endParaRPr lang="en-US" sz="2000" b="1" i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Catch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i="1" dirty="0" smtClean="0">
                <a:latin typeface="Courier New" pitchFamily="49" charset="0"/>
              </a:rPr>
              <a:t> exception-handling code for any remaining  exceptions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Finally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i="1" dirty="0" smtClean="0">
                <a:latin typeface="Courier New" pitchFamily="49" charset="0"/>
              </a:rPr>
              <a:t> clean-up code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End Try</a:t>
            </a:r>
            <a:endParaRPr lang="en-US" sz="2000" dirty="0" smtClean="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A573C1-3FA9-4534-ABC7-04CB05A83D67}" type="slidenum">
              <a:rPr lang="en-US" sz="1400" smtClean="0"/>
              <a:pPr eaLnBrk="1" hangingPunct="1"/>
              <a:t>32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Example Error Handling</a:t>
            </a:r>
            <a:endParaRPr lang="en-CA" smtClean="0"/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sz="1600" dirty="0" smtClean="0">
                <a:latin typeface="Consolas" pitchFamily="49" charset="0"/>
              </a:rPr>
              <a:t> </a:t>
            </a:r>
            <a:r>
              <a:rPr lang="pt-BR" sz="1600" dirty="0" smtClean="0">
                <a:solidFill>
                  <a:srgbClr val="0000FF"/>
                </a:solidFill>
                <a:latin typeface="Consolas" pitchFamily="49" charset="0"/>
              </a:rPr>
              <a:t>Dim</a:t>
            </a:r>
            <a:r>
              <a:rPr lang="pt-BR" sz="1600" dirty="0" smtClean="0">
                <a:solidFill>
                  <a:srgbClr val="000000"/>
                </a:solidFill>
                <a:latin typeface="Consolas" pitchFamily="49" charset="0"/>
              </a:rPr>
              <a:t> x </a:t>
            </a:r>
            <a:r>
              <a:rPr lang="pt-BR" sz="1600" dirty="0" smtClean="0">
                <a:solidFill>
                  <a:srgbClr val="0000FF"/>
                </a:solidFill>
                <a:latin typeface="Consolas" pitchFamily="49" charset="0"/>
              </a:rPr>
              <a:t>As</a:t>
            </a:r>
            <a:r>
              <a:rPr lang="pt-BR" sz="16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pt-BR" sz="1600" dirty="0" smtClean="0">
                <a:solidFill>
                  <a:srgbClr val="0000FF"/>
                </a:solidFill>
                <a:latin typeface="Consolas" pitchFamily="49" charset="0"/>
              </a:rPr>
              <a:t>Integer</a:t>
            </a:r>
            <a:r>
              <a:rPr lang="pt-BR" sz="1600" dirty="0" smtClean="0">
                <a:solidFill>
                  <a:srgbClr val="000000"/>
                </a:solidFill>
                <a:latin typeface="Consolas" pitchFamily="49" charset="0"/>
              </a:rPr>
              <a:t> = 0</a:t>
            </a:r>
          </a:p>
          <a:p>
            <a:pPr marL="0" indent="0">
              <a:buFontTx/>
              <a:buNone/>
            </a:pPr>
            <a:r>
              <a:rPr lang="pt-BR" sz="16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pt-BR" sz="1600" dirty="0" smtClean="0">
                <a:solidFill>
                  <a:srgbClr val="0000FF"/>
                </a:solidFill>
                <a:latin typeface="Consolas" pitchFamily="49" charset="0"/>
              </a:rPr>
              <a:t>Dim</a:t>
            </a:r>
            <a:r>
              <a:rPr lang="pt-BR" sz="1600" dirty="0" smtClean="0">
                <a:solidFill>
                  <a:srgbClr val="000000"/>
                </a:solidFill>
                <a:latin typeface="Consolas" pitchFamily="49" charset="0"/>
              </a:rPr>
              <a:t> div </a:t>
            </a:r>
            <a:r>
              <a:rPr lang="pt-BR" sz="1600" dirty="0" smtClean="0">
                <a:solidFill>
                  <a:srgbClr val="0000FF"/>
                </a:solidFill>
                <a:latin typeface="Consolas" pitchFamily="49" charset="0"/>
              </a:rPr>
              <a:t>As</a:t>
            </a:r>
            <a:r>
              <a:rPr lang="pt-BR" sz="16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pt-BR" sz="1600" dirty="0" smtClean="0">
                <a:solidFill>
                  <a:srgbClr val="0000FF"/>
                </a:solidFill>
                <a:latin typeface="Consolas" pitchFamily="49" charset="0"/>
              </a:rPr>
              <a:t>Integer</a:t>
            </a:r>
            <a:r>
              <a:rPr lang="pt-BR" sz="1600" dirty="0" smtClean="0">
                <a:solidFill>
                  <a:srgbClr val="000000"/>
                </a:solidFill>
                <a:latin typeface="Consolas" pitchFamily="49" charset="0"/>
              </a:rPr>
              <a:t> = 0</a:t>
            </a:r>
          </a:p>
          <a:p>
            <a:pPr marL="0" indent="0">
              <a:buFontTx/>
              <a:buNone/>
            </a:pP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600" dirty="0" smtClean="0">
                <a:solidFill>
                  <a:srgbClr val="0000FF"/>
                </a:solidFill>
                <a:latin typeface="Consolas" pitchFamily="49" charset="0"/>
              </a:rPr>
              <a:t>Try</a:t>
            </a:r>
            <a:endParaRPr lang="en-CA" sz="16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   div = 100 / x</a:t>
            </a:r>
          </a:p>
          <a:p>
            <a:pPr marL="0" indent="0">
              <a:buFontTx/>
              <a:buNone/>
            </a:pP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   </a:t>
            </a:r>
            <a:r>
              <a:rPr lang="en-CA" sz="1600" dirty="0" err="1" smtClean="0">
                <a:solidFill>
                  <a:srgbClr val="2B91AF"/>
                </a:solidFill>
                <a:latin typeface="Consolas" pitchFamily="49" charset="0"/>
              </a:rPr>
              <a:t>Console</a:t>
            </a:r>
            <a:r>
              <a:rPr lang="en-CA" sz="1600" dirty="0" err="1" smtClean="0">
                <a:solidFill>
                  <a:srgbClr val="000000"/>
                </a:solidFill>
                <a:latin typeface="Consolas" pitchFamily="49" charset="0"/>
              </a:rPr>
              <a:t>.WriteLine</a:t>
            </a: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(</a:t>
            </a:r>
            <a:r>
              <a:rPr lang="en-CA" sz="1600" dirty="0" smtClean="0">
                <a:solidFill>
                  <a:srgbClr val="A31515"/>
                </a:solidFill>
                <a:latin typeface="Consolas" pitchFamily="49" charset="0"/>
              </a:rPr>
              <a:t>"Not executed line"</a:t>
            </a: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600" dirty="0" smtClean="0">
                <a:solidFill>
                  <a:srgbClr val="0000FF"/>
                </a:solidFill>
                <a:latin typeface="Consolas" pitchFamily="49" charset="0"/>
              </a:rPr>
              <a:t>Catch</a:t>
            </a: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 de </a:t>
            </a:r>
            <a:r>
              <a:rPr lang="en-CA" sz="1600" dirty="0" smtClean="0">
                <a:solidFill>
                  <a:srgbClr val="0000FF"/>
                </a:solidFill>
                <a:latin typeface="Consolas" pitchFamily="49" charset="0"/>
              </a:rPr>
              <a:t>As</a:t>
            </a: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600" dirty="0" err="1" smtClean="0">
                <a:solidFill>
                  <a:srgbClr val="2B91AF"/>
                </a:solidFill>
                <a:latin typeface="Consolas" pitchFamily="49" charset="0"/>
              </a:rPr>
              <a:t>DivideByZeroException</a:t>
            </a:r>
            <a:endParaRPr lang="en-CA" sz="16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   </a:t>
            </a:r>
            <a:r>
              <a:rPr lang="en-CA" sz="1600" dirty="0" err="1" smtClean="0">
                <a:solidFill>
                  <a:srgbClr val="2B91AF"/>
                </a:solidFill>
                <a:latin typeface="Consolas" pitchFamily="49" charset="0"/>
              </a:rPr>
              <a:t>Console</a:t>
            </a:r>
            <a:r>
              <a:rPr lang="en-CA" sz="1600" dirty="0" err="1" smtClean="0">
                <a:solidFill>
                  <a:srgbClr val="000000"/>
                </a:solidFill>
                <a:latin typeface="Consolas" pitchFamily="49" charset="0"/>
              </a:rPr>
              <a:t>.WriteLine</a:t>
            </a: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(</a:t>
            </a:r>
            <a:r>
              <a:rPr lang="en-CA" sz="1600" dirty="0" smtClean="0">
                <a:solidFill>
                  <a:srgbClr val="A31515"/>
                </a:solidFill>
                <a:latin typeface="Consolas" pitchFamily="49" charset="0"/>
              </a:rPr>
              <a:t>"</a:t>
            </a:r>
            <a:r>
              <a:rPr lang="en-CA" sz="1600" dirty="0" err="1" smtClean="0">
                <a:solidFill>
                  <a:srgbClr val="A31515"/>
                </a:solidFill>
                <a:latin typeface="Consolas" pitchFamily="49" charset="0"/>
              </a:rPr>
              <a:t>DivideByZeroException</a:t>
            </a:r>
            <a:r>
              <a:rPr lang="en-CA" sz="1600" dirty="0" smtClean="0">
                <a:solidFill>
                  <a:srgbClr val="A31515"/>
                </a:solidFill>
                <a:latin typeface="Consolas" pitchFamily="49" charset="0"/>
              </a:rPr>
              <a:t>"</a:t>
            </a: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600" dirty="0" smtClean="0">
                <a:solidFill>
                  <a:srgbClr val="0000FF"/>
                </a:solidFill>
                <a:latin typeface="Consolas" pitchFamily="49" charset="0"/>
              </a:rPr>
              <a:t>Catch</a:t>
            </a: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600" dirty="0" err="1" smtClean="0">
                <a:solidFill>
                  <a:srgbClr val="000000"/>
                </a:solidFill>
                <a:latin typeface="Consolas" pitchFamily="49" charset="0"/>
              </a:rPr>
              <a:t>ee</a:t>
            </a: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600" dirty="0" smtClean="0">
                <a:solidFill>
                  <a:srgbClr val="0000FF"/>
                </a:solidFill>
                <a:latin typeface="Consolas" pitchFamily="49" charset="0"/>
              </a:rPr>
              <a:t>As</a:t>
            </a: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600" dirty="0" smtClean="0">
                <a:solidFill>
                  <a:srgbClr val="2B91AF"/>
                </a:solidFill>
                <a:latin typeface="Consolas" pitchFamily="49" charset="0"/>
              </a:rPr>
              <a:t>Exception</a:t>
            </a:r>
            <a:endParaRPr lang="en-CA" sz="16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   </a:t>
            </a:r>
            <a:r>
              <a:rPr lang="en-CA" sz="1600" dirty="0" err="1" smtClean="0">
                <a:solidFill>
                  <a:srgbClr val="2B91AF"/>
                </a:solidFill>
                <a:latin typeface="Consolas" pitchFamily="49" charset="0"/>
              </a:rPr>
              <a:t>Console</a:t>
            </a:r>
            <a:r>
              <a:rPr lang="en-CA" sz="1600" dirty="0" err="1" smtClean="0">
                <a:solidFill>
                  <a:srgbClr val="000000"/>
                </a:solidFill>
                <a:latin typeface="Consolas" pitchFamily="49" charset="0"/>
              </a:rPr>
              <a:t>.WriteLine</a:t>
            </a: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(</a:t>
            </a:r>
            <a:r>
              <a:rPr lang="en-CA" sz="1600" dirty="0" smtClean="0">
                <a:solidFill>
                  <a:srgbClr val="A31515"/>
                </a:solidFill>
                <a:latin typeface="Consolas" pitchFamily="49" charset="0"/>
              </a:rPr>
              <a:t>"Exception"</a:t>
            </a: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600" dirty="0" smtClean="0">
                <a:solidFill>
                  <a:srgbClr val="0000FF"/>
                </a:solidFill>
                <a:latin typeface="Consolas" pitchFamily="49" charset="0"/>
              </a:rPr>
              <a:t>Finally</a:t>
            </a:r>
            <a:endParaRPr lang="en-CA" sz="16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   </a:t>
            </a:r>
            <a:r>
              <a:rPr lang="en-CA" sz="1600" dirty="0" err="1" smtClean="0">
                <a:solidFill>
                  <a:srgbClr val="2B91AF"/>
                </a:solidFill>
                <a:latin typeface="Consolas" pitchFamily="49" charset="0"/>
              </a:rPr>
              <a:t>Console</a:t>
            </a:r>
            <a:r>
              <a:rPr lang="en-CA" sz="1600" dirty="0" err="1" smtClean="0">
                <a:solidFill>
                  <a:srgbClr val="000000"/>
                </a:solidFill>
                <a:latin typeface="Consolas" pitchFamily="49" charset="0"/>
              </a:rPr>
              <a:t>.WriteLine</a:t>
            </a: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(</a:t>
            </a:r>
            <a:r>
              <a:rPr lang="en-CA" sz="1600" dirty="0" smtClean="0">
                <a:solidFill>
                  <a:srgbClr val="A31515"/>
                </a:solidFill>
                <a:latin typeface="Consolas" pitchFamily="49" charset="0"/>
              </a:rPr>
              <a:t>"Finally Block"</a:t>
            </a: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600" dirty="0" smtClean="0">
                <a:solidFill>
                  <a:srgbClr val="0000FF"/>
                </a:solidFill>
                <a:latin typeface="Consolas" pitchFamily="49" charset="0"/>
              </a:rPr>
              <a:t>End</a:t>
            </a: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600" dirty="0" smtClean="0">
                <a:solidFill>
                  <a:srgbClr val="0000FF"/>
                </a:solidFill>
                <a:latin typeface="Consolas" pitchFamily="49" charset="0"/>
              </a:rPr>
              <a:t>Try</a:t>
            </a:r>
            <a:endParaRPr lang="en-CA" sz="16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1600" dirty="0" err="1" smtClean="0">
                <a:solidFill>
                  <a:srgbClr val="2B91AF"/>
                </a:solidFill>
                <a:latin typeface="Consolas" pitchFamily="49" charset="0"/>
              </a:rPr>
              <a:t>Console</a:t>
            </a:r>
            <a:r>
              <a:rPr lang="en-CA" sz="1600" dirty="0" err="1" smtClean="0">
                <a:solidFill>
                  <a:srgbClr val="000000"/>
                </a:solidFill>
                <a:latin typeface="Consolas" pitchFamily="49" charset="0"/>
              </a:rPr>
              <a:t>.WriteLine</a:t>
            </a: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(</a:t>
            </a:r>
            <a:r>
              <a:rPr lang="en-CA" sz="1600" dirty="0" smtClean="0">
                <a:solidFill>
                  <a:srgbClr val="A31515"/>
                </a:solidFill>
                <a:latin typeface="Consolas" pitchFamily="49" charset="0"/>
              </a:rPr>
              <a:t>"Result is {0}"</a:t>
            </a:r>
            <a:r>
              <a:rPr lang="en-CA" sz="1600" dirty="0" smtClean="0">
                <a:solidFill>
                  <a:srgbClr val="000000"/>
                </a:solidFill>
                <a:latin typeface="Consolas" pitchFamily="49" charset="0"/>
              </a:rPr>
              <a:t>, div)</a:t>
            </a:r>
          </a:p>
          <a:p>
            <a:pPr marL="0" indent="0">
              <a:buFontTx/>
              <a:buNone/>
            </a:pPr>
            <a:endParaRPr lang="en-CA" sz="16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6102BB-5BD2-4644-B948-FDEB227A3787}" type="slidenum">
              <a:rPr lang="en-US" sz="1400" smtClean="0"/>
              <a:pPr eaLnBrk="1" hangingPunct="1"/>
              <a:t>33</a:t>
            </a:fld>
            <a:endParaRPr lang="en-US" sz="1400" smtClean="0"/>
          </a:p>
        </p:txBody>
      </p:sp>
      <p:pic>
        <p:nvPicPr>
          <p:cNvPr id="11" name="Picture 7" descr="Fig8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14400"/>
            <a:ext cx="3310135" cy="17556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Example Error Handling</a:t>
            </a:r>
            <a:endParaRPr lang="en-CA" smtClean="0"/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686800" cy="5493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>
                <a:latin typeface="Consolas"/>
              </a:rPr>
              <a:t> </a:t>
            </a:r>
            <a:r>
              <a:rPr lang="pt-BR" sz="1600" dirty="0">
                <a:solidFill>
                  <a:srgbClr val="0000FF"/>
                </a:solidFill>
                <a:latin typeface="Consolas"/>
              </a:rPr>
              <a:t>Dim</a:t>
            </a:r>
            <a:r>
              <a:rPr lang="pt-BR" sz="1600" dirty="0">
                <a:solidFill>
                  <a:prstClr val="black"/>
                </a:solidFill>
                <a:latin typeface="Consolas"/>
              </a:rPr>
              <a:t> x </a:t>
            </a:r>
            <a:r>
              <a:rPr lang="pt-BR" sz="16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pt-BR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pt-BR" sz="1600" dirty="0">
                <a:solidFill>
                  <a:srgbClr val="0000FF"/>
                </a:solidFill>
                <a:latin typeface="Consolas"/>
              </a:rPr>
              <a:t>Integer</a:t>
            </a:r>
            <a:r>
              <a:rPr lang="pt-BR" sz="1600" dirty="0">
                <a:solidFill>
                  <a:prstClr val="black"/>
                </a:solidFill>
                <a:latin typeface="Consolas"/>
              </a:rPr>
              <a:t> = 0</a:t>
            </a:r>
          </a:p>
          <a:p>
            <a:pPr marL="0" indent="0">
              <a:buNone/>
            </a:pPr>
            <a:r>
              <a:rPr lang="pt-BR" sz="1600" dirty="0" smtClean="0">
                <a:solidFill>
                  <a:prstClr val="black"/>
                </a:solidFill>
                <a:latin typeface="Consolas"/>
              </a:rPr>
              <a:t>    </a:t>
            </a:r>
            <a:r>
              <a:rPr lang="pt-BR" sz="1600" dirty="0" smtClean="0">
                <a:solidFill>
                  <a:srgbClr val="0000FF"/>
                </a:solidFill>
                <a:latin typeface="Consolas"/>
              </a:rPr>
              <a:t>Dim</a:t>
            </a:r>
            <a:r>
              <a:rPr lang="pt-BR" sz="16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pt-BR" sz="1600" dirty="0">
                <a:solidFill>
                  <a:prstClr val="black"/>
                </a:solidFill>
                <a:latin typeface="Consolas"/>
              </a:rPr>
              <a:t>div </a:t>
            </a:r>
            <a:r>
              <a:rPr lang="pt-BR" sz="16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pt-BR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pt-BR" sz="1600" dirty="0">
                <a:solidFill>
                  <a:srgbClr val="0000FF"/>
                </a:solidFill>
                <a:latin typeface="Consolas"/>
              </a:rPr>
              <a:t>Integer</a:t>
            </a:r>
            <a:r>
              <a:rPr lang="pt-BR" sz="1600" dirty="0">
                <a:solidFill>
                  <a:prstClr val="black"/>
                </a:solidFill>
                <a:latin typeface="Consolas"/>
              </a:rPr>
              <a:t> = 0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/>
              </a:rPr>
              <a:t>Try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  div 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= 100 / x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  </a:t>
            </a:r>
            <a:r>
              <a:rPr lang="en-US" sz="1600" dirty="0" err="1" smtClean="0">
                <a:solidFill>
                  <a:srgbClr val="2B91AF"/>
                </a:solidFill>
                <a:latin typeface="Consolas"/>
              </a:rPr>
              <a:t>Console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.WriteLine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/>
              </a:rPr>
              <a:t>"Not executed line"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/>
              </a:rPr>
              <a:t>Catch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de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/>
              </a:rPr>
              <a:t>Exception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  </a:t>
            </a:r>
            <a:r>
              <a:rPr lang="en-US" sz="1600" dirty="0" smtClean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de.Message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en-US" sz="1600" dirty="0">
                <a:solidFill>
                  <a:srgbClr val="A31515"/>
                </a:solidFill>
                <a:latin typeface="Consolas"/>
              </a:rPr>
              <a:t>"Arithmetic operation resulted in an overflow."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nsolas"/>
              </a:rPr>
              <a:t>Then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sz="1600" dirty="0" err="1" smtClean="0">
                <a:solidFill>
                  <a:srgbClr val="2B91AF"/>
                </a:solidFill>
                <a:latin typeface="Consolas"/>
              </a:rPr>
              <a:t>Console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.WriteLine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/>
              </a:rPr>
              <a:t>"Overflow"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  </a:t>
            </a:r>
            <a:r>
              <a:rPr lang="en-US" sz="1600" dirty="0" smtClean="0">
                <a:solidFill>
                  <a:srgbClr val="0000FF"/>
                </a:solidFill>
                <a:latin typeface="Consolas"/>
              </a:rPr>
              <a:t>Else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sz="1600" dirty="0" err="1" smtClean="0">
                <a:solidFill>
                  <a:srgbClr val="2B91AF"/>
                </a:solidFill>
                <a:latin typeface="Consolas"/>
              </a:rPr>
              <a:t>Console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.WriteLine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/>
              </a:rPr>
              <a:t>DivideByZeroException</a:t>
            </a:r>
            <a:r>
              <a:rPr lang="en-US" sz="1600" dirty="0">
                <a:solidFill>
                  <a:srgbClr val="A31515"/>
                </a:solidFill>
                <a:latin typeface="Consolas"/>
              </a:rPr>
              <a:t>"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  </a:t>
            </a:r>
            <a:r>
              <a:rPr lang="en-US" sz="1600" dirty="0" smtClean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If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/>
              </a:rPr>
              <a:t>Finally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  </a:t>
            </a:r>
            <a:r>
              <a:rPr lang="en-US" sz="1600" dirty="0" err="1" smtClean="0">
                <a:solidFill>
                  <a:srgbClr val="2B91AF"/>
                </a:solidFill>
                <a:latin typeface="Consolas"/>
              </a:rPr>
              <a:t>Console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.WriteLine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/>
              </a:rPr>
              <a:t>"Finally Block"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Try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2B91AF"/>
                </a:solidFill>
                <a:latin typeface="Consolas"/>
              </a:rPr>
              <a:t>Console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.WriteLine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/>
              </a:rPr>
              <a:t>"Result is {0}"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, div)</a:t>
            </a:r>
            <a:endParaRPr lang="en-CA" sz="16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6102BB-5BD2-4644-B948-FDEB227A3787}" type="slidenum">
              <a:rPr lang="en-US" sz="1400" smtClean="0"/>
              <a:pPr eaLnBrk="1" hangingPunct="1"/>
              <a:t>34</a:t>
            </a:fld>
            <a:endParaRPr lang="en-US" sz="1400" smtClean="0"/>
          </a:p>
        </p:txBody>
      </p:sp>
      <p:pic>
        <p:nvPicPr>
          <p:cNvPr id="11" name="Picture 7" descr="Fig8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14400"/>
            <a:ext cx="3310135" cy="1755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22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Exception Handling and File Errors</a:t>
            </a:r>
            <a:endParaRPr lang="en-US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Exception handling can also catch file access errors.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File doesn't exist causes an </a:t>
            </a:r>
            <a:r>
              <a:rPr lang="en-US" dirty="0" err="1" smtClean="0"/>
              <a:t>IO.FileNotFoundException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If an attempt is made to delete an open file, </a:t>
            </a:r>
            <a:r>
              <a:rPr lang="en-US" dirty="0" err="1" smtClean="0"/>
              <a:t>IO.IOException</a:t>
            </a:r>
            <a:r>
              <a:rPr lang="en-US" dirty="0" smtClean="0"/>
              <a:t> is thrown.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938ACD-9DED-4954-A6F9-77D0560251AF}" type="slidenum">
              <a:rPr lang="en-US" sz="1400" smtClean="0"/>
              <a:pPr eaLnBrk="1" hangingPunct="1"/>
              <a:t>35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Practice</a:t>
            </a:r>
            <a:endParaRPr lang="en-CA" smtClean="0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077200" cy="54932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Private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Sub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btnDisplay_Click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(...)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Handles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btnDisplay.Click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Try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pt-BR" sz="20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pt-BR" sz="2000" dirty="0">
                <a:solidFill>
                  <a:srgbClr val="0000FF"/>
                </a:solidFill>
                <a:latin typeface="Consolas"/>
              </a:rPr>
              <a:t>Dim</a:t>
            </a:r>
            <a:r>
              <a:rPr lang="pt-BR" sz="2000" dirty="0">
                <a:solidFill>
                  <a:prstClr val="black"/>
                </a:solidFill>
                <a:latin typeface="Consolas"/>
              </a:rPr>
              <a:t> caPop </a:t>
            </a:r>
            <a:r>
              <a:rPr lang="pt-BR" sz="20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pt-BR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pt-BR" sz="2000" dirty="0">
                <a:solidFill>
                  <a:srgbClr val="0000FF"/>
                </a:solidFill>
                <a:latin typeface="Consolas"/>
              </a:rPr>
              <a:t>Integer</a:t>
            </a:r>
            <a:r>
              <a:rPr lang="pt-BR" sz="2000" dirty="0">
                <a:solidFill>
                  <a:prstClr val="black"/>
                </a:solidFill>
                <a:latin typeface="Consolas"/>
              </a:rPr>
              <a:t> = 3405500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Dim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worldPop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Integer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worldPop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= 1970 *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caPop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txtOutput.Text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CStr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worldPop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sz="2000" dirty="0" smtClean="0">
                <a:solidFill>
                  <a:srgbClr val="0000FF"/>
                </a:solidFill>
                <a:latin typeface="Consolas"/>
              </a:rPr>
              <a:t>Catch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 ex </a:t>
            </a:r>
            <a:r>
              <a:rPr lang="en-US" sz="2000" dirty="0" smtClean="0">
                <a:solidFill>
                  <a:srgbClr val="0000FF"/>
                </a:solidFill>
                <a:latin typeface="Consolas"/>
              </a:rPr>
              <a:t>As </a:t>
            </a:r>
            <a:r>
              <a:rPr lang="en-US" sz="2000" dirty="0" err="1" smtClean="0">
                <a:solidFill>
                  <a:srgbClr val="2B91AF"/>
                </a:solidFill>
                <a:latin typeface="Consolas"/>
              </a:rPr>
              <a:t>ArgumentOutOfRangeException</a:t>
            </a:r>
            <a:endParaRPr lang="en-US" sz="2000" dirty="0">
              <a:solidFill>
                <a:srgbClr val="2B91AF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txtOutput.Text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A31515"/>
                </a:solidFill>
                <a:latin typeface="Consolas"/>
              </a:rPr>
              <a:t>"Oops"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sz="20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Catch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exe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2B91AF"/>
                </a:solidFill>
                <a:latin typeface="Consolas"/>
              </a:rPr>
              <a:t>OverflowException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txtOutput.Text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A31515"/>
                </a:solidFill>
                <a:latin typeface="Consolas"/>
              </a:rPr>
              <a:t>"Error occurred."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olas"/>
              </a:rPr>
              <a:t>Try</a:t>
            </a: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olas"/>
              </a:rPr>
              <a:t>Sub</a:t>
            </a:r>
            <a:endParaRPr lang="en-CA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8EF561-5391-48AB-B8B8-29DD94D88D7E}" type="slidenum">
              <a:rPr lang="en-US" sz="1400" smtClean="0"/>
              <a:pPr eaLnBrk="1" hangingPunct="1"/>
              <a:t>36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Using Sequential Files</a:t>
            </a:r>
            <a:endParaRPr lang="en-US" dirty="0" smtClean="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38D189C-3AC6-4D04-8C21-C76173C9768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CSV File Format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Comma Separated Values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Records </a:t>
            </a:r>
            <a:r>
              <a:rPr lang="en-US" dirty="0" smtClean="0"/>
              <a:t>are stored on one line with a comma between each field</a:t>
            </a:r>
          </a:p>
          <a:p>
            <a:pPr eaLnBrk="1" hangingPunct="1"/>
            <a:endParaRPr lang="en-US" i="1" dirty="0" smtClean="0"/>
          </a:p>
          <a:p>
            <a:pPr eaLnBrk="1" hangingPunct="1"/>
            <a:r>
              <a:rPr lang="en-US" i="1" dirty="0" smtClean="0"/>
              <a:t>Example</a:t>
            </a:r>
            <a:r>
              <a:rPr lang="en-US" i="1" dirty="0" smtClean="0"/>
              <a:t>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</a:t>
            </a:r>
            <a:r>
              <a:rPr lang="en-US" sz="2800" dirty="0" smtClean="0"/>
              <a:t>Mike Jones,9.35,35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John </a:t>
            </a:r>
            <a:r>
              <a:rPr lang="en-US" sz="2800" dirty="0" smtClean="0"/>
              <a:t>Smith,10.75,33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809F16-2705-4C6E-B7A4-58E5C5F58925}" type="slidenum">
              <a:rPr lang="en-US" sz="1400" smtClean="0"/>
              <a:pPr eaLnBrk="1" hangingPunct="1"/>
              <a:t>38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LSV File Format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Line Separated Values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Each </a:t>
            </a:r>
            <a:r>
              <a:rPr lang="en-US" dirty="0" smtClean="0"/>
              <a:t>value appears on its own line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Up </a:t>
            </a:r>
            <a:r>
              <a:rPr lang="en-US" dirty="0" smtClean="0"/>
              <a:t>to now, this is the only type of file we have been </a:t>
            </a:r>
            <a:r>
              <a:rPr lang="en-US" dirty="0" smtClean="0"/>
              <a:t>using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DC1895-B640-4EBB-AD89-EEB62057D441}" type="slidenum">
              <a:rPr lang="en-US" sz="1400" smtClean="0"/>
              <a:pPr eaLnBrk="1" hangingPunct="1"/>
              <a:t>39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WriteAllLines</a:t>
            </a:r>
            <a:endParaRPr lang="en-CA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458200" cy="5493224"/>
          </a:xfrm>
        </p:spPr>
        <p:txBody>
          <a:bodyPr/>
          <a:lstStyle/>
          <a:p>
            <a:pPr marL="0" indent="0">
              <a:buNone/>
            </a:pPr>
            <a:r>
              <a:rPr lang="en-CA" dirty="0" err="1">
                <a:latin typeface="Consolas" pitchFamily="49" charset="0"/>
              </a:rPr>
              <a:t>IO.</a:t>
            </a:r>
            <a:r>
              <a:rPr lang="en-CA" dirty="0" err="1">
                <a:solidFill>
                  <a:srgbClr val="2B91AF"/>
                </a:solidFill>
                <a:latin typeface="Consolas" pitchFamily="49" charset="0"/>
              </a:rPr>
              <a:t>File</a:t>
            </a:r>
            <a:r>
              <a:rPr lang="en-CA" dirty="0" err="1">
                <a:solidFill>
                  <a:srgbClr val="000000"/>
                </a:solidFill>
                <a:latin typeface="Consolas" pitchFamily="49" charset="0"/>
              </a:rPr>
              <a:t>.WriteAllLines</a:t>
            </a:r>
            <a:r>
              <a:rPr lang="en-CA" dirty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nsolas" pitchFamily="49" charset="0"/>
              </a:rPr>
              <a:t>(</a:t>
            </a:r>
            <a:r>
              <a:rPr lang="en-CA" dirty="0" smtClean="0">
                <a:solidFill>
                  <a:srgbClr val="A31515"/>
                </a:solidFill>
                <a:latin typeface="Consolas" pitchFamily="49" charset="0"/>
              </a:rPr>
              <a:t>"</a:t>
            </a:r>
            <a:r>
              <a:rPr lang="en-CA" dirty="0">
                <a:solidFill>
                  <a:srgbClr val="A31515"/>
                </a:solidFill>
                <a:latin typeface="Consolas" pitchFamily="49" charset="0"/>
              </a:rPr>
              <a:t>fileName.txt"</a:t>
            </a:r>
            <a:r>
              <a:rPr lang="en-CA" dirty="0">
                <a:solidFill>
                  <a:srgbClr val="000000"/>
                </a:solidFill>
                <a:latin typeface="Consolas" pitchFamily="49" charset="0"/>
              </a:rPr>
              <a:t>, States)</a:t>
            </a:r>
          </a:p>
          <a:p>
            <a:endParaRPr lang="en-CA" dirty="0" smtClean="0"/>
          </a:p>
          <a:p>
            <a:r>
              <a:rPr lang="en-CA" dirty="0" smtClean="0"/>
              <a:t>Creates a new text file</a:t>
            </a:r>
          </a:p>
          <a:p>
            <a:r>
              <a:rPr lang="en-CA" dirty="0" smtClean="0"/>
              <a:t>Copies the contents of a string array</a:t>
            </a:r>
          </a:p>
          <a:p>
            <a:r>
              <a:rPr lang="en-CA" dirty="0" smtClean="0"/>
              <a:t>Places one element on each line</a:t>
            </a:r>
          </a:p>
          <a:p>
            <a:r>
              <a:rPr lang="en-CA" dirty="0" smtClean="0"/>
              <a:t>Close the file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FDF805-73BB-4C29-A004-B51986EB858F}" type="slidenum">
              <a:rPr lang="en-US" sz="1400" smtClean="0"/>
              <a:pPr eaLnBrk="1" hangingPunct="1"/>
              <a:t>4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Split Example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For instance, suppose the String array employees() has been declared without an upper bound, and the String variable </a:t>
            </a:r>
            <a:r>
              <a:rPr lang="en-US" sz="2800" i="1" dirty="0" smtClean="0"/>
              <a:t>line</a:t>
            </a:r>
            <a:r>
              <a:rPr lang="en-US" sz="2800" dirty="0" smtClean="0"/>
              <a:t> has the value “Bob,23.50,45”.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Courier New" pitchFamily="49" charset="0"/>
              </a:rPr>
              <a:t>employees = </a:t>
            </a:r>
            <a:r>
              <a:rPr lang="en-US" sz="2800" b="1" dirty="0" err="1" smtClean="0">
                <a:latin typeface="Courier New" pitchFamily="49" charset="0"/>
              </a:rPr>
              <a:t>line.Split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dirty="0" smtClean="0">
                <a:solidFill>
                  <a:schemeClr val="hlink"/>
                </a:solidFill>
                <a:latin typeface="Courier New" pitchFamily="49" charset="0"/>
              </a:rPr>
              <a:t>","</a:t>
            </a:r>
            <a:r>
              <a:rPr lang="en-US" sz="2800" b="1" dirty="0" smtClean="0">
                <a:latin typeface="Courier New" pitchFamily="49" charset="0"/>
              </a:rPr>
              <a:t>c)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sets </a:t>
            </a:r>
            <a:r>
              <a:rPr lang="en-US" sz="2800" dirty="0" smtClean="0"/>
              <a:t>the size of employees() to 3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sets employees(0) = “Bob”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employees (1) = “23.50”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employees(2) = “45”.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07520D-33BF-4CD4-91AC-871ED2E9556D}" type="slidenum">
              <a:rPr lang="en-US" sz="1400" smtClean="0"/>
              <a:pPr eaLnBrk="1" hangingPunct="1"/>
              <a:t>40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Split Comments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b="1" dirty="0" smtClean="0">
                <a:latin typeface="Courier New" pitchFamily="49" charset="0"/>
              </a:rPr>
              <a:t>Employees = </a:t>
            </a:r>
            <a:r>
              <a:rPr lang="en-US" sz="2800" b="1" dirty="0" err="1" smtClean="0">
                <a:latin typeface="Courier New" pitchFamily="49" charset="0"/>
              </a:rPr>
              <a:t>line.Split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dirty="0" smtClean="0">
                <a:solidFill>
                  <a:schemeClr val="hlink"/>
                </a:solidFill>
                <a:latin typeface="Courier New" pitchFamily="49" charset="0"/>
              </a:rPr>
              <a:t>","</a:t>
            </a:r>
            <a:r>
              <a:rPr lang="en-US" sz="2800" b="1" dirty="0" smtClean="0">
                <a:latin typeface="Courier New" pitchFamily="49" charset="0"/>
              </a:rPr>
              <a:t>c)</a:t>
            </a:r>
          </a:p>
          <a:p>
            <a:pPr eaLnBrk="1" hangingPunct="1"/>
            <a:r>
              <a:rPr lang="en-US" sz="2800" dirty="0" smtClean="0"/>
              <a:t>In this example, the character comma is called the </a:t>
            </a:r>
            <a:r>
              <a:rPr lang="en-US" sz="2800" b="1" dirty="0" smtClean="0"/>
              <a:t>delimiter </a:t>
            </a:r>
            <a:r>
              <a:rPr lang="en-US" sz="2800" dirty="0" smtClean="0"/>
              <a:t>for the Split function, and the letter </a:t>
            </a:r>
            <a:r>
              <a:rPr lang="en-US" sz="2800" i="1" dirty="0" smtClean="0"/>
              <a:t>c</a:t>
            </a:r>
            <a:r>
              <a:rPr lang="en-US" sz="2800" dirty="0" smtClean="0"/>
              <a:t> specifies that the comma has data type Character instead of String. (If Option Strict is Off, the letter </a:t>
            </a:r>
            <a:r>
              <a:rPr lang="en-US" sz="2800" i="1" dirty="0" smtClean="0"/>
              <a:t>c</a:t>
            </a:r>
            <a:r>
              <a:rPr lang="en-US" sz="2800" dirty="0" smtClean="0"/>
              <a:t> can be omitted.) 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Any character can be used as a delimiter. If no character is specified, the Split function will use the space character as delimiter.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9FF307-4E30-4D60-BFB2-89C28F168056}" type="slidenum">
              <a:rPr lang="en-US" sz="1400" smtClean="0"/>
              <a:pPr eaLnBrk="1" hangingPunct="1"/>
              <a:t>41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btnConvert_Click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btnConvert.Click</a:t>
            </a:r>
            <a:endParaRPr lang="en-US" sz="20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stateData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(), line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line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"California, 1850, Sacramento, Eureka"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stateData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line.Split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","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c)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For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= 0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To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stateData.GetUpperBound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stateData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 =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stateData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).Trim </a:t>
            </a:r>
            <a:r>
              <a:rPr lang="en-US" sz="2000" b="1" dirty="0" smtClean="0">
                <a:solidFill>
                  <a:srgbClr val="33FF66"/>
                </a:solidFill>
                <a:latin typeface="Courier New" pitchFamily="49" charset="0"/>
              </a:rPr>
              <a:t>'Get rid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33FF66"/>
                </a:solidFill>
                <a:latin typeface="Courier New" pitchFamily="49" charset="0"/>
              </a:rPr>
              <a:t> 'of extraneous spaces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lstOutput.Items.Add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stateData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Next</a:t>
            </a:r>
            <a:endParaRPr lang="en-US" sz="2000" b="1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7509F-C7D5-4694-AE8B-0E223ED66F6F}" type="slidenum">
              <a:rPr lang="en-US" sz="1400" smtClean="0"/>
              <a:pPr eaLnBrk="1" hangingPunct="1"/>
              <a:t>42</a:t>
            </a:fld>
            <a:endParaRPr lang="en-US" sz="1400" smtClean="0"/>
          </a:p>
        </p:txBody>
      </p:sp>
      <p:sp>
        <p:nvSpPr>
          <p:cNvPr id="3" name="TextBox 2"/>
          <p:cNvSpPr txBox="1"/>
          <p:nvPr/>
        </p:nvSpPr>
        <p:spPr>
          <a:xfrm>
            <a:off x="6477000" y="4495800"/>
            <a:ext cx="2057400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eaLnBrk="1" hangingPunct="1">
              <a:buFontTx/>
              <a:buNone/>
            </a:pPr>
            <a:r>
              <a:rPr lang="en-US" dirty="0"/>
              <a:t>California</a:t>
            </a:r>
          </a:p>
          <a:p>
            <a:pPr algn="l" eaLnBrk="1" hangingPunct="1">
              <a:buFontTx/>
              <a:buNone/>
            </a:pPr>
            <a:r>
              <a:rPr lang="en-US" dirty="0"/>
              <a:t>1850</a:t>
            </a:r>
          </a:p>
          <a:p>
            <a:pPr algn="l" eaLnBrk="1" hangingPunct="1">
              <a:buFontTx/>
              <a:buNone/>
            </a:pPr>
            <a:r>
              <a:rPr lang="en-US" dirty="0"/>
              <a:t>Sacramento</a:t>
            </a:r>
          </a:p>
          <a:p>
            <a:pPr algn="l" eaLnBrk="1" hangingPunct="1">
              <a:buFontTx/>
              <a:buNone/>
            </a:pPr>
            <a:r>
              <a:rPr lang="en-US" dirty="0"/>
              <a:t>Eureka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5104"/>
            <a:ext cx="8884096" cy="132269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Example 3: Convert a CSV Format File to an LSV Format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76400"/>
            <a:ext cx="7571184" cy="480742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en-US" sz="1400" dirty="0" smtClean="0">
                <a:solidFill>
                  <a:srgbClr val="008000"/>
                </a:solidFill>
                <a:latin typeface="Consolas" pitchFamily="49" charset="0"/>
              </a:rPr>
              <a:t>'loop </a:t>
            </a:r>
            <a:r>
              <a:rPr lang="en-US" sz="1400" dirty="0" smtClean="0">
                <a:solidFill>
                  <a:srgbClr val="008000"/>
                </a:solidFill>
                <a:latin typeface="Consolas" pitchFamily="49" charset="0"/>
              </a:rPr>
              <a:t>until there's something in the file</a:t>
            </a:r>
            <a:endParaRPr lang="en-US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    </a:t>
            </a:r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</a:rPr>
              <a:t>Do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</a:rPr>
              <a:t>While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 (</a:t>
            </a:r>
            <a:r>
              <a:rPr lang="en-US" sz="1400" dirty="0" err="1" smtClean="0">
                <a:solidFill>
                  <a:srgbClr val="000000"/>
                </a:solidFill>
                <a:latin typeface="Consolas" pitchFamily="49" charset="0"/>
              </a:rPr>
              <a:t>sr.Peek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() &lt;&gt; -1)</a:t>
            </a:r>
          </a:p>
          <a:p>
            <a:pPr marL="0" indent="0">
              <a:buFontTx/>
              <a:buNone/>
            </a:pPr>
            <a:endParaRPr lang="en-US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      </a:t>
            </a:r>
            <a:r>
              <a:rPr lang="en-US" sz="1400" dirty="0" smtClean="0">
                <a:solidFill>
                  <a:srgbClr val="008000"/>
                </a:solidFill>
                <a:latin typeface="Consolas" pitchFamily="49" charset="0"/>
              </a:rPr>
              <a:t>'read </a:t>
            </a:r>
            <a:r>
              <a:rPr lang="en-US" sz="1400" dirty="0" smtClean="0">
                <a:solidFill>
                  <a:srgbClr val="008000"/>
                </a:solidFill>
                <a:latin typeface="Consolas" pitchFamily="49" charset="0"/>
              </a:rPr>
              <a:t>a single line</a:t>
            </a:r>
            <a:endParaRPr lang="en-US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      line 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= </a:t>
            </a:r>
            <a:r>
              <a:rPr lang="en-US" sz="1400" dirty="0" err="1" smtClean="0">
                <a:solidFill>
                  <a:srgbClr val="000000"/>
                </a:solidFill>
                <a:latin typeface="Consolas" pitchFamily="49" charset="0"/>
              </a:rPr>
              <a:t>sr.ReadLine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()</a:t>
            </a:r>
          </a:p>
          <a:p>
            <a:pPr marL="0" indent="0">
              <a:buFontTx/>
              <a:buNone/>
            </a:pPr>
            <a:endParaRPr lang="en-US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      </a:t>
            </a:r>
            <a:r>
              <a:rPr lang="en-US" sz="1400" dirty="0" smtClean="0">
                <a:solidFill>
                  <a:srgbClr val="008000"/>
                </a:solidFill>
                <a:latin typeface="Consolas" pitchFamily="49" charset="0"/>
              </a:rPr>
              <a:t>'take </a:t>
            </a:r>
            <a:r>
              <a:rPr lang="en-US" sz="1400" dirty="0" smtClean="0">
                <a:solidFill>
                  <a:srgbClr val="008000"/>
                </a:solidFill>
                <a:latin typeface="Consolas" pitchFamily="49" charset="0"/>
              </a:rPr>
              <a:t>the fields out of the line</a:t>
            </a:r>
            <a:endParaRPr lang="en-US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      fields 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= </a:t>
            </a:r>
            <a:r>
              <a:rPr lang="en-US" sz="1400" dirty="0" err="1" smtClean="0">
                <a:solidFill>
                  <a:srgbClr val="000000"/>
                </a:solidFill>
                <a:latin typeface="Consolas" pitchFamily="49" charset="0"/>
              </a:rPr>
              <a:t>line.Split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(</a:t>
            </a:r>
            <a:r>
              <a:rPr lang="en-US" sz="1400" dirty="0" smtClean="0">
                <a:solidFill>
                  <a:srgbClr val="A31515"/>
                </a:solidFill>
                <a:latin typeface="Consolas" pitchFamily="49" charset="0"/>
              </a:rPr>
              <a:t>","c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)</a:t>
            </a:r>
          </a:p>
          <a:p>
            <a:pPr marL="0" indent="0">
              <a:buFontTx/>
              <a:buNone/>
            </a:pPr>
            <a:endParaRPr lang="en-US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      </a:t>
            </a:r>
            <a:r>
              <a:rPr lang="en-US" sz="1400" dirty="0" smtClean="0">
                <a:solidFill>
                  <a:srgbClr val="008000"/>
                </a:solidFill>
                <a:latin typeface="Consolas" pitchFamily="49" charset="0"/>
              </a:rPr>
              <a:t>'write </a:t>
            </a:r>
            <a:r>
              <a:rPr lang="en-US" sz="1400" dirty="0" smtClean="0">
                <a:solidFill>
                  <a:srgbClr val="008000"/>
                </a:solidFill>
                <a:latin typeface="Consolas" pitchFamily="49" charset="0"/>
              </a:rPr>
              <a:t>each field onto a </a:t>
            </a:r>
            <a:r>
              <a:rPr lang="en-US" sz="1400" dirty="0" err="1" smtClean="0">
                <a:solidFill>
                  <a:srgbClr val="008000"/>
                </a:solidFill>
                <a:latin typeface="Consolas" pitchFamily="49" charset="0"/>
              </a:rPr>
              <a:t>seperate</a:t>
            </a:r>
            <a:r>
              <a:rPr lang="en-US" sz="1400" dirty="0" smtClean="0">
                <a:solidFill>
                  <a:srgbClr val="008000"/>
                </a:solidFill>
                <a:latin typeface="Consolas" pitchFamily="49" charset="0"/>
              </a:rPr>
              <a:t> line</a:t>
            </a:r>
            <a:endParaRPr lang="en-US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      </a:t>
            </a:r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</a:rPr>
              <a:t>For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nsolas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</a:rPr>
              <a:t>As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</a:rPr>
              <a:t>Integer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 = 0 </a:t>
            </a:r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</a:rPr>
              <a:t>To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nsolas" pitchFamily="49" charset="0"/>
              </a:rPr>
              <a:t>fields.GetUpperBound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(0)</a:t>
            </a:r>
          </a:p>
          <a:p>
            <a:pPr marL="0" indent="0"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itchFamily="49" charset="0"/>
              </a:rPr>
              <a:t>sw.WriteLine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(fields(</a:t>
            </a:r>
            <a:r>
              <a:rPr lang="en-US" sz="1400" dirty="0" err="1" smtClean="0">
                <a:solidFill>
                  <a:srgbClr val="000000"/>
                </a:solidFill>
                <a:latin typeface="Consolas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).Trim)</a:t>
            </a:r>
          </a:p>
          <a:p>
            <a:pPr marL="0" indent="0"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      </a:t>
            </a:r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</a:rPr>
              <a:t>Next</a:t>
            </a:r>
            <a:endParaRPr lang="en-US" sz="1400" dirty="0" smtClean="0">
              <a:solidFill>
                <a:srgbClr val="000000"/>
              </a:solidFill>
              <a:latin typeface="Consolas" pitchFamily="49" charset="0"/>
            </a:endParaRPr>
          </a:p>
          <a:p>
            <a:pPr marL="0" indent="0"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</a:rPr>
              <a:t>    </a:t>
            </a:r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</a:rPr>
              <a:t>Loop</a:t>
            </a:r>
            <a:endParaRPr lang="en-US" sz="1400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55C1E9-3FF1-43CB-9A44-CB3F2B6216D9}" type="slidenum">
              <a:rPr lang="en-US" sz="1400" smtClean="0"/>
              <a:pPr eaLnBrk="1" hangingPunct="1"/>
              <a:t>43</a:t>
            </a:fld>
            <a:endParaRPr lang="en-US" sz="1400" smtClean="0"/>
          </a:p>
        </p:txBody>
      </p:sp>
      <p:sp>
        <p:nvSpPr>
          <p:cNvPr id="7" name="TextBox 6"/>
          <p:cNvSpPr txBox="1"/>
          <p:nvPr/>
        </p:nvSpPr>
        <p:spPr>
          <a:xfrm>
            <a:off x="4618290" y="2286000"/>
            <a:ext cx="4343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eaLnBrk="1" hangingPunct="1">
              <a:buFontTx/>
              <a:buNone/>
            </a:pPr>
            <a:r>
              <a:rPr lang="en-US" sz="1800" dirty="0"/>
              <a:t>California, 1850, Sacramento, Eureka</a:t>
            </a:r>
          </a:p>
          <a:p>
            <a:pPr algn="l" eaLnBrk="1" hangingPunct="1">
              <a:buFontTx/>
              <a:buNone/>
            </a:pPr>
            <a:r>
              <a:rPr lang="en-US" sz="1800" dirty="0"/>
              <a:t>New York, 1788, Albany, </a:t>
            </a:r>
            <a:r>
              <a:rPr lang="en-US" sz="1800" dirty="0" smtClean="0"/>
              <a:t>Excelsior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3962400"/>
            <a:ext cx="21717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eaLnBrk="1" hangingPunct="1">
              <a:buFontTx/>
              <a:buNone/>
            </a:pPr>
            <a:r>
              <a:rPr lang="en-US" sz="1800" dirty="0"/>
              <a:t>California</a:t>
            </a:r>
          </a:p>
          <a:p>
            <a:pPr algn="l" eaLnBrk="1" hangingPunct="1">
              <a:buFontTx/>
              <a:buNone/>
            </a:pPr>
            <a:r>
              <a:rPr lang="en-US" sz="1800" dirty="0"/>
              <a:t>1850</a:t>
            </a:r>
          </a:p>
          <a:p>
            <a:pPr algn="l" eaLnBrk="1" hangingPunct="1">
              <a:buFontTx/>
              <a:buNone/>
            </a:pPr>
            <a:r>
              <a:rPr lang="en-US" sz="1800" dirty="0"/>
              <a:t>Sacramento</a:t>
            </a:r>
          </a:p>
          <a:p>
            <a:pPr algn="l" eaLnBrk="1" hangingPunct="1">
              <a:buFontTx/>
              <a:buNone/>
            </a:pPr>
            <a:r>
              <a:rPr lang="en-US" sz="1800" dirty="0"/>
              <a:t>Eureka</a:t>
            </a:r>
          </a:p>
          <a:p>
            <a:pPr algn="l" eaLnBrk="1" hangingPunct="1">
              <a:buFontTx/>
              <a:buNone/>
            </a:pPr>
            <a:r>
              <a:rPr lang="en-US" sz="1800" dirty="0"/>
              <a:t>New York</a:t>
            </a:r>
          </a:p>
          <a:p>
            <a:pPr algn="l" eaLnBrk="1" hangingPunct="1">
              <a:buFontTx/>
              <a:buNone/>
            </a:pPr>
            <a:r>
              <a:rPr lang="en-US" sz="1800" dirty="0"/>
              <a:t>1788</a:t>
            </a:r>
          </a:p>
          <a:p>
            <a:pPr algn="l" eaLnBrk="1" hangingPunct="1">
              <a:buFontTx/>
              <a:buNone/>
            </a:pPr>
            <a:r>
              <a:rPr lang="en-US" sz="1800" dirty="0"/>
              <a:t>Albany</a:t>
            </a:r>
          </a:p>
          <a:p>
            <a:pPr algn="l" eaLnBrk="1" hangingPunct="1">
              <a:buFontTx/>
              <a:buNone/>
            </a:pPr>
            <a:r>
              <a:rPr lang="en-US" sz="1800" dirty="0" smtClean="0"/>
              <a:t>Excelsior</a:t>
            </a:r>
            <a:endParaRPr lang="en-US" sz="18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239000" y="2932331"/>
            <a:ext cx="0" cy="1030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Join Function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80728"/>
            <a:ext cx="8229600" cy="549322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reverse of the Split function is the Join function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Join </a:t>
            </a:r>
            <a:r>
              <a:rPr lang="en-US" sz="2400" dirty="0" smtClean="0"/>
              <a:t>concatenates the elements of a string array into a string containing the elements separated by a specified delimiter.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sz="2000" b="1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greatLakes</a:t>
            </a:r>
            <a:r>
              <a:rPr lang="en-US" sz="2000" b="1" dirty="0" smtClean="0">
                <a:latin typeface="Courier New" pitchFamily="49" charset="0"/>
              </a:rPr>
              <a:t>()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  <a:r>
              <a:rPr lang="en-US" sz="2000" b="1" dirty="0" smtClean="0">
                <a:latin typeface="Courier New" pitchFamily="49" charset="0"/>
              </a:rPr>
              <a:t> =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 {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</a:t>
            </a:r>
            <a:r>
              <a:rPr lang="en-US" sz="2000" b="1" dirty="0" err="1" smtClean="0">
                <a:solidFill>
                  <a:schemeClr val="hlink"/>
                </a:solidFill>
                <a:latin typeface="Courier New" pitchFamily="49" charset="0"/>
              </a:rPr>
              <a:t>Huron"</a:t>
            </a:r>
            <a:r>
              <a:rPr lang="en-US" sz="2000" b="1" dirty="0" err="1" smtClean="0">
                <a:latin typeface="Courier New" pitchFamily="49" charset="0"/>
              </a:rPr>
              <a:t>,</a:t>
            </a:r>
            <a:r>
              <a:rPr lang="en-US" sz="2000" b="1" dirty="0" err="1" smtClean="0">
                <a:solidFill>
                  <a:schemeClr val="hlink"/>
                </a:solidFill>
                <a:latin typeface="Courier New" pitchFamily="49" charset="0"/>
              </a:rPr>
              <a:t>"Ontario"</a:t>
            </a:r>
            <a:r>
              <a:rPr lang="en-US" sz="2000" b="1" dirty="0" err="1" smtClean="0">
                <a:latin typeface="Courier New" pitchFamily="49" charset="0"/>
              </a:rPr>
              <a:t>,</a:t>
            </a:r>
            <a:r>
              <a:rPr lang="en-US" sz="2000" b="1" dirty="0" err="1" smtClean="0">
                <a:solidFill>
                  <a:schemeClr val="hlink"/>
                </a:solidFill>
                <a:latin typeface="Courier New" pitchFamily="49" charset="0"/>
              </a:rPr>
              <a:t>"Michigan"</a:t>
            </a:r>
            <a:r>
              <a:rPr lang="en-US" sz="2000" b="1" dirty="0" err="1" smtClean="0">
                <a:latin typeface="Courier New" pitchFamily="49" charset="0"/>
              </a:rPr>
              <a:t>,</a:t>
            </a:r>
            <a:r>
              <a:rPr lang="en-US" sz="2000" b="1" dirty="0" err="1" smtClean="0">
                <a:solidFill>
                  <a:schemeClr val="hlink"/>
                </a:solidFill>
                <a:latin typeface="Courier New" pitchFamily="49" charset="0"/>
              </a:rPr>
              <a:t>"Erie"</a:t>
            </a:r>
            <a:r>
              <a:rPr lang="en-US" sz="2000" b="1" dirty="0" err="1" smtClean="0">
                <a:latin typeface="Courier New" pitchFamily="49" charset="0"/>
              </a:rPr>
              <a:t>,</a:t>
            </a:r>
            <a:r>
              <a:rPr lang="en-US" sz="2000" b="1" dirty="0" err="1" smtClean="0">
                <a:solidFill>
                  <a:schemeClr val="hlink"/>
                </a:solidFill>
                <a:latin typeface="Courier New" pitchFamily="49" charset="0"/>
              </a:rPr>
              <a:t>"Superior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</a:t>
            </a:r>
            <a:r>
              <a:rPr lang="en-US" sz="2000" b="1" dirty="0" smtClean="0"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latin typeface="Courier New" pitchFamily="49" charset="0"/>
              </a:rPr>
              <a:t> lakes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lakes = </a:t>
            </a:r>
            <a:r>
              <a:rPr lang="en-US" sz="2000" b="1" dirty="0" err="1" smtClean="0">
                <a:latin typeface="Courier New" pitchFamily="49" charset="0"/>
              </a:rPr>
              <a:t>String.Join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",”, </a:t>
            </a:r>
            <a:r>
              <a:rPr lang="en-US" sz="2000" b="1" dirty="0" err="1" smtClean="0">
                <a:latin typeface="Courier New" pitchFamily="49" charset="0"/>
              </a:rPr>
              <a:t>greatLakes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err="1" smtClean="0">
                <a:latin typeface="Courier New" pitchFamily="49" charset="0"/>
              </a:rPr>
              <a:t>txtOutput.Text</a:t>
            </a:r>
            <a:r>
              <a:rPr lang="en-US" sz="2000" b="1" dirty="0" smtClean="0">
                <a:latin typeface="Courier New" pitchFamily="49" charset="0"/>
              </a:rPr>
              <a:t> = lakes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sz="2400" i="1" dirty="0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i="1" dirty="0" smtClean="0"/>
              <a:t>OUTPUT</a:t>
            </a:r>
            <a:r>
              <a:rPr lang="en-US" sz="2400" i="1" dirty="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err="1" smtClean="0">
                <a:latin typeface="Courier New" pitchFamily="49" charset="0"/>
              </a:rPr>
              <a:t>Huron,Ontario,Michigan,Erie,Superior</a:t>
            </a:r>
            <a:endParaRPr lang="en-US" sz="2000" b="1" dirty="0" smtClean="0">
              <a:latin typeface="Courier New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18BAE-2792-4E45-A8DD-942BF1755E34}" type="slidenum">
              <a:rPr lang="en-US" sz="1400" smtClean="0"/>
              <a:pPr eaLnBrk="1" hangingPunct="1"/>
              <a:t>44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Comments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Files to be processed can be opened and closed within a single procedure.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Files </a:t>
            </a:r>
            <a:r>
              <a:rPr lang="en-US" sz="2800" dirty="0" smtClean="0"/>
              <a:t>can also be opened just once the instant the program is run and stay open until the program is terminated.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To </a:t>
            </a:r>
            <a:r>
              <a:rPr lang="en-US" sz="2800" dirty="0" smtClean="0"/>
              <a:t>open a file once, open it in the form’s Load procedure and put the Close method and End statement in the click event procedure for a button labeled “Quit.”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4442AF-EBD7-4A72-839E-2ED3D6873574}" type="slidenum">
              <a:rPr lang="en-US" sz="1400" smtClean="0"/>
              <a:pPr eaLnBrk="1" hangingPunct="1"/>
              <a:t>45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HashTables</a:t>
            </a:r>
            <a:endParaRPr lang="en-US" smtClean="0"/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9291744-7484-4729-89EE-27502E3B5CF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Working with HashTable</a:t>
            </a:r>
            <a:endParaRPr lang="en-US" smtClean="0"/>
          </a:p>
        </p:txBody>
      </p:sp>
      <p:sp>
        <p:nvSpPr>
          <p:cNvPr id="624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Collection </a:t>
            </a:r>
          </a:p>
          <a:p>
            <a:pPr lvl="1"/>
            <a:r>
              <a:rPr lang="en-US" smtClean="0"/>
              <a:t>a set of objects that can be access by iterating through each element in turn</a:t>
            </a:r>
          </a:p>
          <a:p>
            <a:endParaRPr lang="en-US" smtClean="0"/>
          </a:p>
          <a:p>
            <a:r>
              <a:rPr lang="en-US" smtClean="0"/>
              <a:t>So?</a:t>
            </a:r>
          </a:p>
          <a:p>
            <a:r>
              <a:rPr lang="en-US" smtClean="0"/>
              <a:t>Even an array can hold a set of objects</a:t>
            </a:r>
            <a:br>
              <a:rPr lang="en-US" smtClean="0"/>
            </a:b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E34B04-4057-4951-AA66-185F19D10EDF}" type="slidenum">
              <a:rPr lang="en-US" sz="1400" smtClean="0"/>
              <a:pPr eaLnBrk="1" hangingPunct="1"/>
              <a:t>47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Working with HashTable</a:t>
            </a:r>
            <a:endParaRPr lang="en-US" smtClean="0"/>
          </a:p>
        </p:txBody>
      </p:sp>
      <p:sp>
        <p:nvSpPr>
          <p:cNvPr id="634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flexibility when using a collection object when compared to arrays</a:t>
            </a:r>
          </a:p>
          <a:p>
            <a:endParaRPr lang="en-US" dirty="0" smtClean="0"/>
          </a:p>
          <a:p>
            <a:r>
              <a:rPr lang="en-US" dirty="0" smtClean="0"/>
              <a:t>Arrays </a:t>
            </a:r>
            <a:r>
              <a:rPr lang="en-US" dirty="0" smtClean="0"/>
              <a:t>are of fixed size</a:t>
            </a:r>
          </a:p>
          <a:p>
            <a:r>
              <a:rPr lang="en-US" dirty="0" smtClean="0"/>
              <a:t>for a Collection we can keep on adding elements to it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761037-8D7A-4949-88F2-08A904D7ECD8}" type="slidenum">
              <a:rPr lang="en-US" sz="1400" smtClean="0"/>
              <a:pPr eaLnBrk="1" hangingPunct="1"/>
              <a:t>48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Working with HashTable</a:t>
            </a:r>
            <a:endParaRPr lang="en-US" smtClean="0"/>
          </a:p>
        </p:txBody>
      </p:sp>
      <p:sp>
        <p:nvSpPr>
          <p:cNvPr id="645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smtClean="0"/>
              <a:t>Arrays can store only one data type</a:t>
            </a:r>
          </a:p>
          <a:p>
            <a:endParaRPr lang="en-US" sz="2800" smtClean="0"/>
          </a:p>
          <a:p>
            <a:r>
              <a:rPr lang="en-US" sz="2800" smtClean="0"/>
              <a:t>collections can hold any objects</a:t>
            </a:r>
            <a:br>
              <a:rPr lang="en-US" sz="2800" smtClean="0"/>
            </a:br>
            <a:endParaRPr lang="en-US" sz="2800" smtClean="0"/>
          </a:p>
          <a:p>
            <a:r>
              <a:rPr lang="en-US" sz="2800" smtClean="0"/>
              <a:t>Accessing the element is very simple and very fast</a:t>
            </a:r>
          </a:p>
          <a:p>
            <a:endParaRPr lang="en-US" sz="2800" smtClean="0"/>
          </a:p>
          <a:p>
            <a:r>
              <a:rPr lang="en-US" sz="2800" smtClean="0"/>
              <a:t>Removing the element in Collection is very simple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97A4AD-F48B-4D1A-B312-8732EBB31620}" type="slidenum">
              <a:rPr lang="en-US" sz="1400" smtClean="0"/>
              <a:pPr eaLnBrk="1" hangingPunct="1"/>
              <a:t>49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Set Operations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err="1" smtClean="0"/>
              <a:t>Concat</a:t>
            </a:r>
            <a:endParaRPr lang="en-CA" dirty="0" smtClean="0"/>
          </a:p>
          <a:p>
            <a:pPr lvl="1"/>
            <a:r>
              <a:rPr lang="en-CA" dirty="0" smtClean="0"/>
              <a:t>Contains elements of array1 and array2</a:t>
            </a:r>
          </a:p>
          <a:p>
            <a:pPr lvl="1"/>
            <a:r>
              <a:rPr lang="en-CA" dirty="0" smtClean="0"/>
              <a:t>Duplication is OK</a:t>
            </a:r>
          </a:p>
          <a:p>
            <a:endParaRPr lang="en-CA" dirty="0" smtClean="0"/>
          </a:p>
          <a:p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Dim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States1() </a:t>
            </a:r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As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String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= {</a:t>
            </a:r>
            <a:r>
              <a:rPr lang="en-CA" sz="2000" dirty="0" smtClean="0">
                <a:solidFill>
                  <a:srgbClr val="A31515"/>
                </a:solidFill>
                <a:latin typeface="Consolas" pitchFamily="49" charset="0"/>
              </a:rPr>
              <a:t>"A"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en-CA" sz="2000" dirty="0" smtClean="0">
                <a:solidFill>
                  <a:srgbClr val="A31515"/>
                </a:solidFill>
                <a:latin typeface="Consolas" pitchFamily="49" charset="0"/>
              </a:rPr>
              <a:t>"B"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en-CA" sz="2000" dirty="0" smtClean="0">
                <a:solidFill>
                  <a:srgbClr val="A31515"/>
                </a:solidFill>
                <a:latin typeface="Consolas" pitchFamily="49" charset="0"/>
              </a:rPr>
              <a:t>"C"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en-CA" sz="2000" dirty="0" smtClean="0">
                <a:solidFill>
                  <a:srgbClr val="A31515"/>
                </a:solidFill>
                <a:latin typeface="Consolas" pitchFamily="49" charset="0"/>
              </a:rPr>
              <a:t>"D"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}</a:t>
            </a:r>
          </a:p>
          <a:p>
            <a:r>
              <a:rPr lang="pt-BR" sz="2000" dirty="0" smtClean="0">
                <a:solidFill>
                  <a:srgbClr val="0000FF"/>
                </a:solidFill>
                <a:latin typeface="Consolas" pitchFamily="49" charset="0"/>
              </a:rPr>
              <a:t>Dim</a:t>
            </a:r>
            <a:r>
              <a:rPr lang="pt-BR" sz="2000" dirty="0" smtClean="0">
                <a:solidFill>
                  <a:srgbClr val="000000"/>
                </a:solidFill>
                <a:latin typeface="Consolas" pitchFamily="49" charset="0"/>
              </a:rPr>
              <a:t> States2() </a:t>
            </a:r>
            <a:r>
              <a:rPr lang="pt-BR" sz="2000" dirty="0" smtClean="0">
                <a:solidFill>
                  <a:srgbClr val="0000FF"/>
                </a:solidFill>
                <a:latin typeface="Consolas" pitchFamily="49" charset="0"/>
              </a:rPr>
              <a:t>As</a:t>
            </a:r>
            <a:r>
              <a:rPr lang="pt-BR" sz="20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pt-BR" sz="2000" dirty="0" smtClean="0">
                <a:solidFill>
                  <a:srgbClr val="0000FF"/>
                </a:solidFill>
                <a:latin typeface="Consolas" pitchFamily="49" charset="0"/>
              </a:rPr>
              <a:t>String</a:t>
            </a:r>
            <a:r>
              <a:rPr lang="pt-BR" sz="2000" dirty="0" smtClean="0">
                <a:solidFill>
                  <a:srgbClr val="000000"/>
                </a:solidFill>
                <a:latin typeface="Consolas" pitchFamily="49" charset="0"/>
              </a:rPr>
              <a:t> = </a:t>
            </a:r>
            <a:r>
              <a:rPr lang="pt-BR" sz="2000" dirty="0" smtClean="0">
                <a:solidFill>
                  <a:srgbClr val="000000"/>
                </a:solidFill>
                <a:latin typeface="Consolas" pitchFamily="49" charset="0"/>
              </a:rPr>
              <a:t>{</a:t>
            </a:r>
            <a:r>
              <a:rPr lang="en-CA" sz="2000" dirty="0" smtClean="0">
                <a:solidFill>
                  <a:srgbClr val="A31515"/>
                </a:solidFill>
                <a:latin typeface="Consolas" pitchFamily="49" charset="0"/>
              </a:rPr>
              <a:t>"</a:t>
            </a:r>
            <a:r>
              <a:rPr lang="pt-BR" sz="2000" dirty="0" smtClean="0">
                <a:solidFill>
                  <a:srgbClr val="A31515"/>
                </a:solidFill>
                <a:latin typeface="Consolas" pitchFamily="49" charset="0"/>
              </a:rPr>
              <a:t>A"</a:t>
            </a:r>
            <a:r>
              <a:rPr lang="pt-BR" sz="2000" dirty="0" smtClean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en-CA" sz="2000" dirty="0" smtClean="0">
                <a:solidFill>
                  <a:srgbClr val="A31515"/>
                </a:solidFill>
                <a:latin typeface="Consolas" pitchFamily="49" charset="0"/>
              </a:rPr>
              <a:t>"</a:t>
            </a:r>
            <a:r>
              <a:rPr lang="pt-BR" sz="2000" dirty="0" smtClean="0">
                <a:solidFill>
                  <a:srgbClr val="A31515"/>
                </a:solidFill>
                <a:latin typeface="Consolas" pitchFamily="49" charset="0"/>
              </a:rPr>
              <a:t>B"</a:t>
            </a:r>
            <a:r>
              <a:rPr lang="pt-BR" sz="2000" dirty="0" smtClean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pt-BR" sz="2000" dirty="0" smtClean="0">
                <a:solidFill>
                  <a:srgbClr val="A31515"/>
                </a:solidFill>
                <a:latin typeface="Consolas" pitchFamily="49" charset="0"/>
              </a:rPr>
              <a:t>"G"</a:t>
            </a:r>
            <a:r>
              <a:rPr lang="pt-BR" sz="2000" dirty="0" smtClean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pt-BR" sz="2000" dirty="0" smtClean="0">
                <a:solidFill>
                  <a:srgbClr val="A31515"/>
                </a:solidFill>
                <a:latin typeface="Consolas" pitchFamily="49" charset="0"/>
              </a:rPr>
              <a:t>"H"</a:t>
            </a:r>
            <a:r>
              <a:rPr lang="pt-BR" sz="2000" dirty="0" smtClean="0">
                <a:solidFill>
                  <a:srgbClr val="000000"/>
                </a:solidFill>
                <a:latin typeface="Consolas" pitchFamily="49" charset="0"/>
              </a:rPr>
              <a:t>}</a:t>
            </a:r>
          </a:p>
          <a:p>
            <a:endParaRPr lang="en-CA" sz="2000" dirty="0" smtClean="0">
              <a:solidFill>
                <a:srgbClr val="000000"/>
              </a:solidFill>
              <a:latin typeface="Consolas" pitchFamily="49" charset="0"/>
            </a:endParaRPr>
          </a:p>
          <a:p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Dim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States3() </a:t>
            </a:r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As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String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= _ </a:t>
            </a:r>
            <a:b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</a:b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			States1.Concat(States2).</a:t>
            </a:r>
            <a:r>
              <a:rPr lang="en-CA" sz="2000" dirty="0" err="1" smtClean="0">
                <a:solidFill>
                  <a:srgbClr val="000000"/>
                </a:solidFill>
                <a:latin typeface="Consolas" pitchFamily="49" charset="0"/>
              </a:rPr>
              <a:t>ToArray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()</a:t>
            </a:r>
            <a:endParaRPr lang="en-CA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01B614-E444-4389-BDA9-4DE7A5EA561F}" type="slidenum">
              <a:rPr lang="en-US" sz="1400" smtClean="0"/>
              <a:pPr eaLnBrk="1" hangingPunct="1"/>
              <a:t>5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Working with HashTable</a:t>
            </a:r>
            <a:endParaRPr 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Array:</a:t>
            </a:r>
          </a:p>
          <a:p>
            <a:pPr lvl="1"/>
            <a:r>
              <a:rPr lang="en-US" dirty="0" err="1" smtClean="0"/>
              <a:t>MyArray</a:t>
            </a:r>
            <a:r>
              <a:rPr lang="en-US" dirty="0" smtClean="0"/>
              <a:t>(100) returns element 100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if I want element “George”?</a:t>
            </a:r>
          </a:p>
          <a:p>
            <a:endParaRPr lang="en-US" dirty="0" smtClean="0"/>
          </a:p>
          <a:p>
            <a:r>
              <a:rPr lang="en-US" dirty="0" err="1" smtClean="0"/>
              <a:t>Hashtable</a:t>
            </a:r>
            <a:endParaRPr lang="en-US" dirty="0" smtClean="0"/>
          </a:p>
          <a:p>
            <a:pPr lvl="1"/>
            <a:r>
              <a:rPr lang="en-US" dirty="0" err="1" smtClean="0"/>
              <a:t>MyHash.Item</a:t>
            </a:r>
            <a:r>
              <a:rPr lang="en-US" dirty="0" smtClean="0"/>
              <a:t>(“George”)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96738B-1F11-4BF7-A072-39551DD0363D}" type="slidenum">
              <a:rPr lang="en-US" sz="1400" smtClean="0"/>
              <a:pPr eaLnBrk="1" hangingPunct="1"/>
              <a:t>50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Working with HashTable</a:t>
            </a:r>
            <a:endParaRPr 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Declaring </a:t>
            </a:r>
            <a:r>
              <a:rPr lang="en-US" b="1" dirty="0" err="1" smtClean="0"/>
              <a:t>HashTable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Dim </a:t>
            </a:r>
            <a:r>
              <a:rPr lang="en-US" dirty="0" err="1"/>
              <a:t>MyHash</a:t>
            </a:r>
            <a:r>
              <a:rPr lang="en-US" dirty="0"/>
              <a:t> As New </a:t>
            </a:r>
            <a:r>
              <a:rPr lang="en-US" dirty="0" err="1"/>
              <a:t>Hashtable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73CA25-E4B0-4167-82DE-9D3ED36A8FF3}" type="slidenum">
              <a:rPr lang="en-US" sz="1400" smtClean="0"/>
              <a:pPr eaLnBrk="1" hangingPunct="1"/>
              <a:t>51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Working with HashTable</a:t>
            </a:r>
            <a:endParaRPr 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smtClean="0"/>
              <a:t>Adding an element to the HashTable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{hash table object}.Add(Key as Object, value as Object)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Ex: MyHash.Add(“George”, 45)</a:t>
            </a:r>
            <a:br>
              <a:rPr lang="en-US" smtClean="0"/>
            </a:b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73CA25-E4B0-4167-82DE-9D3ED36A8FF3}" type="slidenum">
              <a:rPr lang="en-US" sz="1400" smtClean="0"/>
              <a:pPr eaLnBrk="1" hangingPunct="1"/>
              <a:t>52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95948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Working with HashTable</a:t>
            </a:r>
            <a:endParaRPr lang="en-US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smtClean="0"/>
              <a:t>Accessing an element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{hash table object}.Item({key})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Ex: MyArray.Item(“George”)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158001-4367-4876-9685-73A6A9522691}" type="slidenum">
              <a:rPr lang="en-US" sz="1400" smtClean="0"/>
              <a:pPr eaLnBrk="1" hangingPunct="1"/>
              <a:t>53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Working with HashTable</a:t>
            </a:r>
            <a:endParaRPr lang="en-US" smtClean="0"/>
          </a:p>
        </p:txBody>
      </p:sp>
      <p:sp>
        <p:nvSpPr>
          <p:cNvPr id="686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smtClean="0"/>
              <a:t>Searching for an element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{hash table object}.Contains({key})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Ex: MyArray.Contains(“George”)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C190B1-259C-4159-AE56-1F088B32ECED}" type="slidenum">
              <a:rPr lang="en-US" sz="1400" smtClean="0"/>
              <a:pPr eaLnBrk="1" hangingPunct="1"/>
              <a:t>54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2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Set Operations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Union</a:t>
            </a:r>
          </a:p>
          <a:p>
            <a:pPr lvl="1"/>
            <a:r>
              <a:rPr lang="en-CA" dirty="0" smtClean="0"/>
              <a:t>Contains elements of array1 and array2</a:t>
            </a:r>
          </a:p>
          <a:p>
            <a:pPr lvl="1"/>
            <a:r>
              <a:rPr lang="en-CA" dirty="0" smtClean="0"/>
              <a:t>No Duplication</a:t>
            </a:r>
          </a:p>
          <a:p>
            <a:endParaRPr lang="en-CA" dirty="0" smtClean="0"/>
          </a:p>
          <a:p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Dim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States1() </a:t>
            </a:r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As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String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= {</a:t>
            </a:r>
            <a:r>
              <a:rPr lang="en-CA" sz="2000" dirty="0" smtClean="0">
                <a:solidFill>
                  <a:srgbClr val="A31515"/>
                </a:solidFill>
                <a:latin typeface="Consolas" pitchFamily="49" charset="0"/>
              </a:rPr>
              <a:t>"A"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en-CA" sz="2000" dirty="0" smtClean="0">
                <a:solidFill>
                  <a:srgbClr val="A31515"/>
                </a:solidFill>
                <a:latin typeface="Consolas" pitchFamily="49" charset="0"/>
              </a:rPr>
              <a:t>"B"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en-CA" sz="2000" dirty="0" smtClean="0">
                <a:solidFill>
                  <a:srgbClr val="A31515"/>
                </a:solidFill>
                <a:latin typeface="Consolas" pitchFamily="49" charset="0"/>
              </a:rPr>
              <a:t>"C"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en-CA" sz="2000" dirty="0" smtClean="0">
                <a:solidFill>
                  <a:srgbClr val="A31515"/>
                </a:solidFill>
                <a:latin typeface="Consolas" pitchFamily="49" charset="0"/>
              </a:rPr>
              <a:t>"D"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}</a:t>
            </a:r>
            <a:endParaRPr lang="en-CA" sz="2000" dirty="0" smtClean="0">
              <a:solidFill>
                <a:srgbClr val="000000"/>
              </a:solidFill>
              <a:latin typeface="Consolas" pitchFamily="49" charset="0"/>
            </a:endParaRPr>
          </a:p>
          <a:p>
            <a:r>
              <a:rPr lang="pt-BR" sz="2000" dirty="0">
                <a:solidFill>
                  <a:srgbClr val="0000FF"/>
                </a:solidFill>
                <a:latin typeface="Consolas" pitchFamily="49" charset="0"/>
              </a:rPr>
              <a:t>Dim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 States2() </a:t>
            </a:r>
            <a:r>
              <a:rPr lang="pt-BR" sz="2000" dirty="0">
                <a:solidFill>
                  <a:srgbClr val="0000FF"/>
                </a:solidFill>
                <a:latin typeface="Consolas" pitchFamily="49" charset="0"/>
              </a:rPr>
              <a:t>As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pt-BR" sz="2000" dirty="0">
                <a:solidFill>
                  <a:srgbClr val="0000FF"/>
                </a:solidFill>
                <a:latin typeface="Consolas" pitchFamily="49" charset="0"/>
              </a:rPr>
              <a:t>String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 = {</a:t>
            </a:r>
            <a:r>
              <a:rPr lang="en-CA" sz="2000" dirty="0">
                <a:solidFill>
                  <a:srgbClr val="A31515"/>
                </a:solidFill>
                <a:latin typeface="Consolas" pitchFamily="49" charset="0"/>
              </a:rPr>
              <a:t>"</a:t>
            </a:r>
            <a:r>
              <a:rPr lang="pt-BR" sz="2000" dirty="0">
                <a:solidFill>
                  <a:srgbClr val="A31515"/>
                </a:solidFill>
                <a:latin typeface="Consolas" pitchFamily="49" charset="0"/>
              </a:rPr>
              <a:t>A"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en-CA" sz="2000" dirty="0">
                <a:solidFill>
                  <a:srgbClr val="A31515"/>
                </a:solidFill>
                <a:latin typeface="Consolas" pitchFamily="49" charset="0"/>
              </a:rPr>
              <a:t>"</a:t>
            </a:r>
            <a:r>
              <a:rPr lang="pt-BR" sz="2000" dirty="0">
                <a:solidFill>
                  <a:srgbClr val="A31515"/>
                </a:solidFill>
                <a:latin typeface="Consolas" pitchFamily="49" charset="0"/>
              </a:rPr>
              <a:t>B"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pt-BR" sz="2000" dirty="0">
                <a:solidFill>
                  <a:srgbClr val="A31515"/>
                </a:solidFill>
                <a:latin typeface="Consolas" pitchFamily="49" charset="0"/>
              </a:rPr>
              <a:t>"G"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pt-BR" sz="2000" dirty="0">
                <a:solidFill>
                  <a:srgbClr val="A31515"/>
                </a:solidFill>
                <a:latin typeface="Consolas" pitchFamily="49" charset="0"/>
              </a:rPr>
              <a:t>"H"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}</a:t>
            </a:r>
          </a:p>
          <a:p>
            <a:endParaRPr lang="en-CA" sz="2000" dirty="0" smtClean="0">
              <a:solidFill>
                <a:srgbClr val="000000"/>
              </a:solidFill>
              <a:latin typeface="Consolas" pitchFamily="49" charset="0"/>
            </a:endParaRPr>
          </a:p>
          <a:p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Dim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States3() </a:t>
            </a:r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As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String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= _ </a:t>
            </a:r>
            <a:b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</a:b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			States1.Union(States2).</a:t>
            </a:r>
            <a:r>
              <a:rPr lang="en-CA" sz="2000" dirty="0" err="1" smtClean="0">
                <a:solidFill>
                  <a:srgbClr val="000000"/>
                </a:solidFill>
                <a:latin typeface="Consolas" pitchFamily="49" charset="0"/>
              </a:rPr>
              <a:t>ToArray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()</a:t>
            </a:r>
            <a:endParaRPr lang="en-CA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338862-253D-4025-8B88-B6B507069204}" type="slidenum">
              <a:rPr lang="en-US" sz="1400" smtClean="0"/>
              <a:pPr eaLnBrk="1" hangingPunct="1"/>
              <a:t>6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Set Operations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Intersect</a:t>
            </a:r>
          </a:p>
          <a:p>
            <a:pPr lvl="1"/>
            <a:r>
              <a:rPr lang="en-CA" dirty="0" smtClean="0"/>
              <a:t>Contains elements from array1 and array2 which exist in </a:t>
            </a:r>
            <a:r>
              <a:rPr lang="en-CA" i="1" dirty="0" smtClean="0"/>
              <a:t>both </a:t>
            </a:r>
            <a:r>
              <a:rPr lang="en-CA" dirty="0" smtClean="0"/>
              <a:t>array1 and array2</a:t>
            </a:r>
          </a:p>
          <a:p>
            <a:endParaRPr lang="en-CA" dirty="0" smtClean="0"/>
          </a:p>
          <a:p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Dim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States1() </a:t>
            </a:r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As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String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= {</a:t>
            </a:r>
            <a:r>
              <a:rPr lang="en-CA" sz="2000" dirty="0" smtClean="0">
                <a:solidFill>
                  <a:srgbClr val="A31515"/>
                </a:solidFill>
                <a:latin typeface="Consolas" pitchFamily="49" charset="0"/>
              </a:rPr>
              <a:t>"A"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en-CA" sz="2000" dirty="0" smtClean="0">
                <a:solidFill>
                  <a:srgbClr val="A31515"/>
                </a:solidFill>
                <a:latin typeface="Consolas" pitchFamily="49" charset="0"/>
              </a:rPr>
              <a:t>"B"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en-CA" sz="2000" dirty="0" smtClean="0">
                <a:solidFill>
                  <a:srgbClr val="A31515"/>
                </a:solidFill>
                <a:latin typeface="Consolas" pitchFamily="49" charset="0"/>
              </a:rPr>
              <a:t>"C"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en-CA" sz="2000" dirty="0" smtClean="0">
                <a:solidFill>
                  <a:srgbClr val="A31515"/>
                </a:solidFill>
                <a:latin typeface="Consolas" pitchFamily="49" charset="0"/>
              </a:rPr>
              <a:t>"D"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}</a:t>
            </a:r>
          </a:p>
          <a:p>
            <a:r>
              <a:rPr lang="pt-BR" sz="2000" dirty="0">
                <a:solidFill>
                  <a:srgbClr val="0000FF"/>
                </a:solidFill>
                <a:latin typeface="Consolas" pitchFamily="49" charset="0"/>
              </a:rPr>
              <a:t>Dim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 States2() </a:t>
            </a:r>
            <a:r>
              <a:rPr lang="pt-BR" sz="2000" dirty="0">
                <a:solidFill>
                  <a:srgbClr val="0000FF"/>
                </a:solidFill>
                <a:latin typeface="Consolas" pitchFamily="49" charset="0"/>
              </a:rPr>
              <a:t>As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pt-BR" sz="2000" dirty="0">
                <a:solidFill>
                  <a:srgbClr val="0000FF"/>
                </a:solidFill>
                <a:latin typeface="Consolas" pitchFamily="49" charset="0"/>
              </a:rPr>
              <a:t>String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 = {</a:t>
            </a:r>
            <a:r>
              <a:rPr lang="en-CA" sz="2000" dirty="0">
                <a:solidFill>
                  <a:srgbClr val="A31515"/>
                </a:solidFill>
                <a:latin typeface="Consolas" pitchFamily="49" charset="0"/>
              </a:rPr>
              <a:t>"</a:t>
            </a:r>
            <a:r>
              <a:rPr lang="pt-BR" sz="2000" dirty="0">
                <a:solidFill>
                  <a:srgbClr val="A31515"/>
                </a:solidFill>
                <a:latin typeface="Consolas" pitchFamily="49" charset="0"/>
              </a:rPr>
              <a:t>A"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en-CA" sz="2000" dirty="0">
                <a:solidFill>
                  <a:srgbClr val="A31515"/>
                </a:solidFill>
                <a:latin typeface="Consolas" pitchFamily="49" charset="0"/>
              </a:rPr>
              <a:t>"</a:t>
            </a:r>
            <a:r>
              <a:rPr lang="pt-BR" sz="2000" dirty="0">
                <a:solidFill>
                  <a:srgbClr val="A31515"/>
                </a:solidFill>
                <a:latin typeface="Consolas" pitchFamily="49" charset="0"/>
              </a:rPr>
              <a:t>B"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pt-BR" sz="2000" dirty="0">
                <a:solidFill>
                  <a:srgbClr val="A31515"/>
                </a:solidFill>
                <a:latin typeface="Consolas" pitchFamily="49" charset="0"/>
              </a:rPr>
              <a:t>"G"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pt-BR" sz="2000" dirty="0">
                <a:solidFill>
                  <a:srgbClr val="A31515"/>
                </a:solidFill>
                <a:latin typeface="Consolas" pitchFamily="49" charset="0"/>
              </a:rPr>
              <a:t>"H"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}</a:t>
            </a:r>
          </a:p>
          <a:p>
            <a:endParaRPr lang="en-CA" sz="2000" dirty="0" smtClean="0">
              <a:solidFill>
                <a:srgbClr val="000000"/>
              </a:solidFill>
              <a:latin typeface="Consolas" pitchFamily="49" charset="0"/>
            </a:endParaRPr>
          </a:p>
          <a:p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Dim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States3() </a:t>
            </a:r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As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String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= _ </a:t>
            </a:r>
            <a:b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</a:b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			States1.Intersect(States2).</a:t>
            </a:r>
            <a:r>
              <a:rPr lang="en-CA" sz="2000" dirty="0" err="1" smtClean="0">
                <a:solidFill>
                  <a:srgbClr val="000000"/>
                </a:solidFill>
                <a:latin typeface="Consolas" pitchFamily="49" charset="0"/>
              </a:rPr>
              <a:t>ToArray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()</a:t>
            </a:r>
            <a:endParaRPr lang="en-CA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B0A022-416A-493A-A597-2E058DE3A83D}" type="slidenum">
              <a:rPr lang="en-US" sz="1400" smtClean="0"/>
              <a:pPr eaLnBrk="1" hangingPunct="1"/>
              <a:t>7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Set Operations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Except</a:t>
            </a:r>
          </a:p>
          <a:p>
            <a:pPr lvl="1"/>
            <a:r>
              <a:rPr lang="en-CA" dirty="0" smtClean="0"/>
              <a:t>Contains elements from array1 which do not exist in array2</a:t>
            </a:r>
          </a:p>
          <a:p>
            <a:endParaRPr lang="en-CA" dirty="0" smtClean="0"/>
          </a:p>
          <a:p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Dim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States1() </a:t>
            </a:r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As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String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= {</a:t>
            </a:r>
            <a:r>
              <a:rPr lang="en-CA" sz="2000" dirty="0" smtClean="0">
                <a:solidFill>
                  <a:srgbClr val="A31515"/>
                </a:solidFill>
                <a:latin typeface="Consolas" pitchFamily="49" charset="0"/>
              </a:rPr>
              <a:t>"A"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en-CA" sz="2000" dirty="0" smtClean="0">
                <a:solidFill>
                  <a:srgbClr val="A31515"/>
                </a:solidFill>
                <a:latin typeface="Consolas" pitchFamily="49" charset="0"/>
              </a:rPr>
              <a:t>"B"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en-CA" sz="2000" dirty="0" smtClean="0">
                <a:solidFill>
                  <a:srgbClr val="A31515"/>
                </a:solidFill>
                <a:latin typeface="Consolas" pitchFamily="49" charset="0"/>
              </a:rPr>
              <a:t>"C"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en-CA" sz="2000" dirty="0" smtClean="0">
                <a:solidFill>
                  <a:srgbClr val="A31515"/>
                </a:solidFill>
                <a:latin typeface="Consolas" pitchFamily="49" charset="0"/>
              </a:rPr>
              <a:t>"D"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}</a:t>
            </a:r>
          </a:p>
          <a:p>
            <a:r>
              <a:rPr lang="pt-BR" sz="2000" dirty="0">
                <a:solidFill>
                  <a:srgbClr val="0000FF"/>
                </a:solidFill>
                <a:latin typeface="Consolas" pitchFamily="49" charset="0"/>
              </a:rPr>
              <a:t>Dim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 States2() </a:t>
            </a:r>
            <a:r>
              <a:rPr lang="pt-BR" sz="2000" dirty="0">
                <a:solidFill>
                  <a:srgbClr val="0000FF"/>
                </a:solidFill>
                <a:latin typeface="Consolas" pitchFamily="49" charset="0"/>
              </a:rPr>
              <a:t>As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pt-BR" sz="2000" dirty="0">
                <a:solidFill>
                  <a:srgbClr val="0000FF"/>
                </a:solidFill>
                <a:latin typeface="Consolas" pitchFamily="49" charset="0"/>
              </a:rPr>
              <a:t>String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 = {</a:t>
            </a:r>
            <a:r>
              <a:rPr lang="en-CA" sz="2000" dirty="0">
                <a:solidFill>
                  <a:srgbClr val="A31515"/>
                </a:solidFill>
                <a:latin typeface="Consolas" pitchFamily="49" charset="0"/>
              </a:rPr>
              <a:t>"</a:t>
            </a:r>
            <a:r>
              <a:rPr lang="pt-BR" sz="2000" dirty="0">
                <a:solidFill>
                  <a:srgbClr val="A31515"/>
                </a:solidFill>
                <a:latin typeface="Consolas" pitchFamily="49" charset="0"/>
              </a:rPr>
              <a:t>A"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en-CA" sz="2000" dirty="0">
                <a:solidFill>
                  <a:srgbClr val="A31515"/>
                </a:solidFill>
                <a:latin typeface="Consolas" pitchFamily="49" charset="0"/>
              </a:rPr>
              <a:t>"</a:t>
            </a:r>
            <a:r>
              <a:rPr lang="pt-BR" sz="2000" dirty="0">
                <a:solidFill>
                  <a:srgbClr val="A31515"/>
                </a:solidFill>
                <a:latin typeface="Consolas" pitchFamily="49" charset="0"/>
              </a:rPr>
              <a:t>B"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pt-BR" sz="2000" dirty="0">
                <a:solidFill>
                  <a:srgbClr val="A31515"/>
                </a:solidFill>
                <a:latin typeface="Consolas" pitchFamily="49" charset="0"/>
              </a:rPr>
              <a:t>"G"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, </a:t>
            </a:r>
            <a:r>
              <a:rPr lang="pt-BR" sz="2000" dirty="0">
                <a:solidFill>
                  <a:srgbClr val="A31515"/>
                </a:solidFill>
                <a:latin typeface="Consolas" pitchFamily="49" charset="0"/>
              </a:rPr>
              <a:t>"H"</a:t>
            </a:r>
            <a:r>
              <a:rPr lang="pt-BR" sz="2000" dirty="0">
                <a:solidFill>
                  <a:srgbClr val="000000"/>
                </a:solidFill>
                <a:latin typeface="Consolas" pitchFamily="49" charset="0"/>
              </a:rPr>
              <a:t>}</a:t>
            </a:r>
          </a:p>
          <a:p>
            <a:endParaRPr lang="en-CA" sz="2000" dirty="0" smtClean="0">
              <a:solidFill>
                <a:srgbClr val="000000"/>
              </a:solidFill>
              <a:latin typeface="Consolas" pitchFamily="49" charset="0"/>
            </a:endParaRPr>
          </a:p>
          <a:p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Dim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States3() </a:t>
            </a:r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As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</a:t>
            </a:r>
            <a:r>
              <a:rPr lang="en-CA" sz="2000" dirty="0" smtClean="0">
                <a:solidFill>
                  <a:srgbClr val="0000FF"/>
                </a:solidFill>
                <a:latin typeface="Consolas" pitchFamily="49" charset="0"/>
              </a:rPr>
              <a:t>String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 = _ </a:t>
            </a:r>
            <a:b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</a:b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			States1.Except(States2).</a:t>
            </a:r>
            <a:r>
              <a:rPr lang="en-CA" sz="2000" dirty="0" err="1" smtClean="0">
                <a:solidFill>
                  <a:srgbClr val="000000"/>
                </a:solidFill>
                <a:latin typeface="Consolas" pitchFamily="49" charset="0"/>
              </a:rPr>
              <a:t>ToArray</a:t>
            </a:r>
            <a:r>
              <a:rPr lang="en-CA" sz="2000" dirty="0" smtClean="0">
                <a:solidFill>
                  <a:srgbClr val="000000"/>
                </a:solidFill>
                <a:latin typeface="Consolas" pitchFamily="49" charset="0"/>
              </a:rPr>
              <a:t>()</a:t>
            </a:r>
            <a:endParaRPr lang="en-CA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86312F-89AD-4E4B-972E-73AFBE219925}" type="slidenum">
              <a:rPr lang="en-US" sz="1400" smtClean="0"/>
              <a:pPr eaLnBrk="1" hangingPunct="1"/>
              <a:t>8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Opening a File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mtClean="0"/>
              <a:t>Add </a:t>
            </a:r>
            <a:r>
              <a:rPr lang="en-CA" i="1" smtClean="0"/>
              <a:t>OpenFileDialog</a:t>
            </a:r>
            <a:r>
              <a:rPr lang="en-CA" smtClean="0"/>
              <a:t> control to form</a:t>
            </a:r>
          </a:p>
          <a:p>
            <a:endParaRPr lang="en-CA" smtClean="0"/>
          </a:p>
          <a:p>
            <a:r>
              <a:rPr lang="en-CA" smtClean="0"/>
              <a:t>To show the Open dialog box</a:t>
            </a:r>
          </a:p>
          <a:p>
            <a:pPr lvl="1"/>
            <a:r>
              <a:rPr lang="en-CA" smtClean="0">
                <a:solidFill>
                  <a:srgbClr val="000000"/>
                </a:solidFill>
                <a:latin typeface="Consolas" pitchFamily="49" charset="0"/>
              </a:rPr>
              <a:t>OpenFileDialog1.ShowDialog()</a:t>
            </a:r>
          </a:p>
          <a:p>
            <a:pPr lvl="1"/>
            <a:endParaRPr lang="en-CA" smtClean="0">
              <a:solidFill>
                <a:srgbClr val="000000"/>
              </a:solidFill>
              <a:latin typeface="Consolas" pitchFamily="49" charset="0"/>
            </a:endParaRPr>
          </a:p>
          <a:p>
            <a:r>
              <a:rPr lang="en-CA" smtClean="0"/>
              <a:t>After selecting the file, it’ll be stored in</a:t>
            </a:r>
          </a:p>
          <a:p>
            <a:pPr lvl="1"/>
            <a:r>
              <a:rPr lang="en-CA" smtClean="0">
                <a:solidFill>
                  <a:srgbClr val="000000"/>
                </a:solidFill>
                <a:latin typeface="Consolas" pitchFamily="49" charset="0"/>
              </a:rPr>
              <a:t>OpenFileDialog1.</a:t>
            </a:r>
            <a:r>
              <a:rPr lang="en-CA" i="1" smtClean="0">
                <a:solidFill>
                  <a:srgbClr val="000000"/>
                </a:solidFill>
                <a:latin typeface="Consolas" pitchFamily="49" charset="0"/>
              </a:rPr>
              <a:t>FileName</a:t>
            </a:r>
          </a:p>
          <a:p>
            <a:endParaRPr lang="en-CA" smtClean="0">
              <a:solidFill>
                <a:srgbClr val="000000"/>
              </a:solidFill>
              <a:latin typeface="Consolas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646130-E5CB-4A4D-A01E-BEBE39ADBCBD}" type="slidenum">
              <a:rPr lang="en-US" sz="1400" smtClean="0"/>
              <a:pPr eaLnBrk="1" hangingPunct="1"/>
              <a:t>9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3129</TotalTime>
  <Words>2699</Words>
  <Application>Microsoft Office PowerPoint</Application>
  <PresentationFormat>On-screen Show (4:3)</PresentationFormat>
  <Paragraphs>530</Paragraphs>
  <Slides>55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Wingdings</vt:lpstr>
      <vt:lpstr>Wingdings 2</vt:lpstr>
      <vt:lpstr>Century Schoolbook</vt:lpstr>
      <vt:lpstr>Consolas</vt:lpstr>
      <vt:lpstr>Courier New</vt:lpstr>
      <vt:lpstr>Oriel</vt:lpstr>
      <vt:lpstr>Chapter 8 – Files</vt:lpstr>
      <vt:lpstr>Preliminaries</vt:lpstr>
      <vt:lpstr>RealAllLines</vt:lpstr>
      <vt:lpstr>WriteAllLines</vt:lpstr>
      <vt:lpstr>Set Operations</vt:lpstr>
      <vt:lpstr>Set Operations</vt:lpstr>
      <vt:lpstr>Set Operations</vt:lpstr>
      <vt:lpstr>Set Operations</vt:lpstr>
      <vt:lpstr>Opening a File</vt:lpstr>
      <vt:lpstr>Sequential Files</vt:lpstr>
      <vt:lpstr>Sequential Files</vt:lpstr>
      <vt:lpstr>Creating a Sequential File</vt:lpstr>
      <vt:lpstr>Creating a Sequential File…</vt:lpstr>
      <vt:lpstr>Example</vt:lpstr>
      <vt:lpstr>File: PAYROLL.TXT</vt:lpstr>
      <vt:lpstr>Caution </vt:lpstr>
      <vt:lpstr>Adding Items to a Sequential File</vt:lpstr>
      <vt:lpstr>IO.File.AppendText</vt:lpstr>
      <vt:lpstr>Sequential File Modes</vt:lpstr>
      <vt:lpstr>Avoiding Errors</vt:lpstr>
      <vt:lpstr>Testing for the Existence of a File </vt:lpstr>
      <vt:lpstr>Deleting Info from a Sequential File</vt:lpstr>
      <vt:lpstr>Delete and Move Methods</vt:lpstr>
      <vt:lpstr>Imports System.IO</vt:lpstr>
      <vt:lpstr>Exception Handling</vt:lpstr>
      <vt:lpstr>Structured Exception Handling</vt:lpstr>
      <vt:lpstr>How Visual Basic Handles Exceptions</vt:lpstr>
      <vt:lpstr>Exception Example</vt:lpstr>
      <vt:lpstr>Exception Handled by Visual Basic</vt:lpstr>
      <vt:lpstr>Try-Catch-Finally Block</vt:lpstr>
      <vt:lpstr>Catch Blocks</vt:lpstr>
      <vt:lpstr>Try Catch Block Syntax</vt:lpstr>
      <vt:lpstr>Example Error Handling</vt:lpstr>
      <vt:lpstr>Example Error Handling</vt:lpstr>
      <vt:lpstr>Exception Handling and File Errors</vt:lpstr>
      <vt:lpstr>Practice</vt:lpstr>
      <vt:lpstr>Using Sequential Files</vt:lpstr>
      <vt:lpstr>CSV File Format</vt:lpstr>
      <vt:lpstr>LSV File Format</vt:lpstr>
      <vt:lpstr>Split Example</vt:lpstr>
      <vt:lpstr>Split Comments</vt:lpstr>
      <vt:lpstr>Example 2</vt:lpstr>
      <vt:lpstr>Example 3: Convert a CSV Format File to an LSV Format</vt:lpstr>
      <vt:lpstr>Join Function</vt:lpstr>
      <vt:lpstr>Comments</vt:lpstr>
      <vt:lpstr>HashTables</vt:lpstr>
      <vt:lpstr>Working with HashTable</vt:lpstr>
      <vt:lpstr>Working with HashTable</vt:lpstr>
      <vt:lpstr>Working with HashTable</vt:lpstr>
      <vt:lpstr>Working with HashTable</vt:lpstr>
      <vt:lpstr>Working with HashTable</vt:lpstr>
      <vt:lpstr>Working with HashTable</vt:lpstr>
      <vt:lpstr>Working with HashTable</vt:lpstr>
      <vt:lpstr>Working with HashTable</vt:lpstr>
      <vt:lpstr>PowerPoint Presentation</vt:lpstr>
    </vt:vector>
  </TitlesOfParts>
  <Company>DeVry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Relational and Logical Operators 192 Relational Operators Logical Operators 5.2 If Blocks 196 5.3 Select Case Blocks 213 5.4 A Case Study: Weekly Payroll 231 Designing the Weekly Payroll Program Pseudocode for the Display Payroll Event Writing the Weekly Payroll Program The User Interface Summary 239 Programming Projects 240 Decisions 5 191 ch5_1page.qxd 2/12/02 7:58 AM Page 191</dc:title>
  <dc:creator>cwyman</dc:creator>
  <cp:lastModifiedBy>Richard</cp:lastModifiedBy>
  <cp:revision>95</cp:revision>
  <dcterms:created xsi:type="dcterms:W3CDTF">2002-04-04T04:28:29Z</dcterms:created>
  <dcterms:modified xsi:type="dcterms:W3CDTF">2012-10-28T05:44:17Z</dcterms:modified>
</cp:coreProperties>
</file>