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7" r:id="rId1"/>
  </p:sldMasterIdLst>
  <p:notesMasterIdLst>
    <p:notesMasterId r:id="rId93"/>
  </p:notesMasterIdLst>
  <p:sldIdLst>
    <p:sldId id="393" r:id="rId2"/>
    <p:sldId id="389" r:id="rId3"/>
    <p:sldId id="391" r:id="rId4"/>
    <p:sldId id="376" r:id="rId5"/>
    <p:sldId id="256" r:id="rId6"/>
    <p:sldId id="295" r:id="rId7"/>
    <p:sldId id="378" r:id="rId8"/>
    <p:sldId id="379" r:id="rId9"/>
    <p:sldId id="296" r:id="rId10"/>
    <p:sldId id="394" r:id="rId11"/>
    <p:sldId id="297" r:id="rId12"/>
    <p:sldId id="298" r:id="rId13"/>
    <p:sldId id="299" r:id="rId14"/>
    <p:sldId id="351" r:id="rId15"/>
    <p:sldId id="300" r:id="rId16"/>
    <p:sldId id="301" r:id="rId17"/>
    <p:sldId id="352" r:id="rId18"/>
    <p:sldId id="395" r:id="rId19"/>
    <p:sldId id="302" r:id="rId20"/>
    <p:sldId id="303" r:id="rId21"/>
    <p:sldId id="381" r:id="rId22"/>
    <p:sldId id="383" r:id="rId23"/>
    <p:sldId id="354" r:id="rId24"/>
    <p:sldId id="353" r:id="rId25"/>
    <p:sldId id="384" r:id="rId26"/>
    <p:sldId id="304" r:id="rId27"/>
    <p:sldId id="305" r:id="rId28"/>
    <p:sldId id="355" r:id="rId29"/>
    <p:sldId id="306" r:id="rId30"/>
    <p:sldId id="307" r:id="rId31"/>
    <p:sldId id="308" r:id="rId32"/>
    <p:sldId id="309" r:id="rId33"/>
    <p:sldId id="310" r:id="rId34"/>
    <p:sldId id="385" r:id="rId35"/>
    <p:sldId id="369" r:id="rId36"/>
    <p:sldId id="370" r:id="rId37"/>
    <p:sldId id="390" r:id="rId38"/>
    <p:sldId id="294" r:id="rId39"/>
    <p:sldId id="311" r:id="rId40"/>
    <p:sldId id="356" r:id="rId41"/>
    <p:sldId id="313" r:id="rId42"/>
    <p:sldId id="314" r:id="rId43"/>
    <p:sldId id="312" r:id="rId44"/>
    <p:sldId id="357" r:id="rId45"/>
    <p:sldId id="315" r:id="rId46"/>
    <p:sldId id="317" r:id="rId47"/>
    <p:sldId id="358" r:id="rId48"/>
    <p:sldId id="316" r:id="rId49"/>
    <p:sldId id="318" r:id="rId50"/>
    <p:sldId id="319" r:id="rId51"/>
    <p:sldId id="359" r:id="rId52"/>
    <p:sldId id="320" r:id="rId53"/>
    <p:sldId id="350" r:id="rId54"/>
    <p:sldId id="322" r:id="rId55"/>
    <p:sldId id="323" r:id="rId56"/>
    <p:sldId id="324" r:id="rId57"/>
    <p:sldId id="360" r:id="rId58"/>
    <p:sldId id="346" r:id="rId59"/>
    <p:sldId id="347" r:id="rId60"/>
    <p:sldId id="325" r:id="rId61"/>
    <p:sldId id="386" r:id="rId62"/>
    <p:sldId id="328" r:id="rId63"/>
    <p:sldId id="329" r:id="rId64"/>
    <p:sldId id="326" r:id="rId65"/>
    <p:sldId id="327" r:id="rId66"/>
    <p:sldId id="361" r:id="rId67"/>
    <p:sldId id="330" r:id="rId68"/>
    <p:sldId id="331" r:id="rId69"/>
    <p:sldId id="348" r:id="rId70"/>
    <p:sldId id="396" r:id="rId71"/>
    <p:sldId id="333" r:id="rId72"/>
    <p:sldId id="334" r:id="rId73"/>
    <p:sldId id="362" r:id="rId74"/>
    <p:sldId id="335" r:id="rId75"/>
    <p:sldId id="336" r:id="rId76"/>
    <p:sldId id="371" r:id="rId77"/>
    <p:sldId id="337" r:id="rId78"/>
    <p:sldId id="397" r:id="rId79"/>
    <p:sldId id="338" r:id="rId80"/>
    <p:sldId id="342" r:id="rId81"/>
    <p:sldId id="388" r:id="rId82"/>
    <p:sldId id="366" r:id="rId83"/>
    <p:sldId id="365" r:id="rId84"/>
    <p:sldId id="367" r:id="rId85"/>
    <p:sldId id="339" r:id="rId86"/>
    <p:sldId id="368" r:id="rId87"/>
    <p:sldId id="343" r:id="rId88"/>
    <p:sldId id="344" r:id="rId89"/>
    <p:sldId id="372" r:id="rId90"/>
    <p:sldId id="345" r:id="rId91"/>
    <p:sldId id="373" r:id="rId92"/>
  </p:sldIdLst>
  <p:sldSz cx="9144000" cy="6858000" type="screen4x3"/>
  <p:notesSz cx="6858000" cy="9144000"/>
  <p:embeddedFontLst>
    <p:embeddedFont>
      <p:font typeface="Wingdings 2" pitchFamily="18" charset="2"/>
      <p:regular r:id="rId94"/>
    </p:embeddedFont>
    <p:embeddedFont>
      <p:font typeface="Century Schoolbook" pitchFamily="18" charset="0"/>
      <p:regular r:id="rId95"/>
      <p:bold r:id="rId96"/>
      <p:italic r:id="rId97"/>
      <p:boldItalic r:id="rId98"/>
    </p:embeddedFont>
    <p:embeddedFont>
      <p:font typeface="Consolas" pitchFamily="49" charset="0"/>
      <p:regular r:id="rId99"/>
      <p:bold r:id="rId100"/>
      <p:italic r:id="rId101"/>
      <p:boldItalic r:id="rId10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0000" autoAdjust="0"/>
  </p:normalViewPr>
  <p:slideViewPr>
    <p:cSldViewPr>
      <p:cViewPr varScale="1">
        <p:scale>
          <a:sx n="104" d="100"/>
          <a:sy n="104" d="100"/>
        </p:scale>
        <p:origin x="-3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7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4.fntdata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2F12EC-6365-481D-9327-14891B2B9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0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F4F7D5-3007-4A03-A9D0-992AE437A731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4EE73B-06E5-4167-80C8-7967D40C4758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857C52-3E53-48D4-9262-DAD4389BF608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Note that the array is created and the array is loaded each and every time the user clicks on the Who Won button.  See example 2 for an improvement where the array is only loaded once.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611D3-9C7F-485A-AED0-6EF3B150EBF6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961CF-ADA5-4CD4-A084-DA7EAEF1C1F8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961CF-ADA5-4CD4-A084-DA7EAEF1C1F8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5EFAB8-11F2-4FB9-9FFF-D1554D640044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567A9-1158-4F20-B012-0E12E131CFCF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567A9-1158-4F20-B012-0E12E131CFCF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567A9-1158-4F20-B012-0E12E131CFCF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59FC06-F781-46DB-B6E9-A5A5D0FA81BD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68C8C1-24FE-467D-B13A-F8B2C8E0AEBB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250A6-5BF0-48DA-A621-8751C4CD8D3C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250A6-5BF0-48DA-A621-8751C4CD8D3C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0D3734-4B00-4BD3-A8D7-A179CEFA632A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Note the size of the array may change after the array is created, but not the data type.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4C6E95-6CEB-47B9-B304-B6AA6265A184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D33A78-AA4A-4079-B87C-BCB3C6BBFAB8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473A7C-224C-4DA8-A708-5D93D543A41A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F158C3-6066-4920-B437-A38DB003A8D8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A178CD-5406-462B-8110-BA29F8E27B13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A56D0-8183-456E-8F7B-BBCAABE7F6D7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1309DE-26B0-4857-850F-E5306C95A181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68C8C1-24FE-467D-B13A-F8B2C8E0AEBB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1309DE-26B0-4857-850F-E5306C95A181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86D2C6-D86B-46B8-AB1E-4133F941DF52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9E1FC6-8393-4729-B42B-A4CDED6033E7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3236DF-A529-4127-AB44-8D0FBB403858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8887A2-087C-4FF2-A8AD-D2C556CAF489}" type="slidenum">
              <a:rPr lang="en-US" sz="1200" smtClean="0"/>
              <a:pPr eaLnBrk="1" hangingPunct="1"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E08781-8CD4-4DA4-BEDF-72F2DCC18CB3}" type="slidenum">
              <a:rPr lang="en-US" sz="1200" smtClean="0"/>
              <a:pPr eaLnBrk="1" hangingPunct="1"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35F5E-E465-4C81-98AA-C35CBCDA3F6E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CFAC2A-C944-4562-9728-D2DAAABF2324}" type="slidenum">
              <a:rPr lang="en-US" sz="1200" smtClean="0"/>
              <a:pPr eaLnBrk="1" hangingPunct="1"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8621B-1B29-4831-9A55-5CC6AD2F1992}" type="slidenum">
              <a:rPr lang="en-US" sz="1200" smtClean="0"/>
              <a:pPr eaLnBrk="1" hangingPunct="1"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D12ED3-3845-4B95-982E-DA283383FCC6}" type="slidenum">
              <a:rPr lang="en-US" sz="1200" smtClean="0"/>
              <a:pPr eaLnBrk="1" hangingPunct="1"/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68C8C1-24FE-467D-B13A-F8B2C8E0AEBB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0A3371-83C6-4865-A95E-BE4EA20E8FB6}" type="slidenum">
              <a:rPr lang="en-US" sz="1200" smtClean="0"/>
              <a:pPr eaLnBrk="1" hangingPunct="1"/>
              <a:t>46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C5C9A-D379-44D5-A8B4-1EBDA226DEB0}" type="slidenum">
              <a:rPr lang="en-US" sz="1200" smtClean="0"/>
              <a:pPr eaLnBrk="1" hangingPunct="1"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7F1473-F309-4D3C-950B-DD948109E26A}" type="slidenum">
              <a:rPr lang="en-US" sz="1200" smtClean="0"/>
              <a:pPr eaLnBrk="1" hangingPunct="1"/>
              <a:t>48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0E674-6BC0-47C6-A1B8-0DA342CF6E1C}" type="slidenum">
              <a:rPr lang="en-US" sz="1200" smtClean="0"/>
              <a:pPr eaLnBrk="1" hangingPunct="1"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D034D-98C1-49B3-B5FD-2CF088D0340D}" type="slidenum">
              <a:rPr lang="en-US" sz="1200" smtClean="0"/>
              <a:pPr eaLnBrk="1" hangingPunct="1"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2226D4-3685-47BA-BFE3-18F7213A5DD0}" type="slidenum">
              <a:rPr lang="en-US" sz="1200" smtClean="0"/>
              <a:pPr eaLnBrk="1" hangingPunct="1"/>
              <a:t>51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0F1148-C7FB-4EB1-B9CA-2CB8109B085C}" type="slidenum">
              <a:rPr lang="en-US" sz="1200" smtClean="0"/>
              <a:pPr eaLnBrk="1" hangingPunct="1"/>
              <a:t>52</a:t>
            </a:fld>
            <a:endParaRPr 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Notice that the function call is written Sum(score), not Sum(score()), and that</a:t>
            </a:r>
          </a:p>
          <a:p>
            <a:pPr eaLnBrk="1" hangingPunct="1"/>
            <a:r>
              <a:rPr lang="en-US" smtClean="0"/>
              <a:t>the parameter declaration is written </a:t>
            </a:r>
            <a:r>
              <a:rPr lang="en-US" b="1" smtClean="0">
                <a:latin typeface="Courier New" pitchFamily="49" charset="0"/>
              </a:rPr>
              <a:t>ByVal s() As Integer</a:t>
            </a:r>
            <a:r>
              <a:rPr lang="en-US" smtClean="0"/>
              <a:t>, not </a:t>
            </a:r>
            <a:r>
              <a:rPr lang="en-US" b="1" smtClean="0">
                <a:latin typeface="Courier New" pitchFamily="49" charset="0"/>
              </a:rPr>
              <a:t>ByVal s As Integer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72C249-B5EF-4824-A5E2-1A4FCFA48C96}" type="slidenum">
              <a:rPr lang="en-US" sz="1200" smtClean="0"/>
              <a:pPr eaLnBrk="1" hangingPunct="1"/>
              <a:t>53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BE21D4-CA2D-4C97-B892-9456C5C1BDDF}" type="slidenum">
              <a:rPr lang="en-US" sz="1200" smtClean="0"/>
              <a:pPr eaLnBrk="1" hangingPunct="1"/>
              <a:t>54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F1CB87-9EA2-4B9A-8B47-016B322EC8B0}" type="slidenum">
              <a:rPr lang="en-US" sz="1200" smtClean="0"/>
              <a:pPr eaLnBrk="1" hangingPunct="1"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A680B4-F72A-46C3-A27A-1DC7870B5F1B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BEF9F2-C9C9-4655-A586-9BD80CCA3E66}" type="slidenum">
              <a:rPr lang="en-US" sz="1200" smtClean="0"/>
              <a:pPr eaLnBrk="1" hangingPunct="1"/>
              <a:t>56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4A4BE3-56BB-4BDC-8153-21F61B472D4A}" type="slidenum">
              <a:rPr lang="en-US" sz="1200" smtClean="0"/>
              <a:pPr eaLnBrk="1" hangingPunct="1"/>
              <a:t>57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3DFA4A-A425-4804-9241-18AD06F2072B}" type="slidenum">
              <a:rPr lang="en-US" sz="1200" smtClean="0"/>
              <a:pPr eaLnBrk="1" hangingPunct="1"/>
              <a:t>58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3C73E3-F182-48E7-AF85-E01B9319DFEA}" type="slidenum">
              <a:rPr lang="en-US" sz="1200" smtClean="0"/>
              <a:pPr eaLnBrk="1" hangingPunct="1"/>
              <a:t>59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847E3-A1A3-4AF7-8ACD-BAC431FA24D5}" type="slidenum">
              <a:rPr lang="en-US" sz="1200" smtClean="0"/>
              <a:pPr eaLnBrk="1" hangingPunct="1"/>
              <a:t>60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B62485-19F8-4611-9B3C-4913CFE1C9F0}" type="slidenum">
              <a:rPr lang="en-US" sz="1200" smtClean="0"/>
              <a:pPr eaLnBrk="1" hangingPunct="1"/>
              <a:t>62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317CDD-D085-40E4-A145-0696A4BA9D36}" type="slidenum">
              <a:rPr lang="en-US" sz="1200" smtClean="0"/>
              <a:pPr eaLnBrk="1" hangingPunct="1"/>
              <a:t>63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50941-7E26-4093-BD10-9F51782C3C36}" type="slidenum">
              <a:rPr lang="en-US" sz="1200" smtClean="0"/>
              <a:pPr eaLnBrk="1" hangingPunct="1"/>
              <a:t>64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A73544-5277-417D-9423-E498E6975222}" type="slidenum">
              <a:rPr lang="en-US" sz="1200" smtClean="0"/>
              <a:pPr eaLnBrk="1" hangingPunct="1"/>
              <a:t>65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79EF6A-7779-4D1B-9F67-B23F0312D1C6}" type="slidenum">
              <a:rPr lang="en-US" sz="1200" smtClean="0"/>
              <a:pPr eaLnBrk="1" hangingPunct="1"/>
              <a:t>66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A680B4-F72A-46C3-A27A-1DC7870B5F1B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B197A-1044-40B4-83C7-0B881CC3D837}" type="slidenum">
              <a:rPr lang="en-US" sz="1200" smtClean="0"/>
              <a:pPr eaLnBrk="1" hangingPunct="1"/>
              <a:t>67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F9DD8-F8C1-4332-942B-A72B24142FF5}" type="slidenum">
              <a:rPr lang="en-US" sz="1200" smtClean="0"/>
              <a:pPr eaLnBrk="1" hangingPunct="1"/>
              <a:t>68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F5D971-B1BF-49C8-8B86-0B5C5BE058F9}" type="slidenum">
              <a:rPr lang="en-US" sz="1200" smtClean="0"/>
              <a:pPr eaLnBrk="1" hangingPunct="1"/>
              <a:t>69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E940C-C1C6-442E-9EE3-289CE5487920}" type="slidenum">
              <a:rPr lang="en-US" sz="1200" smtClean="0"/>
              <a:pPr eaLnBrk="1" hangingPunct="1"/>
              <a:t>71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D1574F-0D7F-4189-8B88-92AC8BF7DDAB}" type="slidenum">
              <a:rPr lang="en-US" sz="1200" smtClean="0"/>
              <a:pPr eaLnBrk="1" hangingPunct="1"/>
              <a:t>72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8E5E80-F703-43B7-8723-038A5197C6A6}" type="slidenum">
              <a:rPr lang="en-US" sz="1200" smtClean="0"/>
              <a:pPr eaLnBrk="1" hangingPunct="1"/>
              <a:t>73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04729-5E7A-4FC5-B594-F03CE31A3164}" type="slidenum">
              <a:rPr lang="en-US" sz="1200" smtClean="0"/>
              <a:pPr eaLnBrk="1" hangingPunct="1"/>
              <a:t>74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5D8305-DF28-487B-BC7C-AE4877C400B7}" type="slidenum">
              <a:rPr lang="en-US" sz="1200" smtClean="0"/>
              <a:pPr eaLnBrk="1" hangingPunct="1"/>
              <a:t>75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29E40-C347-490A-8FDE-C983AE9AD640}" type="slidenum">
              <a:rPr lang="en-US" sz="1200" smtClean="0"/>
              <a:pPr eaLnBrk="1" hangingPunct="1"/>
              <a:t>77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797EC2-FBC5-49E2-93B3-1F85196C46AD}" type="slidenum">
              <a:rPr lang="en-US" sz="1200" smtClean="0"/>
              <a:pPr eaLnBrk="1" hangingPunct="1"/>
              <a:t>79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286CCB-9EE7-4590-85B6-23C1262D0CD7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539A10-3AB2-4776-A183-C70EE0F45B85}" type="slidenum">
              <a:rPr lang="en-US" sz="1200" smtClean="0"/>
              <a:pPr eaLnBrk="1" hangingPunct="1"/>
              <a:t>80</a:t>
            </a:fld>
            <a:endParaRPr 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98161-048E-4487-B941-59856485D2BF}" type="slidenum">
              <a:rPr lang="en-US" sz="1200" smtClean="0"/>
              <a:pPr eaLnBrk="1" hangingPunct="1"/>
              <a:t>82</a:t>
            </a:fld>
            <a:endParaRPr 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26560A-0B0A-4C55-AC51-3D6E61FBD561}" type="slidenum">
              <a:rPr lang="en-US" sz="1200" smtClean="0"/>
              <a:pPr eaLnBrk="1" hangingPunct="1"/>
              <a:t>83</a:t>
            </a:fld>
            <a:endParaRPr 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84AC26-5DF9-4E42-9191-C940C9A2E594}" type="slidenum">
              <a:rPr lang="en-US" sz="1200" smtClean="0"/>
              <a:pPr eaLnBrk="1" hangingPunct="1"/>
              <a:t>84</a:t>
            </a:fld>
            <a:endParaRPr 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6E7751-0CB2-40D9-8857-7FF05FB3280A}" type="slidenum">
              <a:rPr lang="en-US" sz="1200" smtClean="0"/>
              <a:pPr eaLnBrk="1" hangingPunct="1"/>
              <a:t>85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BDD3D-BFDD-40ED-ABFD-90E377599F9B}" type="slidenum">
              <a:rPr lang="en-US" sz="1200" smtClean="0"/>
              <a:pPr eaLnBrk="1" hangingPunct="1"/>
              <a:t>86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43ECCD-FB2F-4C47-926C-0B5D11C935E9}" type="slidenum">
              <a:rPr lang="en-US" sz="1200" smtClean="0"/>
              <a:pPr eaLnBrk="1" hangingPunct="1"/>
              <a:t>87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45F761-78F1-40CE-8E5E-FA0E748AFC69}" type="slidenum">
              <a:rPr lang="en-US" sz="1200" smtClean="0"/>
              <a:pPr eaLnBrk="1" hangingPunct="1"/>
              <a:t>88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84D988-EFB2-4C51-B6BD-F7537902C792}" type="slidenum">
              <a:rPr lang="en-US" sz="1200" smtClean="0"/>
              <a:pPr eaLnBrk="1" hangingPunct="1"/>
              <a:t>90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397F68-F696-4F22-84C4-9565D0E66B75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C8675-4246-4FE3-B608-1C8A046B0020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075" indent="0" algn="ctr">
              <a:buNone/>
            </a:lvl2pPr>
            <a:lvl3pPr marL="914151" indent="0" algn="ctr">
              <a:buNone/>
            </a:lvl3pPr>
            <a:lvl4pPr marL="1371227" indent="0" algn="ctr">
              <a:buNone/>
            </a:lvl4pPr>
            <a:lvl5pPr marL="1828303" indent="0" algn="ctr">
              <a:buNone/>
            </a:lvl5pPr>
            <a:lvl6pPr marL="2285378" indent="0" algn="ctr">
              <a:buNone/>
            </a:lvl6pPr>
            <a:lvl7pPr marL="2742453" indent="0" algn="ctr">
              <a:buNone/>
            </a:lvl7pPr>
            <a:lvl8pPr marL="3199529" indent="0" algn="ctr">
              <a:buNone/>
            </a:lvl8pPr>
            <a:lvl9pPr marL="3656605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Slide Number Placeholder 28"/>
          <p:cNvSpPr>
            <a:spLocks noGrp="1"/>
          </p:cNvSpPr>
          <p:nvPr>
            <p:ph type="sldNum" sz="quarter" idx="10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4657BC-B40F-43D6-8FA4-6C2B23F7A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1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C291F1-290B-4DD6-9EA6-E1504AB4C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3884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D859DE9-F075-43D1-8E2D-A0B1DA9EEA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848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F6761D-0BB1-444A-AD10-28DFBF52D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3E21231-6B15-4F12-800B-19545E748B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5679"/>
      </p:ext>
    </p:extLst>
  </p:cSld>
  <p:clrMapOvr>
    <a:masterClrMapping/>
  </p:clrMapOvr>
  <p:transition spd="med">
    <p:cover dir="r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905250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981200"/>
            <a:ext cx="3906838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29851-D686-4519-B0EB-01A5ED8DD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28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9738" y="5661025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564313"/>
            <a:ext cx="6016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5105"/>
            <a:ext cx="8884096" cy="562074"/>
          </a:xfrm>
        </p:spPr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4461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F38412-BD47-411D-A840-2D720FF1FC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44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668D65-60BF-4726-9A79-ECD14EF35D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8217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D5963F8-8577-4A34-BB79-E6D304185B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10009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10560F-27AC-47F0-9496-CBED9BEF57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73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86E87D-A891-473E-9B7F-F156234E4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43811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5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8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2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7E0561-C080-4EF5-84F3-63EF859BFE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5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7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244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7C9608-A591-45DC-A27C-6FE59D94A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Chapter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0795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91415" tIns="45708" rIns="91415" bIns="45708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ransition spd="med"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182563" algn="l" rtl="0" eaLnBrk="1" fontAlgn="base" hangingPunct="1">
        <a:spcBef>
          <a:spcPct val="20000"/>
        </a:spcBef>
        <a:spcAft>
          <a:spcPct val="0"/>
        </a:spcAft>
        <a:buClr>
          <a:srgbClr val="6B6B6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F9DD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87" indent="-18282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132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378" indent="-18282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9624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ting-algorithms.com/random-initial-order" TargetMode="External"/><Relationship Id="rId2" Type="http://schemas.openxmlformats.org/officeDocument/2006/relationships/hyperlink" Target="http://www.youtube.com/watch?v=P00xJgWzz2c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E080C3-8D20-4A18-A857-87DD063807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7964488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Suppose that you want to evaluate the exam</a:t>
            </a:r>
            <a:br>
              <a:rPr lang="en-US" sz="2800" dirty="0" smtClean="0"/>
            </a:br>
            <a:r>
              <a:rPr lang="en-US" sz="2800" dirty="0" smtClean="0"/>
              <a:t>grades for 30 students and display the names of the students whose scores are above average.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BETTER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btnDisplay_Click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>
                <a:latin typeface="Courier New" pitchFamily="49" charset="0"/>
              </a:rPr>
              <a:t>) _ 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                         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btnDisplay.Click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>
                <a:latin typeface="Courier New" pitchFamily="49" charset="0"/>
              </a:rPr>
              <a:t> student(29)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>
                <a:latin typeface="Courier New" pitchFamily="49" charset="0"/>
              </a:rPr>
              <a:t>, score(29)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CE249-F4C4-4F86-912A-0CA8482BEAE0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56158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Arrays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2895600"/>
            <a:ext cx="7964488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folHlink"/>
                </a:solidFill>
              </a:rPr>
              <a:t>Dim</a:t>
            </a:r>
            <a:r>
              <a:rPr lang="en-US" dirty="0" smtClean="0"/>
              <a:t> student(29) </a:t>
            </a:r>
            <a:r>
              <a:rPr lang="en-US" dirty="0" smtClean="0">
                <a:solidFill>
                  <a:schemeClr val="folHlink"/>
                </a:solidFill>
              </a:rPr>
              <a:t>As String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folHlink"/>
                </a:solidFill>
              </a:rPr>
              <a:t>Dim</a:t>
            </a:r>
            <a:r>
              <a:rPr lang="en-US" dirty="0" smtClean="0"/>
              <a:t> score(29) </a:t>
            </a:r>
            <a:r>
              <a:rPr lang="en-US" dirty="0" smtClean="0">
                <a:solidFill>
                  <a:schemeClr val="folHlink"/>
                </a:solidFill>
              </a:rPr>
              <a:t>As Double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717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6BACB-1E34-4576-B69B-783326406519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  <p:sp>
        <p:nvSpPr>
          <p:cNvPr id="7174" name="AutoShape 4"/>
          <p:cNvSpPr>
            <a:spLocks noChangeArrowheads="1"/>
          </p:cNvSpPr>
          <p:nvPr/>
        </p:nvSpPr>
        <p:spPr bwMode="auto">
          <a:xfrm>
            <a:off x="1219200" y="3733800"/>
            <a:ext cx="1676400" cy="990600"/>
          </a:xfrm>
          <a:prstGeom prst="upArrowCallout">
            <a:avLst>
              <a:gd name="adj1" fmla="val 42308"/>
              <a:gd name="adj2" fmla="val 42308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Array name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 rot="10800000">
            <a:off x="2286000" y="1752600"/>
            <a:ext cx="5181600" cy="1219200"/>
          </a:xfrm>
          <a:prstGeom prst="curvedUpArrow">
            <a:avLst>
              <a:gd name="adj1" fmla="val 38152"/>
              <a:gd name="adj2" fmla="val 9025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 dirty="0">
                <a:solidFill>
                  <a:schemeClr val="tx2"/>
                </a:solidFill>
              </a:rPr>
              <a:t>Upper bound of subscripts</a:t>
            </a:r>
          </a:p>
          <a:p>
            <a:r>
              <a:rPr lang="en-US" dirty="0">
                <a:solidFill>
                  <a:schemeClr val="tx2"/>
                </a:solidFill>
              </a:rPr>
              <a:t>in the array</a:t>
            </a:r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>
            <a:off x="3012743" y="3733800"/>
            <a:ext cx="1676400" cy="990600"/>
          </a:xfrm>
          <a:prstGeom prst="upArrowCallout">
            <a:avLst>
              <a:gd name="adj1" fmla="val 42308"/>
              <a:gd name="adj2" fmla="val 42308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Data type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Putting Values into an Array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3900" y="1752600"/>
            <a:ext cx="7964488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student(0) = </a:t>
            </a:r>
            <a:r>
              <a:rPr lang="en-US" smtClean="0">
                <a:solidFill>
                  <a:schemeClr val="hlink"/>
                </a:solidFill>
              </a:rPr>
              <a:t>"Tom Brown"</a:t>
            </a:r>
          </a:p>
        </p:txBody>
      </p:sp>
      <p:sp>
        <p:nvSpPr>
          <p:cNvPr id="819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828F23-7919-4A10-AE98-22549902CD47}" type="slidenum">
              <a:rPr lang="en-US" sz="1400" smtClean="0"/>
              <a:pPr eaLnBrk="1" hangingPunct="1"/>
              <a:t>12</a:t>
            </a:fld>
            <a:endParaRPr lang="en-US" sz="1400" smtClean="0"/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auto">
          <a:xfrm>
            <a:off x="1219200" y="2247900"/>
            <a:ext cx="1676400" cy="990600"/>
          </a:xfrm>
          <a:prstGeom prst="upArrowCallout">
            <a:avLst>
              <a:gd name="adj1" fmla="val 42308"/>
              <a:gd name="adj2" fmla="val 42308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subscript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533400" y="3962400"/>
            <a:ext cx="83454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r>
              <a:rPr lang="en-US" sz="2800" i="1"/>
              <a:t>Read: "student sub zero equals Tom Brown"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r>
              <a:rPr lang="en-US" sz="2800"/>
              <a:t>Which means that the string "Tom Brown" is being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r>
              <a:rPr lang="en-US" sz="2800"/>
              <a:t>stored at the first location in the array called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r>
              <a:rPr lang="en-US" sz="2800"/>
              <a:t>student… because all arrays begin counting at 0.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Terminology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Dim </a:t>
            </a:r>
            <a:r>
              <a:rPr lang="en-US" sz="2800" dirty="0" err="1" smtClean="0"/>
              <a:t>arrayName</a:t>
            </a:r>
            <a:r>
              <a:rPr lang="en-US" sz="2800" dirty="0" smtClean="0"/>
              <a:t>(n) As </a:t>
            </a:r>
            <a:r>
              <a:rPr lang="en-US" sz="2800" dirty="0" err="1" smtClean="0"/>
              <a:t>DataType</a:t>
            </a:r>
            <a:endParaRPr lang="en-US" sz="28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0 is the "lower bound" of the array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n is the "upper bound" of the array – the last available subscript in this array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The number of elements, n + 1, is the </a:t>
            </a:r>
            <a:r>
              <a:rPr lang="en-US" sz="2400" i="1" dirty="0" smtClean="0"/>
              <a:t>size</a:t>
            </a:r>
            <a:r>
              <a:rPr lang="en-US" sz="2400" dirty="0" smtClean="0"/>
              <a:t> of the array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18AC8-5831-4713-941C-DC6D57F5F47C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Form</a:t>
            </a:r>
          </a:p>
        </p:txBody>
      </p:sp>
      <p:pic>
        <p:nvPicPr>
          <p:cNvPr id="10247" name="Content Placeholder 13" descr="7-1-1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68638"/>
            <a:ext cx="5943600" cy="2341562"/>
          </a:xfrm>
        </p:spPr>
      </p:pic>
      <p:sp>
        <p:nvSpPr>
          <p:cNvPr id="1024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400D1E-5706-48C6-9AAB-0F7510692CFE}" type="slidenum">
              <a:rPr lang="en-US" sz="1400" smtClean="0"/>
              <a:pPr eaLnBrk="1" hangingPunct="1"/>
              <a:t>14</a:t>
            </a:fld>
            <a:endParaRPr lang="en-US" sz="1400" smtClean="0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400800" y="4114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txtNumber</a:t>
            </a:r>
            <a:endParaRPr lang="en-US" dirty="0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6400800" y="4572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txtWinner</a:t>
            </a:r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3429000" y="4419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 flipV="1">
            <a:off x="34290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 flipH="1">
            <a:off x="4800600" y="4800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8497887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btnWhoWon_Click(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)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                        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btnWhoWon.Click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teamName(3)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33FF66"/>
                </a:solidFill>
                <a:latin typeface="Courier New" pitchFamily="49" charset="0"/>
              </a:rPr>
              <a:t>  'Place Super Bowl Winners into the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teamName(0) =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"Packers"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teamName(1) =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"Packers"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teamName(2) =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"Jets"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teamName(3) =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"Chiefs"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33FF66"/>
                </a:solidFill>
                <a:latin typeface="Courier New" pitchFamily="49" charset="0"/>
              </a:rPr>
              <a:t>  'Access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n =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(txtNumber.Text)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txtWinner.Text = teamName(n - 1)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  <a:endParaRPr lang="en-US" sz="2000" smtClean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6F49C0-96AB-4934-B773-4FB67DEB2917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Output</a:t>
            </a:r>
          </a:p>
        </p:txBody>
      </p:sp>
      <p:pic>
        <p:nvPicPr>
          <p:cNvPr id="12293" name="Content Placeholder 6" descr="7-1-1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2743200"/>
            <a:ext cx="6769100" cy="2667000"/>
          </a:xfrm>
        </p:spPr>
      </p:pic>
      <p:sp>
        <p:nvSpPr>
          <p:cNvPr id="1229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942B8A-308B-4378-BC8B-17B6A90B1150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Load Event Procedure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Occurs as the Form loads in memory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  Private Sub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frmName_Load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400" b="1" dirty="0" smtClean="0">
                <a:latin typeface="Courier New" pitchFamily="49" charset="0"/>
              </a:rPr>
              <a:t>) _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       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itchFamily="49" charset="0"/>
              </a:rPr>
              <a:t>MyBase</a:t>
            </a:r>
            <a:r>
              <a:rPr lang="en-US" sz="2400" b="1" dirty="0" err="1" smtClean="0">
                <a:latin typeface="Courier New" pitchFamily="49" charset="0"/>
              </a:rPr>
              <a:t>.Load</a:t>
            </a:r>
            <a:endParaRPr lang="en-US" sz="2400" b="1" dirty="0" smtClean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/>
              <a:t>The keyword </a:t>
            </a:r>
            <a:r>
              <a:rPr lang="en-US" sz="2800" dirty="0" err="1" smtClean="0"/>
              <a:t>MyBase</a:t>
            </a:r>
            <a:r>
              <a:rPr lang="en-US" sz="2800" dirty="0" smtClean="0"/>
              <a:t> refers to the form being loaded. This event procedure is a good place to assign values to an array.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Char char="-"/>
            </a:pPr>
            <a:r>
              <a:rPr lang="en-US" sz="2800" dirty="0" smtClean="0"/>
              <a:t>This is the FIRST thing that loads</a:t>
            </a:r>
          </a:p>
          <a:p>
            <a:pPr eaLnBrk="1" hangingPunct="1">
              <a:buFontTx/>
              <a:buChar char="-"/>
            </a:pPr>
            <a:r>
              <a:rPr lang="en-US" sz="2800" dirty="0" smtClean="0"/>
              <a:t>Loads BEFORE you see the form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65E47-1EB7-453C-BBED-8A1EAF603D7F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Load Event Procedure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Occurs as the Form loads in memory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  Private Sub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frmName_Load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400" b="1" dirty="0" smtClean="0">
                <a:latin typeface="Courier New" pitchFamily="49" charset="0"/>
              </a:rPr>
              <a:t>) _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       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itchFamily="49" charset="0"/>
              </a:rPr>
              <a:t>MyBase</a:t>
            </a:r>
            <a:r>
              <a:rPr lang="en-US" sz="2400" b="1" dirty="0" err="1" smtClean="0">
                <a:latin typeface="Courier New" pitchFamily="49" charset="0"/>
              </a:rPr>
              <a:t>.Load</a:t>
            </a:r>
            <a:endParaRPr lang="en-US" sz="2400" b="1" dirty="0" smtClean="0">
              <a:latin typeface="Courier New" pitchFamily="49" charset="0"/>
            </a:endParaRPr>
          </a:p>
          <a:p>
            <a:pPr eaLnBrk="1" hangingPunct="1">
              <a:buFontTx/>
              <a:buChar char="-"/>
            </a:pPr>
            <a:endParaRPr lang="en-US" sz="2800" dirty="0" smtClean="0"/>
          </a:p>
          <a:p>
            <a:pPr eaLnBrk="1" hangingPunct="1">
              <a:buFontTx/>
              <a:buChar char="-"/>
            </a:pPr>
            <a:r>
              <a:rPr lang="en-US" sz="2800" dirty="0" smtClean="0"/>
              <a:t>Errors here are handled differently!!!</a:t>
            </a:r>
          </a:p>
          <a:p>
            <a:pPr lvl="1">
              <a:buFontTx/>
              <a:buChar char="-"/>
            </a:pPr>
            <a:r>
              <a:rPr lang="en-US" sz="1400" dirty="0"/>
              <a:t>http://blog.paulbetts.org/index.php/2010/07/20/the-case-of-the-disappearing-onload-exception-user-mode-callback-exceptions-in-x64</a:t>
            </a:r>
            <a:r>
              <a:rPr lang="en-US" sz="1400" dirty="0" smtClean="0"/>
              <a:t>/</a:t>
            </a:r>
          </a:p>
          <a:p>
            <a:pPr lvl="1">
              <a:buFontTx/>
              <a:buChar char="-"/>
            </a:pPr>
            <a:r>
              <a:rPr lang="en-US" sz="1400" dirty="0"/>
              <a:t>http://</a:t>
            </a:r>
            <a:r>
              <a:rPr lang="en-US" sz="1400" dirty="0" smtClean="0"/>
              <a:t>stackoverflow.com/questions/4933958/vs2010-does-not-show-unhandled-exception-message-in-a-winforms-application-on-a</a:t>
            </a:r>
          </a:p>
          <a:p>
            <a:pPr lvl="1"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Write the code for a button</a:t>
            </a:r>
          </a:p>
          <a:p>
            <a:pPr>
              <a:buFontTx/>
              <a:buChar char="-"/>
            </a:pPr>
            <a:r>
              <a:rPr lang="en-US" sz="2800" dirty="0" smtClean="0"/>
              <a:t>When debugged, put it into </a:t>
            </a:r>
            <a:r>
              <a:rPr lang="en-US" sz="2800" dirty="0" err="1" smtClean="0"/>
              <a:t>MyBase.Load</a:t>
            </a:r>
            <a:endParaRPr lang="en-US" sz="1700" dirty="0" smtClean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65E47-1EB7-453C-BBED-8A1EAF603D7F}" type="slidenum">
              <a:rPr lang="en-US" sz="1400" smtClean="0"/>
              <a:pPr eaLnBrk="1" hangingPunct="1"/>
              <a:t>18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66131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574088" cy="4151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teamName(3)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btnWhoWon_Click(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btnWhoWon.Click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n =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(txtNumber.Text)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txtWinner.Text = teamName(n - 1)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frmBowl_Load(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Handles MyBase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.Load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33FF66"/>
                </a:solidFill>
                <a:latin typeface="Courier New" pitchFamily="49" charset="0"/>
              </a:rPr>
              <a:t>  'Place Super Bowl Winners into the array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teamName(0) =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"Packers"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teamName(1) =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"Packers"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teamName(2) =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"Jets"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teamName(3) =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"Chiefs"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E4B60-2944-4B8F-99AE-9EB7D330A94D}" type="slidenum">
              <a:rPr lang="en-US" sz="1400" smtClean="0"/>
              <a:pPr eaLnBrk="1" hangingPunct="1"/>
              <a:t>19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#3</a:t>
            </a:r>
          </a:p>
          <a:p>
            <a:pPr lvl="1"/>
            <a:r>
              <a:rPr lang="en-US" dirty="0" smtClean="0"/>
              <a:t>Console Application</a:t>
            </a:r>
          </a:p>
          <a:p>
            <a:endParaRPr lang="en-US" dirty="0"/>
          </a:p>
          <a:p>
            <a:r>
              <a:rPr lang="en-US" dirty="0" smtClean="0"/>
              <a:t>Writing to the console</a:t>
            </a:r>
          </a:p>
          <a:p>
            <a:pPr lvl="1"/>
            <a:r>
              <a:rPr lang="en-US" dirty="0" err="1" smtClean="0"/>
              <a:t>Console.WriteLine</a:t>
            </a:r>
            <a:r>
              <a:rPr lang="en-US" dirty="0" smtClean="0"/>
              <a:t>(“Writing to the console”)</a:t>
            </a:r>
          </a:p>
          <a:p>
            <a:pPr lvl="1"/>
            <a:r>
              <a:rPr lang="en-US" dirty="0" err="1" smtClean="0"/>
              <a:t>UserInput</a:t>
            </a:r>
            <a:r>
              <a:rPr lang="en-US" dirty="0" smtClean="0"/>
              <a:t> = </a:t>
            </a:r>
            <a:r>
              <a:rPr lang="en-US" dirty="0" err="1" smtClean="0"/>
              <a:t>Console.ReadLine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Console.ReadLine</a:t>
            </a:r>
            <a:r>
              <a:rPr lang="en-US" dirty="0" smtClean="0"/>
              <a:t> will PAUSE the program until the user enters something.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E080C3-8D20-4A18-A857-87DD063807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Arrays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Arrays may be initialized when they are created: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err="1" smtClean="0">
                <a:latin typeface="Courier New" pitchFamily="49" charset="0"/>
              </a:rPr>
              <a:t>arrayName</a:t>
            </a:r>
            <a:r>
              <a:rPr lang="en-US" sz="2800" b="1" dirty="0" smtClean="0">
                <a:latin typeface="Courier New" pitchFamily="49" charset="0"/>
              </a:rPr>
              <a:t>() </a:t>
            </a: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sz="2800" b="1" i="1" dirty="0" err="1" smtClean="0">
                <a:solidFill>
                  <a:schemeClr val="folHlink"/>
                </a:solidFill>
                <a:latin typeface="Courier New" pitchFamily="49" charset="0"/>
              </a:rPr>
              <a:t>varType</a:t>
            </a:r>
            <a:r>
              <a:rPr lang="en-US" sz="2800" b="1" i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= {</a:t>
            </a:r>
            <a:r>
              <a:rPr lang="en-US" sz="2800" b="1" i="1" dirty="0" smtClean="0">
                <a:latin typeface="Courier New" pitchFamily="49" charset="0"/>
              </a:rPr>
              <a:t>value0</a:t>
            </a:r>
            <a:r>
              <a:rPr lang="en-US" sz="2800" b="1" dirty="0" smtClean="0">
                <a:latin typeface="Courier New" pitchFamily="49" charset="0"/>
              </a:rPr>
              <a:t>, _</a:t>
            </a:r>
          </a:p>
          <a:p>
            <a:pPr eaLnBrk="1" hangingPunct="1">
              <a:buFontTx/>
              <a:buNone/>
            </a:pPr>
            <a:r>
              <a:rPr lang="en-US" sz="2800" b="1" i="1" dirty="0" smtClean="0">
                <a:latin typeface="Courier New" pitchFamily="49" charset="0"/>
              </a:rPr>
              <a:t>      value1</a:t>
            </a:r>
            <a:r>
              <a:rPr lang="en-US" sz="2800" b="1" dirty="0" smtClean="0">
                <a:latin typeface="Courier New" pitchFamily="49" charset="0"/>
              </a:rPr>
              <a:t>, </a:t>
            </a:r>
            <a:r>
              <a:rPr lang="en-US" sz="2800" b="1" i="1" dirty="0" smtClean="0">
                <a:latin typeface="Courier New" pitchFamily="49" charset="0"/>
              </a:rPr>
              <a:t>value2</a:t>
            </a:r>
            <a:r>
              <a:rPr lang="en-US" sz="2800" b="1" dirty="0" smtClean="0">
                <a:latin typeface="Courier New" pitchFamily="49" charset="0"/>
              </a:rPr>
              <a:t>, ..., </a:t>
            </a:r>
            <a:r>
              <a:rPr lang="en-US" sz="2800" b="1" i="1" dirty="0" err="1" smtClean="0">
                <a:latin typeface="Courier New" pitchFamily="49" charset="0"/>
              </a:rPr>
              <a:t>valueN</a:t>
            </a:r>
            <a:r>
              <a:rPr lang="en-US" sz="28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declares an array having upper bound </a:t>
            </a:r>
            <a:r>
              <a:rPr lang="en-US" sz="2800" i="1" dirty="0" smtClean="0"/>
              <a:t>N </a:t>
            </a:r>
            <a:r>
              <a:rPr lang="en-US" sz="2800" dirty="0" smtClean="0"/>
              <a:t>and assigns </a:t>
            </a:r>
            <a:r>
              <a:rPr lang="en-US" sz="2800" i="1" dirty="0" smtClean="0"/>
              <a:t>value0 </a:t>
            </a:r>
            <a:r>
              <a:rPr lang="en-US" sz="2800" dirty="0" smtClean="0"/>
              <a:t>to </a:t>
            </a:r>
            <a:r>
              <a:rPr lang="en-US" sz="2800" i="1" dirty="0" err="1" smtClean="0"/>
              <a:t>arrayName</a:t>
            </a:r>
            <a:r>
              <a:rPr lang="en-US" sz="2800" dirty="0" smtClean="0"/>
              <a:t>(0), </a:t>
            </a:r>
            <a:r>
              <a:rPr lang="en-US" sz="2800" i="1" dirty="0" smtClean="0"/>
              <a:t>value1 </a:t>
            </a:r>
            <a:r>
              <a:rPr lang="en-US" sz="2800" dirty="0" smtClean="0"/>
              <a:t>to </a:t>
            </a:r>
            <a:r>
              <a:rPr lang="en-US" sz="2800" i="1" dirty="0" err="1" smtClean="0"/>
              <a:t>arrayName</a:t>
            </a:r>
            <a:r>
              <a:rPr lang="en-US" sz="2800" dirty="0" smtClean="0"/>
              <a:t>(1), ..., and </a:t>
            </a:r>
            <a:r>
              <a:rPr lang="en-US" sz="2800" i="1" dirty="0" err="1" smtClean="0"/>
              <a:t>valueN</a:t>
            </a:r>
            <a:r>
              <a:rPr lang="en-US" sz="2800" i="1" dirty="0" smtClean="0"/>
              <a:t> </a:t>
            </a:r>
            <a:r>
              <a:rPr lang="en-US" sz="2800" dirty="0" smtClean="0"/>
              <a:t>to </a:t>
            </a:r>
            <a:r>
              <a:rPr lang="en-US" sz="2800" i="1" dirty="0" err="1" smtClean="0"/>
              <a:t>arrayName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). </a:t>
            </a:r>
          </a:p>
          <a:p>
            <a:pPr eaLnBrk="1" hangingPunct="1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3FFC8-DB5C-4FE8-A039-68082428E08A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Arrays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382000" cy="549322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Arrays may be initialized when they are created: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err="1" smtClean="0">
                <a:latin typeface="Courier New" pitchFamily="49" charset="0"/>
              </a:rPr>
              <a:t>arrayName</a:t>
            </a:r>
            <a:r>
              <a:rPr lang="en-US" sz="2800" b="1" dirty="0" smtClean="0">
                <a:latin typeface="Courier New" pitchFamily="49" charset="0"/>
              </a:rPr>
              <a:t>() </a:t>
            </a: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sz="2800" b="1" i="1" dirty="0" err="1" smtClean="0">
                <a:solidFill>
                  <a:schemeClr val="folHlink"/>
                </a:solidFill>
                <a:latin typeface="Courier New" pitchFamily="49" charset="0"/>
              </a:rPr>
              <a:t>varType</a:t>
            </a:r>
            <a:r>
              <a:rPr lang="en-US" sz="2800" b="1" i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= {</a:t>
            </a:r>
            <a:r>
              <a:rPr lang="en-US" sz="2800" b="1" i="1" dirty="0" smtClean="0">
                <a:latin typeface="Courier New" pitchFamily="49" charset="0"/>
              </a:rPr>
              <a:t>value0</a:t>
            </a:r>
            <a:r>
              <a:rPr lang="en-US" sz="2800" b="1" dirty="0" smtClean="0">
                <a:latin typeface="Courier New" pitchFamily="49" charset="0"/>
              </a:rPr>
              <a:t>,_</a:t>
            </a:r>
          </a:p>
          <a:p>
            <a:pPr eaLnBrk="1" hangingPunct="1">
              <a:buFontTx/>
              <a:buNone/>
            </a:pPr>
            <a:r>
              <a:rPr lang="en-US" sz="2800" b="1" i="1" dirty="0" smtClean="0">
                <a:latin typeface="Courier New" pitchFamily="49" charset="0"/>
              </a:rPr>
              <a:t>      value1</a:t>
            </a:r>
            <a:r>
              <a:rPr lang="en-US" sz="2800" b="1" dirty="0" smtClean="0">
                <a:latin typeface="Courier New" pitchFamily="49" charset="0"/>
              </a:rPr>
              <a:t>, </a:t>
            </a:r>
            <a:r>
              <a:rPr lang="en-US" sz="2800" b="1" i="1" dirty="0" smtClean="0">
                <a:latin typeface="Courier New" pitchFamily="49" charset="0"/>
              </a:rPr>
              <a:t>value2</a:t>
            </a:r>
            <a:r>
              <a:rPr lang="en-US" sz="2800" b="1" dirty="0" smtClean="0">
                <a:latin typeface="Courier New" pitchFamily="49" charset="0"/>
              </a:rPr>
              <a:t>, ..., </a:t>
            </a:r>
            <a:r>
              <a:rPr lang="en-US" sz="2800" b="1" i="1" dirty="0" err="1" smtClean="0">
                <a:latin typeface="Courier New" pitchFamily="49" charset="0"/>
              </a:rPr>
              <a:t>valueN</a:t>
            </a:r>
            <a:r>
              <a:rPr lang="en-US" sz="28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endParaRPr 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For Ex: </a:t>
            </a:r>
          </a:p>
          <a:p>
            <a:pPr marL="0" indent="0">
              <a:buNone/>
            </a:pPr>
            <a:r>
              <a:rPr lang="en-CA" sz="2800" dirty="0" smtClean="0">
                <a:solidFill>
                  <a:srgbClr val="0000FF"/>
                </a:solidFill>
                <a:latin typeface="Consolas"/>
              </a:rPr>
              <a:t>Dim</a:t>
            </a:r>
            <a:r>
              <a:rPr lang="en-CA" sz="2800" dirty="0" smtClean="0">
                <a:solidFill>
                  <a:prstClr val="black"/>
                </a:solidFill>
                <a:latin typeface="Consolas"/>
              </a:rPr>
              <a:t> Students() </a:t>
            </a:r>
            <a:r>
              <a:rPr lang="en-CA" sz="2800" dirty="0" smtClean="0">
                <a:solidFill>
                  <a:srgbClr val="0000FF"/>
                </a:solidFill>
                <a:latin typeface="Consolas"/>
              </a:rPr>
              <a:t>As</a:t>
            </a:r>
            <a:r>
              <a:rPr lang="en-CA" sz="28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2800" dirty="0" smtClean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CA" sz="2800" dirty="0" smtClean="0">
                <a:solidFill>
                  <a:prstClr val="black"/>
                </a:solidFill>
                <a:latin typeface="Consolas"/>
              </a:rPr>
              <a:t> = {</a:t>
            </a:r>
            <a:r>
              <a:rPr lang="en-CA" sz="2800" dirty="0" smtClean="0">
                <a:solidFill>
                  <a:srgbClr val="A31515"/>
                </a:solidFill>
                <a:latin typeface="Consolas"/>
              </a:rPr>
              <a:t>"Jack"</a:t>
            </a:r>
            <a:r>
              <a:rPr lang="en-CA" sz="2800" dirty="0" smtClean="0">
                <a:solidFill>
                  <a:prstClr val="black"/>
                </a:solidFill>
                <a:latin typeface="Consolas"/>
              </a:rPr>
              <a:t>, 	</a:t>
            </a:r>
            <a:r>
              <a:rPr lang="en-CA" sz="2800" dirty="0" smtClean="0">
                <a:solidFill>
                  <a:srgbClr val="A31515"/>
                </a:solidFill>
                <a:latin typeface="Consolas"/>
              </a:rPr>
              <a:t>"John"</a:t>
            </a:r>
            <a:r>
              <a:rPr lang="en-CA" sz="2800" dirty="0" smtClean="0">
                <a:solidFill>
                  <a:prstClr val="black"/>
                </a:solidFill>
                <a:latin typeface="Consolas"/>
              </a:rPr>
              <a:t>, </a:t>
            </a:r>
            <a:r>
              <a:rPr lang="en-CA" sz="2800" dirty="0" smtClean="0">
                <a:solidFill>
                  <a:srgbClr val="A31515"/>
                </a:solidFill>
                <a:latin typeface="Consolas"/>
              </a:rPr>
              <a:t>"Julie"</a:t>
            </a:r>
            <a:r>
              <a:rPr lang="en-CA" sz="2800" dirty="0" smtClean="0">
                <a:solidFill>
                  <a:prstClr val="black"/>
                </a:solidFill>
                <a:latin typeface="Consolas"/>
              </a:rPr>
              <a:t>, </a:t>
            </a:r>
            <a:r>
              <a:rPr lang="en-CA" sz="2800" dirty="0" smtClean="0">
                <a:solidFill>
                  <a:srgbClr val="A31515"/>
                </a:solidFill>
                <a:latin typeface="Consolas"/>
              </a:rPr>
              <a:t>"Jimmy"</a:t>
            </a:r>
            <a:r>
              <a:rPr lang="en-CA" sz="2800" dirty="0" smtClean="0">
                <a:solidFill>
                  <a:prstClr val="black"/>
                </a:solidFill>
                <a:latin typeface="Consolas"/>
              </a:rPr>
              <a:t>, </a:t>
            </a:r>
            <a:r>
              <a:rPr lang="en-CA" sz="2800" dirty="0" smtClean="0">
                <a:solidFill>
                  <a:srgbClr val="A31515"/>
                </a:solidFill>
                <a:latin typeface="Consolas"/>
              </a:rPr>
              <a:t>"Janet"</a:t>
            </a:r>
            <a:r>
              <a:rPr lang="en-CA" sz="2800" dirty="0" smtClean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CA" sz="2800" dirty="0" smtClean="0">
              <a:solidFill>
                <a:prstClr val="black"/>
              </a:solidFill>
              <a:latin typeface="Consolas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3FFC8-DB5C-4FE8-A039-68082428E08A}" type="slidenum">
              <a:rPr lang="en-US" sz="1400" smtClean="0"/>
              <a:pPr eaLnBrk="1" hangingPunct="1"/>
              <a:t>21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56180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Arrays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Arrays may be initialized when they are created: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err="1" smtClean="0">
                <a:latin typeface="Courier New" pitchFamily="49" charset="0"/>
              </a:rPr>
              <a:t>arrayName</a:t>
            </a:r>
            <a:r>
              <a:rPr lang="en-US" sz="2800" b="1" dirty="0" smtClean="0">
                <a:latin typeface="Courier New" pitchFamily="49" charset="0"/>
              </a:rPr>
              <a:t>() </a:t>
            </a: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sz="2800" b="1" i="1" dirty="0" err="1" smtClean="0">
                <a:solidFill>
                  <a:schemeClr val="folHlink"/>
                </a:solidFill>
                <a:latin typeface="Courier New" pitchFamily="49" charset="0"/>
              </a:rPr>
              <a:t>varType</a:t>
            </a:r>
            <a:r>
              <a:rPr lang="en-US" sz="2800" b="1" i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= </a:t>
            </a:r>
            <a:r>
              <a:rPr lang="en-US" sz="2800" b="1" dirty="0" err="1" smtClean="0">
                <a:latin typeface="Courier New" pitchFamily="49" charset="0"/>
              </a:rPr>
              <a:t>IO.File.ReadAllLines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i="1" dirty="0" err="1" smtClean="0">
                <a:latin typeface="Courier New" pitchFamily="49" charset="0"/>
              </a:rPr>
              <a:t>filespec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sz="2800" dirty="0"/>
          </a:p>
          <a:p>
            <a:r>
              <a:rPr lang="en-CA" sz="2800" dirty="0" smtClean="0">
                <a:solidFill>
                  <a:prstClr val="black"/>
                </a:solidFill>
              </a:rPr>
              <a:t>Opens </a:t>
            </a:r>
            <a:r>
              <a:rPr lang="en-CA" sz="2800" i="1" dirty="0" err="1" smtClean="0">
                <a:solidFill>
                  <a:prstClr val="black"/>
                </a:solidFill>
              </a:rPr>
              <a:t>filespec</a:t>
            </a:r>
            <a:r>
              <a:rPr lang="en-CA" sz="2800" dirty="0" smtClean="0">
                <a:solidFill>
                  <a:prstClr val="black"/>
                </a:solidFill>
              </a:rPr>
              <a:t>, reads all lines from it, and stores it in </a:t>
            </a:r>
            <a:r>
              <a:rPr lang="en-CA" sz="2800" i="1" dirty="0" err="1" smtClean="0">
                <a:solidFill>
                  <a:prstClr val="black"/>
                </a:solidFill>
              </a:rPr>
              <a:t>arrayName</a:t>
            </a:r>
            <a:endParaRPr lang="en-CA" sz="2800" i="1" dirty="0">
              <a:solidFill>
                <a:prstClr val="black"/>
              </a:solidFill>
            </a:endParaRPr>
          </a:p>
          <a:p>
            <a:r>
              <a:rPr lang="en-CA" sz="2800" dirty="0" smtClean="0">
                <a:solidFill>
                  <a:prstClr val="black"/>
                </a:solidFill>
              </a:rPr>
              <a:t>Each line in </a:t>
            </a:r>
            <a:r>
              <a:rPr lang="en-CA" sz="2800" i="1" dirty="0" err="1" smtClean="0">
                <a:solidFill>
                  <a:prstClr val="black"/>
                </a:solidFill>
              </a:rPr>
              <a:t>filespec</a:t>
            </a:r>
            <a:r>
              <a:rPr lang="en-CA" sz="2800" dirty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</a:rPr>
              <a:t>is stored in one location of </a:t>
            </a:r>
            <a:r>
              <a:rPr lang="en-CA" sz="2800" i="1" dirty="0" err="1" smtClean="0">
                <a:solidFill>
                  <a:prstClr val="black"/>
                </a:solidFill>
              </a:rPr>
              <a:t>arrayName</a:t>
            </a:r>
            <a:endParaRPr lang="en-CA" sz="2800" i="1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3FFC8-DB5C-4FE8-A039-68082428E08A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39603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GetUpperBound Method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1200"/>
            <a:ext cx="8574088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value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i="1" dirty="0" err="1" smtClean="0">
                <a:latin typeface="Courier New" pitchFamily="49" charset="0"/>
              </a:rPr>
              <a:t>arrayName.</a:t>
            </a:r>
            <a:r>
              <a:rPr lang="en-US" sz="2800" b="1" dirty="0" err="1" smtClean="0">
                <a:latin typeface="Courier New" pitchFamily="49" charset="0"/>
              </a:rPr>
              <a:t>GetUpperBound</a:t>
            </a:r>
            <a:r>
              <a:rPr lang="en-US" sz="2800" b="1" dirty="0" smtClean="0">
                <a:latin typeface="Courier New" pitchFamily="49" charset="0"/>
              </a:rPr>
              <a:t>(0)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/>
              <a:t>is the upper bound of </a:t>
            </a:r>
            <a:r>
              <a:rPr lang="en-US" i="1" dirty="0" err="1" smtClean="0"/>
              <a:t>arrayName</a:t>
            </a:r>
            <a:r>
              <a:rPr lang="en-US" dirty="0" smtClean="0"/>
              <a:t>().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dirty="0"/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017B5C-B488-4BD6-8793-A0BCB2760553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1200"/>
            <a:ext cx="8574088" cy="41513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teamName</a:t>
            </a:r>
            <a:r>
              <a:rPr lang="en-US" sz="2400" b="1" dirty="0" smtClean="0">
                <a:latin typeface="Courier New" pitchFamily="49" charset="0"/>
              </a:rPr>
              <a:t>()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400" b="1" dirty="0" smtClean="0">
                <a:latin typeface="Courier New" pitchFamily="49" charset="0"/>
              </a:rPr>
              <a:t> = {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"Packers"</a:t>
            </a:r>
            <a:r>
              <a:rPr lang="en-US" sz="2400" b="1" dirty="0" smtClean="0">
                <a:latin typeface="Courier New" pitchFamily="49" charset="0"/>
              </a:rPr>
              <a:t>, _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             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"Packers"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"Jets"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"Chiefs"</a:t>
            </a:r>
            <a:r>
              <a:rPr lang="en-US" sz="24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r>
              <a:rPr lang="en-US" sz="2400" b="1" dirty="0" err="1" smtClean="0">
                <a:latin typeface="Courier New" pitchFamily="49" charset="0"/>
              </a:rPr>
              <a:t>txtBox.Text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itchFamily="49" charset="0"/>
              </a:rPr>
              <a:t>CStr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</a:rPr>
              <a:t>teamName.GetUpperBound</a:t>
            </a:r>
            <a:r>
              <a:rPr lang="en-US" sz="2400" b="1" dirty="0" smtClean="0">
                <a:latin typeface="Courier New" pitchFamily="49" charset="0"/>
              </a:rPr>
              <a:t>(0))</a:t>
            </a:r>
          </a:p>
          <a:p>
            <a:pPr eaLnBrk="1" hangingPunct="1">
              <a:buFontTx/>
              <a:buNone/>
            </a:pPr>
            <a:endParaRPr lang="en-US" sz="2400" b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dirty="0" smtClean="0"/>
              <a:t>Output:</a:t>
            </a:r>
            <a:r>
              <a:rPr lang="en-US" sz="2400" b="1" dirty="0" smtClean="0">
                <a:latin typeface="Courier New" pitchFamily="49" charset="0"/>
              </a:rPr>
              <a:t>  3</a:t>
            </a:r>
          </a:p>
          <a:p>
            <a:pPr eaLnBrk="1" hangingPunct="1">
              <a:buFontTx/>
              <a:buNone/>
            </a:pPr>
            <a:endParaRPr lang="en-US" sz="2400" b="1" dirty="0">
              <a:latin typeface="Courier New" pitchFamily="49" charset="0"/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19BF1-FA17-4C21-B544-12AE9F53C601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1200"/>
            <a:ext cx="8763000" cy="41513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dirty="0" smtClean="0">
                <a:latin typeface="Courier New" pitchFamily="49" charset="0"/>
              </a:rPr>
              <a:t> Grades()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 integer </a:t>
            </a:r>
            <a:r>
              <a:rPr lang="en-US" sz="2400" b="1" dirty="0" smtClean="0">
                <a:latin typeface="Courier New" pitchFamily="49" charset="0"/>
              </a:rPr>
              <a:t>= {</a:t>
            </a:r>
            <a:r>
              <a:rPr lang="en-US" sz="2400" b="1" dirty="0" smtClean="0">
                <a:solidFill>
                  <a:schemeClr val="hlink"/>
                </a:solidFill>
                <a:latin typeface="Courier New" pitchFamily="49" charset="0"/>
              </a:rPr>
              <a:t>70, 75, 80, 85, 90</a:t>
            </a:r>
            <a:r>
              <a:rPr lang="en-US" sz="24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 err="1" smtClean="0">
                <a:latin typeface="Courier New" pitchFamily="49" charset="0"/>
              </a:rPr>
              <a:t>Grades.Average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sym typeface="Wingdings" pitchFamily="2" charset="2"/>
              </a:rPr>
              <a:t> 80</a:t>
            </a:r>
          </a:p>
          <a:p>
            <a:pPr eaLnBrk="1" hangingPunct="1">
              <a:buFontTx/>
              <a:buNone/>
            </a:pPr>
            <a:r>
              <a:rPr lang="en-US" sz="2400" b="1" dirty="0" err="1" smtClean="0">
                <a:latin typeface="Courier New" pitchFamily="49" charset="0"/>
                <a:sym typeface="Wingdings" pitchFamily="2" charset="2"/>
              </a:rPr>
              <a:t>Grades.Count</a:t>
            </a:r>
            <a:r>
              <a:rPr lang="en-US" sz="2400" b="1" dirty="0" smtClean="0">
                <a:latin typeface="Courier New" pitchFamily="49" charset="0"/>
                <a:sym typeface="Wingdings" pitchFamily="2" charset="2"/>
              </a:rPr>
              <a:t>  5</a:t>
            </a:r>
          </a:p>
          <a:p>
            <a:pPr eaLnBrk="1" hangingPunct="1">
              <a:buFontTx/>
              <a:buNone/>
            </a:pPr>
            <a:r>
              <a:rPr lang="en-US" sz="2400" b="1" dirty="0" err="1" smtClean="0">
                <a:latin typeface="Courier New" pitchFamily="49" charset="0"/>
                <a:sym typeface="Wingdings" pitchFamily="2" charset="2"/>
              </a:rPr>
              <a:t>Grades.Min</a:t>
            </a:r>
            <a:r>
              <a:rPr lang="en-US" sz="2400" b="1" dirty="0" smtClean="0">
                <a:latin typeface="Courier New" pitchFamily="49" charset="0"/>
                <a:sym typeface="Wingdings" pitchFamily="2" charset="2"/>
              </a:rPr>
              <a:t>  70</a:t>
            </a:r>
          </a:p>
          <a:p>
            <a:pPr eaLnBrk="1" hangingPunct="1">
              <a:buFontTx/>
              <a:buNone/>
            </a:pPr>
            <a:r>
              <a:rPr lang="en-US" sz="2400" b="1" dirty="0" err="1" smtClean="0">
                <a:latin typeface="Courier New" pitchFamily="49" charset="0"/>
                <a:sym typeface="Wingdings" pitchFamily="2" charset="2"/>
              </a:rPr>
              <a:t>Grades.Max</a:t>
            </a:r>
            <a:r>
              <a:rPr lang="en-US" sz="2400" b="1" dirty="0" smtClean="0">
                <a:latin typeface="Courier New" pitchFamily="49" charset="0"/>
                <a:sym typeface="Wingdings" pitchFamily="2" charset="2"/>
              </a:rPr>
              <a:t>  90</a:t>
            </a:r>
          </a:p>
          <a:p>
            <a:pPr eaLnBrk="1" hangingPunct="1">
              <a:buFontTx/>
              <a:buNone/>
            </a:pPr>
            <a:r>
              <a:rPr lang="en-US" sz="2400" b="1" dirty="0" err="1" smtClean="0">
                <a:latin typeface="Courier New" pitchFamily="49" charset="0"/>
                <a:sym typeface="Wingdings" pitchFamily="2" charset="2"/>
              </a:rPr>
              <a:t>Grades.Sum</a:t>
            </a:r>
            <a:r>
              <a:rPr lang="en-US" sz="2400" b="1" dirty="0" smtClean="0">
                <a:latin typeface="Courier New" pitchFamily="49" charset="0"/>
                <a:sym typeface="Wingdings" pitchFamily="2" charset="2"/>
              </a:rPr>
              <a:t>  400</a:t>
            </a:r>
            <a:endParaRPr lang="en-US" sz="2400" b="1" dirty="0" smtClean="0">
              <a:latin typeface="Courier New" pitchFamily="49" charset="0"/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19BF1-FA17-4C21-B544-12AE9F53C601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63670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ReDim Statement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size of an array may be changed after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it has been created.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   </a:t>
            </a:r>
            <a:r>
              <a:rPr lang="en-US" sz="2800" b="1" dirty="0" err="1" smtClean="0">
                <a:solidFill>
                  <a:schemeClr val="folHlink"/>
                </a:solidFill>
                <a:latin typeface="Courier New" pitchFamily="49" charset="0"/>
              </a:rPr>
              <a:t>ReDim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err="1" smtClean="0">
                <a:latin typeface="Courier New" pitchFamily="49" charset="0"/>
              </a:rPr>
              <a:t>arrayName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i="1" dirty="0" smtClean="0">
                <a:latin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changes the upper bound of the array to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68648D-F753-4669-9E5C-5F2E7F7B7123}" type="slidenum">
              <a:rPr lang="en-US" sz="1400" smtClean="0"/>
              <a:pPr eaLnBrk="1" hangingPunct="1"/>
              <a:t>26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Preserve Keyword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chemeClr val="folHlink"/>
                </a:solidFill>
                <a:latin typeface="Courier New" pitchFamily="49" charset="0"/>
              </a:rPr>
              <a:t>ReDim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err="1" smtClean="0">
                <a:latin typeface="Courier New" pitchFamily="49" charset="0"/>
              </a:rPr>
              <a:t>arrayName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i="1" dirty="0" smtClean="0">
                <a:latin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</a:rPr>
              <a:t>) </a:t>
            </a:r>
            <a:r>
              <a:rPr lang="en-US" dirty="0" smtClean="0"/>
              <a:t>resets all values to their default. This can be prevented with the keyword </a:t>
            </a:r>
            <a:r>
              <a:rPr lang="en-US" b="1" dirty="0" smtClean="0"/>
              <a:t>Preserve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chemeClr val="folHlink"/>
                </a:solidFill>
                <a:latin typeface="Courier New" pitchFamily="49" charset="0"/>
              </a:rPr>
              <a:t>ReDim</a:t>
            </a: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 Preserve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err="1" smtClean="0">
                <a:latin typeface="Courier New" pitchFamily="49" charset="0"/>
              </a:rPr>
              <a:t>arrayName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i="1" dirty="0" smtClean="0">
                <a:latin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resizes the array and retains as many</a:t>
            </a:r>
          </a:p>
          <a:p>
            <a:pPr eaLnBrk="1" hangingPunct="1">
              <a:buFontTx/>
              <a:buNone/>
            </a:pPr>
            <a:r>
              <a:rPr lang="en-US" dirty="0" smtClean="0"/>
              <a:t>values as possible.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CD2FCC-A386-4FCF-A4B7-0D308E6942A9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Example 4: Using an Array as a Frequency Table</a:t>
            </a:r>
          </a:p>
        </p:txBody>
      </p:sp>
      <p:pic>
        <p:nvPicPr>
          <p:cNvPr id="20485" name="Content Placeholder 6" descr="7-1-4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000250"/>
            <a:ext cx="6064250" cy="4324350"/>
          </a:xfrm>
        </p:spPr>
      </p:pic>
      <p:sp>
        <p:nvSpPr>
          <p:cNvPr id="2048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7F17F7-A7B9-46C4-BD99-8573F37C83A8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4: Code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726488" cy="4151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btnAnalyze_Click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btnAnalyze.Click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33FF66"/>
                </a:solidFill>
                <a:latin typeface="Courier New" pitchFamily="49" charset="0"/>
              </a:rPr>
              <a:t>  'Count occurrences of the various letters in a sentence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33FF66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sentence, letter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index,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charCount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(25)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33FF66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33FF66"/>
                </a:solidFill>
                <a:latin typeface="Courier New" pitchFamily="49" charset="0"/>
              </a:rPr>
              <a:t>  'Examine and tally each letter of the sentence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sentence = (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txtSentence.Text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).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ToUpper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letterNum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1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sentence.Length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1800" b="1" dirty="0" smtClean="0">
                <a:solidFill>
                  <a:srgbClr val="33FF66"/>
                </a:solidFill>
                <a:latin typeface="Courier New" pitchFamily="49" charset="0"/>
              </a:rPr>
              <a:t>‘Get a specific letter from the sentence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letter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sentence.Substring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letterNum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- 1, 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If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(letter &gt;=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"A"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And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(letter &lt;=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"Z"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  index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Asc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(letter) - 65 </a:t>
            </a:r>
            <a:r>
              <a:rPr lang="en-US" sz="1800" b="1" dirty="0" smtClean="0">
                <a:solidFill>
                  <a:srgbClr val="33FF66"/>
                </a:solidFill>
                <a:latin typeface="Courier New" pitchFamily="49" charset="0"/>
              </a:rPr>
              <a:t>'The ANSI value of "A" is 65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charCount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(index) += 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  Next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E8E986-7DC6-4359-8B4C-14F49726431B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Console.WriteLine("&gt;Welcome _</a:t>
            </a:r>
          </a:p>
          <a:p>
            <a:pPr marL="0" indent="0">
              <a:buNone/>
            </a:pPr>
            <a:r>
              <a:rPr lang="en-US" smtClean="0"/>
              <a:t>		 to the Gradebook program!")</a:t>
            </a:r>
          </a:p>
          <a:p>
            <a:r>
              <a:rPr lang="en-US" smtClean="0"/>
              <a:t>number = CInt(Console.ReadLine)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E080C3-8D20-4A18-A857-87DD063807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4: Code Continued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33FF66"/>
                </a:solidFill>
                <a:latin typeface="Courier New" pitchFamily="49" charset="0"/>
              </a:rPr>
              <a:t>  'List the tally for each letter of alphabet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lstCount.Items.Clear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i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0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25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letter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(i + 65)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charCount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(i) &gt; 0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lstCount.Items.Add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(letter &amp;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 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&amp; _   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        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charCount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(i))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If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  Next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26F111-6AA5-45DC-93DD-06AE18078A03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4 Output</a:t>
            </a:r>
          </a:p>
        </p:txBody>
      </p:sp>
      <p:pic>
        <p:nvPicPr>
          <p:cNvPr id="23557" name="Content Placeholder 6" descr="7-1-4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978025"/>
            <a:ext cx="6096000" cy="4346575"/>
          </a:xfrm>
        </p:spPr>
      </p:pic>
      <p:sp>
        <p:nvSpPr>
          <p:cNvPr id="2355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2093E9-4173-4155-9EDD-3D4967BE5E52}" type="slidenum">
              <a:rPr lang="en-US" sz="1400" smtClean="0"/>
              <a:pPr eaLnBrk="1" hangingPunct="1"/>
              <a:t>31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 of Bounds Error</a:t>
            </a:r>
          </a:p>
        </p:txBody>
      </p:sp>
      <p:pic>
        <p:nvPicPr>
          <p:cNvPr id="24582" name="Content Placeholder 7" descr="Fig7-3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658504" cy="3886200"/>
          </a:xfrm>
        </p:spPr>
      </p:pic>
      <p:sp>
        <p:nvSpPr>
          <p:cNvPr id="2458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914400"/>
            <a:ext cx="76962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smtClean="0"/>
              <a:t>The following code references an array element that doesn't exist.  This will cause an error.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DC816-A631-489F-A451-F252FADBB797}" type="slidenum">
              <a:rPr lang="en-US" sz="1400" smtClean="0"/>
              <a:pPr eaLnBrk="1" hangingPunct="1"/>
              <a:t>32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Assignment Statement for Arrays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If </a:t>
            </a:r>
            <a:r>
              <a:rPr lang="en-US" sz="2400" i="1" dirty="0" err="1" smtClean="0"/>
              <a:t>arrayOne</a:t>
            </a:r>
            <a:r>
              <a:rPr lang="en-US" sz="2400" dirty="0" smtClean="0"/>
              <a:t>() and </a:t>
            </a:r>
            <a:r>
              <a:rPr lang="en-US" sz="2400" i="1" dirty="0" err="1" smtClean="0"/>
              <a:t>arrayTwo</a:t>
            </a:r>
            <a:r>
              <a:rPr lang="en-US" sz="2400" dirty="0" smtClean="0"/>
              <a:t>() have been declared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/>
              <a:t>with the same data type, then the statement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arrayOne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err="1" smtClean="0">
                <a:latin typeface="Courier New" pitchFamily="49" charset="0"/>
              </a:rPr>
              <a:t>arrayTwo</a:t>
            </a:r>
            <a:endParaRPr lang="en-US" sz="2400" b="1" dirty="0" smtClean="0">
              <a:latin typeface="Courier New" pitchFamily="49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dirty="0" smtClean="0"/>
              <a:t>makes </a:t>
            </a:r>
            <a:r>
              <a:rPr lang="en-US" sz="2400" i="1" dirty="0" err="1" smtClean="0"/>
              <a:t>arrayOne</a:t>
            </a:r>
            <a:r>
              <a:rPr lang="en-US" sz="2400" dirty="0" smtClean="0"/>
              <a:t>() an exact duplicate of </a:t>
            </a:r>
            <a:r>
              <a:rPr lang="en-US" sz="2400" i="1" dirty="0" err="1" smtClean="0"/>
              <a:t>arrayTwo</a:t>
            </a:r>
            <a:r>
              <a:rPr lang="en-US" sz="2400" dirty="0" smtClean="0"/>
              <a:t>().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endParaRPr lang="en-US" sz="24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dirty="0" smtClean="0"/>
              <a:t>Actually, they share the same location in memory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9D634-67D4-4740-8C13-B7265E00E749}" type="slidenum">
              <a:rPr lang="en-US" sz="1400" smtClean="0"/>
              <a:pPr eaLnBrk="1" hangingPunct="1"/>
              <a:t>33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Assignment Statement for Arrays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n-US" sz="2400" dirty="0" smtClean="0"/>
              <a:t>How to make an </a:t>
            </a:r>
            <a:r>
              <a:rPr lang="en-US" sz="2400" i="1" dirty="0" smtClean="0"/>
              <a:t>independent</a:t>
            </a:r>
            <a:r>
              <a:rPr lang="en-US" sz="2400" dirty="0" smtClean="0"/>
              <a:t> copy?</a:t>
            </a:r>
          </a:p>
          <a:p>
            <a:pPr eaLnBrk="1" hangingPunct="1">
              <a:buFontTx/>
              <a:buChar char="-"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		Array1 = Array2.clone</a:t>
            </a:r>
          </a:p>
          <a:p>
            <a:pPr eaLnBrk="1" hangingPunct="1">
              <a:buFontTx/>
              <a:buChar char="-"/>
              <a:defRPr/>
            </a:pPr>
            <a:endParaRPr lang="en-US" sz="2400" dirty="0"/>
          </a:p>
          <a:p>
            <a:pPr eaLnBrk="1" hangingPunct="1">
              <a:buFontTx/>
              <a:buChar char="-"/>
              <a:defRPr/>
            </a:pPr>
            <a:r>
              <a:rPr lang="en-US" sz="2400" dirty="0" smtClean="0"/>
              <a:t>Changing Array1 does not change Array2.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9D634-67D4-4740-8C13-B7265E00E749}" type="slidenum">
              <a:rPr lang="en-US" sz="1400" smtClean="0"/>
              <a:pPr eaLnBrk="1" hangingPunct="1"/>
              <a:t>34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40295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User-Defined Array-Valued Functions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Headers have the form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Function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err="1" smtClean="0">
                <a:latin typeface="Courier New" pitchFamily="49" charset="0"/>
              </a:rPr>
              <a:t>FunctionNam</a:t>
            </a:r>
            <a:r>
              <a:rPr lang="en-US" sz="2400" b="1" dirty="0" err="1" smtClean="0">
                <a:latin typeface="Courier New" pitchFamily="49" charset="0"/>
              </a:rPr>
              <a:t>e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400" b="1" i="1" dirty="0" smtClean="0">
                <a:latin typeface="Courier New" pitchFamily="49" charset="0"/>
              </a:rPr>
              <a:t>var1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 _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smtClean="0">
                <a:solidFill>
                  <a:schemeClr val="folHlink"/>
                </a:solidFill>
                <a:latin typeface="Courier New" pitchFamily="49" charset="0"/>
              </a:rPr>
              <a:t>Type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1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smtClean="0">
                <a:latin typeface="Courier New" pitchFamily="49" charset="0"/>
              </a:rPr>
              <a:t>var2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sz="2400" b="1" i="1" dirty="0" smtClean="0">
                <a:solidFill>
                  <a:schemeClr val="folHlink"/>
                </a:solidFill>
                <a:latin typeface="Courier New" pitchFamily="49" charset="0"/>
              </a:rPr>
              <a:t>Type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2</a:t>
            </a:r>
            <a:r>
              <a:rPr lang="en-US" sz="2400" b="1" dirty="0" smtClean="0">
                <a:latin typeface="Courier New" pitchFamily="49" charset="0"/>
              </a:rPr>
              <a:t>, ...)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 _ </a:t>
            </a:r>
            <a:r>
              <a:rPr lang="en-US" sz="2400" b="1" i="1" dirty="0" err="1" smtClean="0">
                <a:solidFill>
                  <a:schemeClr val="folHlink"/>
                </a:solidFill>
                <a:latin typeface="Courier New" pitchFamily="49" charset="0"/>
              </a:rPr>
              <a:t>DataType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()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84A2A-52C8-448E-B233-3E0A7EA6141F}" type="slidenum">
              <a:rPr lang="en-US" sz="1400" smtClean="0"/>
              <a:pPr eaLnBrk="1" hangingPunct="1"/>
              <a:t>35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Erasing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An array can consume a large block of memory.</a:t>
            </a:r>
          </a:p>
          <a:p>
            <a:pPr>
              <a:defRPr/>
            </a:pPr>
            <a:r>
              <a:rPr lang="en-CA" dirty="0" smtClean="0"/>
              <a:t>After the array is no longer needed, we can release all memory allocated to the array by executing the following statement:</a:t>
            </a:r>
          </a:p>
          <a:p>
            <a:pPr>
              <a:buFontTx/>
              <a:buNone/>
              <a:defRPr/>
            </a:pPr>
            <a:r>
              <a:rPr lang="en-CA" dirty="0" smtClean="0"/>
              <a:t>	</a:t>
            </a:r>
          </a:p>
          <a:p>
            <a:pPr>
              <a:buFontTx/>
              <a:buNone/>
              <a:defRPr/>
            </a:pPr>
            <a:r>
              <a:rPr lang="en-CA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Erase</a:t>
            </a:r>
            <a:r>
              <a:rPr lang="en-CA" dirty="0" smtClean="0"/>
              <a:t> </a:t>
            </a:r>
            <a:r>
              <a:rPr lang="en-CA" i="1" dirty="0" err="1" smtClean="0"/>
              <a:t>arrayName</a:t>
            </a:r>
            <a:endParaRPr lang="en-CA" i="1" dirty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537748-8062-49F6-BA67-9A618A8F7982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.SPLIT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305800" cy="5493224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 smtClean="0">
                <a:solidFill>
                  <a:srgbClr val="008000"/>
                </a:solidFill>
                <a:latin typeface="Consolas"/>
              </a:rPr>
              <a:t>'read the entire file in, 1 line per array entry</a:t>
            </a: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Dim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arrayName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() </a:t>
            </a: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As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= 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IO.</a:t>
            </a:r>
            <a:r>
              <a:rPr lang="en-CA" sz="1800" dirty="0" err="1" smtClean="0">
                <a:solidFill>
                  <a:srgbClr val="2B91AF"/>
                </a:solidFill>
                <a:latin typeface="Consolas"/>
              </a:rPr>
              <a:t>File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.ReadAllLines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CA" sz="1800" dirty="0" smtClean="0">
                <a:solidFill>
                  <a:srgbClr val="A31515"/>
                </a:solidFill>
                <a:latin typeface="Consolas"/>
              </a:rPr>
              <a:t>"input.txt"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008000"/>
                </a:solidFill>
                <a:latin typeface="Consolas"/>
              </a:rPr>
              <a:t>'iterate through all lines in the input file</a:t>
            </a: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For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= 0 </a:t>
            </a: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To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arrayName.GetUpperBound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(0)</a:t>
            </a:r>
          </a:p>
          <a:p>
            <a:pPr marL="0" indent="0">
              <a:buNone/>
            </a:pP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008000"/>
                </a:solidFill>
                <a:latin typeface="Consolas"/>
              </a:rPr>
              <a:t>	'split all elements of the line into various entries</a:t>
            </a: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Dim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Stuff() </a:t>
            </a: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As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String</a:t>
            </a: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       Stuff = 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arrayName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i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).Split(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vbTab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MsgBox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CA" sz="1800" dirty="0" smtClean="0">
                <a:solidFill>
                  <a:srgbClr val="A31515"/>
                </a:solidFill>
                <a:latin typeface="Consolas"/>
              </a:rPr>
              <a:t>"HERE"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0000FF"/>
                </a:solidFill>
                <a:latin typeface="Consolas"/>
              </a:rPr>
              <a:t>Next</a:t>
            </a:r>
            <a:r>
              <a:rPr lang="en-CA" sz="18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800" dirty="0" err="1" smtClean="0">
                <a:solidFill>
                  <a:prstClr val="black"/>
                </a:solidFill>
                <a:latin typeface="Consolas"/>
              </a:rPr>
              <a:t>i</a:t>
            </a: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CA" sz="18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E080C3-8D20-4A18-A857-87DD0638071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7.2 Using Arrays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981200"/>
            <a:ext cx="4267200" cy="4151313"/>
          </a:xfrm>
        </p:spPr>
        <p:txBody>
          <a:bodyPr/>
          <a:lstStyle/>
          <a:p>
            <a:pPr eaLnBrk="1" hangingPunct="1"/>
            <a:r>
              <a:rPr lang="en-US" dirty="0" smtClean="0"/>
              <a:t>Ordered Arrays  </a:t>
            </a:r>
          </a:p>
          <a:p>
            <a:pPr eaLnBrk="1" hangingPunct="1"/>
            <a:r>
              <a:rPr lang="en-US" dirty="0" smtClean="0"/>
              <a:t>Using Part of an Array</a:t>
            </a:r>
          </a:p>
          <a:p>
            <a:pPr eaLnBrk="1" hangingPunct="1"/>
            <a:r>
              <a:rPr lang="en-US" dirty="0" smtClean="0"/>
              <a:t>Merging Two Ordered Arrays  </a:t>
            </a:r>
          </a:p>
          <a:p>
            <a:pPr eaLnBrk="1" hangingPunct="1"/>
            <a:r>
              <a:rPr lang="en-US" dirty="0" smtClean="0"/>
              <a:t>Passing Arrays to Procedures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F799D5-76AF-4FF8-9850-CC425855BAE5}" type="slidenum">
              <a:rPr lang="en-US" sz="1400" smtClean="0"/>
              <a:pPr eaLnBrk="1" hangingPunct="1"/>
              <a:t>38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Ordered Arrays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/>
              <a:t>An array has </a:t>
            </a:r>
            <a:r>
              <a:rPr lang="en-US" sz="2800" b="1" dirty="0" smtClean="0"/>
              <a:t>ascending order</a:t>
            </a:r>
            <a:r>
              <a:rPr lang="en-US" sz="2800" dirty="0" smtClean="0"/>
              <a:t> if 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[each element] </a:t>
            </a:r>
            <a:r>
              <a:rPr lang="en-US" sz="2800" dirty="0" smtClean="0">
                <a:cs typeface="Arial" charset="0"/>
              </a:rPr>
              <a:t>≤ [next element]</a:t>
            </a:r>
          </a:p>
          <a:p>
            <a:pPr algn="ctr" eaLnBrk="1" hangingPunct="1">
              <a:buFontTx/>
              <a:buNone/>
            </a:pPr>
            <a:endParaRPr lang="en-US" sz="2800" dirty="0" smtClean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/>
              <a:t>An array has </a:t>
            </a:r>
            <a:r>
              <a:rPr lang="en-US" sz="2800" b="1" dirty="0" smtClean="0"/>
              <a:t>descending order</a:t>
            </a:r>
            <a:r>
              <a:rPr lang="en-US" sz="2800" dirty="0" smtClean="0"/>
              <a:t> if </a:t>
            </a:r>
            <a:endParaRPr lang="en-US" sz="2800" dirty="0" smtClean="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2800" dirty="0" smtClean="0"/>
              <a:t>[each element] </a:t>
            </a:r>
            <a:r>
              <a:rPr lang="en-US" sz="2800" dirty="0" smtClean="0">
                <a:cs typeface="Arial" charset="0"/>
              </a:rPr>
              <a:t>≥ [next element]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2800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/>
              <a:t>An array is </a:t>
            </a:r>
            <a:r>
              <a:rPr lang="en-US" sz="2800" b="1" dirty="0" smtClean="0"/>
              <a:t>ordered</a:t>
            </a:r>
            <a:r>
              <a:rPr lang="en-US" sz="2800" dirty="0" smtClean="0"/>
              <a:t> if it has ascending or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descending order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B275FA-50E6-4093-ACC4-4240B451DAE2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7 - Arrays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080C3-8D20-4A18-A857-87DD063807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6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Searching Ordered Arrays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Ordered arrays can be searched more efficiently than unordered arrays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For instance, when searching an array having ascending order, you can terminate the search when you find an element  whose value is </a:t>
            </a:r>
            <a:r>
              <a:rPr lang="en-US" dirty="0" smtClean="0">
                <a:cs typeface="Arial" charset="0"/>
              </a:rPr>
              <a:t>≥ the sought-after value.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54332A-F68C-406D-B080-686354BDC867}" type="slidenum">
              <a:rPr lang="en-US" sz="1400" smtClean="0"/>
              <a:pPr eaLnBrk="1" hangingPunct="1"/>
              <a:t>40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Task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Given a name input by the user, determine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if it is in an increasing list of ten names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3C5A26-6FC5-46D4-99E4-93D21C1594E2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AACWQNN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4729163" cy="55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5104"/>
            <a:ext cx="8884096" cy="1170295"/>
          </a:xfrm>
        </p:spPr>
        <p:txBody>
          <a:bodyPr/>
          <a:lstStyle/>
          <a:p>
            <a:pPr eaLnBrk="1" hangingPunct="1"/>
            <a:r>
              <a:rPr lang="en-US" dirty="0" smtClean="0"/>
              <a:t>Flowchart for a Search of an Increasing Array</a:t>
            </a: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F8A50-91DE-47BA-B6F9-F072102F78C2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Code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066800"/>
            <a:ext cx="8802688" cy="437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nom()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= {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"AL"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"BOB"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"CARL"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"DON"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"ERIC"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"FRED"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"GREG"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"HERB"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"IRA"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</a:rPr>
              <a:t>"JACK"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solidFill>
                <a:srgbClr val="0073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btnSearch_Click(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btnSearch.Click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name2Find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n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latin typeface="Courier New" pitchFamily="49" charset="0"/>
              </a:rPr>
              <a:t>= -1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 </a:t>
            </a:r>
            <a:r>
              <a:rPr lang="en-US" sz="1800" b="1" smtClean="0">
                <a:solidFill>
                  <a:srgbClr val="33FF66"/>
                </a:solidFill>
                <a:latin typeface="Courier New" pitchFamily="49" charset="0"/>
              </a:rPr>
              <a:t>'Subscript of the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name2Find = txtName.Text.ToUpper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  n += 1     </a:t>
            </a:r>
            <a:r>
              <a:rPr lang="en-US" sz="1800" b="1" smtClean="0">
                <a:solidFill>
                  <a:srgbClr val="33FF66"/>
                </a:solidFill>
                <a:latin typeface="Courier New" pitchFamily="49" charset="0"/>
              </a:rPr>
              <a:t>'Add 1 to 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Loop Until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(nom(n) &gt;= name2Find)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Or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(n = 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If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nom(n) = name2Find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  txtResult.Text = "Found."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  txtResult.Text = "Not found."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End 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EA80B0-9A83-422D-A0E0-5B53964F3A0C}" type="slidenum">
              <a:rPr lang="en-US" sz="1400" smtClean="0"/>
              <a:pPr eaLnBrk="1" hangingPunct="1"/>
              <a:t>43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Output</a:t>
            </a:r>
          </a:p>
        </p:txBody>
      </p:sp>
      <p:pic>
        <p:nvPicPr>
          <p:cNvPr id="34821" name="Content Placeholder 6" descr="7-2-1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506663"/>
            <a:ext cx="6096000" cy="3284537"/>
          </a:xfrm>
        </p:spPr>
      </p:pic>
      <p:sp>
        <p:nvSpPr>
          <p:cNvPr id="348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B032C-2217-42A7-BC38-C5FBEA021F7D}" type="slidenum">
              <a:rPr lang="en-US" sz="1400" smtClean="0"/>
              <a:pPr eaLnBrk="1" hangingPunct="1"/>
              <a:t>44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Part of an Array</a:t>
            </a:r>
          </a:p>
        </p:txBody>
      </p:sp>
      <p:sp>
        <p:nvSpPr>
          <p:cNvPr id="33797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/>
              <a:t>- Sometimes we do not know how many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elements will be needed in an array</a:t>
            </a:r>
            <a:endParaRPr lang="en-US" sz="2800" dirty="0"/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- We can declare a large array, say of 100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elements, and use a counter variable to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record the number of elements used 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- In Example 2, the names are an unknown number of companies is placed into an array.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F3A311-D7DD-49C1-9883-1AF6FA5F0880}" type="slidenum">
              <a:rPr lang="en-US" sz="1400" smtClean="0"/>
              <a:pPr eaLnBrk="1" hangingPunct="1"/>
              <a:t>45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Output</a:t>
            </a:r>
          </a:p>
        </p:txBody>
      </p:sp>
      <p:pic>
        <p:nvPicPr>
          <p:cNvPr id="36870" name="Content Placeholder 8" descr="7-2-2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75" y="2003425"/>
            <a:ext cx="4060825" cy="4321175"/>
          </a:xfrm>
        </p:spPr>
      </p:pic>
      <p:sp>
        <p:nvSpPr>
          <p:cNvPr id="3686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6B21A-DFB4-45CC-A156-4A6363C31DC1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6172200" y="2819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txtCompany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5486400" y="3048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2: Code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4625" y="914400"/>
            <a:ext cx="8763000" cy="437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'Demonstrate using part of an array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stock(99)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counter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btnRecord_Click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btnRecord.Click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If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(counter &lt; 99)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counter += 1       </a:t>
            </a:r>
            <a:r>
              <a:rPr lang="en-US" sz="1800" b="1" dirty="0" smtClean="0">
                <a:solidFill>
                  <a:srgbClr val="33FF66"/>
                </a:solidFill>
                <a:latin typeface="Courier New" pitchFamily="49" charset="0"/>
              </a:rPr>
              <a:t>'Increment counter by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stock(counter - 1)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txtCompany.Text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txtCompany.Clear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txtCompany.Focus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txtNumber.Text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itchFamily="49" charset="0"/>
              </a:rPr>
              <a:t>CStr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(counter)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MessageBox.Show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"No space to record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          more companies."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txtCompany.Clear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53F160-1B42-4198-B51E-51F68B62623A}" type="slidenum">
              <a:rPr lang="en-US" sz="1400" smtClean="0"/>
              <a:pPr eaLnBrk="1" hangingPunct="1"/>
              <a:t>47</a:t>
            </a:fld>
            <a:endParaRPr lang="en-US" sz="1400" smtClean="0"/>
          </a:p>
        </p:txBody>
      </p:sp>
      <p:pic>
        <p:nvPicPr>
          <p:cNvPr id="6" name="Content Placeholder 8" descr="7-2-2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917825" cy="31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15" tIns="45708" rIns="91415" bIns="45708" anchor="b">
            <a:noAutofit/>
          </a:bodyPr>
          <a:lstStyle/>
          <a:p>
            <a:r>
              <a:rPr lang="en-US"/>
              <a:t>Example 2: Code Continued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249488"/>
            <a:ext cx="7964488" cy="3465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4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btnSummarize_Click(</a:t>
            </a:r>
            <a:r>
              <a:rPr lang="en-US" sz="2400" b="1" smtClean="0">
                <a:solidFill>
                  <a:srgbClr val="0073FF"/>
                </a:solidFill>
                <a:latin typeface="Courier New" pitchFamily="49" charset="0"/>
              </a:rPr>
              <a:t>...</a:t>
            </a: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) 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              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4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btnSummarize.Click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33FF66"/>
                </a:solidFill>
                <a:latin typeface="Courier New" pitchFamily="49" charset="0"/>
              </a:rPr>
              <a:t> 'List companies that were recorded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  lstStocks.Items.Clear()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24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i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 = 0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24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counter - 1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Courier New" pitchFamily="49" charset="0"/>
              </a:rPr>
              <a:t>    lstStocks.Items.Add(stock(i))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Next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813DA-B400-4B49-BEB3-83A2534B5D0F}" type="slidenum">
              <a:rPr lang="en-US" sz="1400" smtClean="0"/>
              <a:pPr eaLnBrk="1" hangingPunct="1"/>
              <a:t>48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Merging Two Ascending Arrays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To consolidate the two lists into a single ordered third list: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 </a:t>
            </a:r>
            <a:r>
              <a:rPr lang="en-US" sz="2400" smtClean="0"/>
              <a:t>Compare the two names at the top of the first and second lists.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en-US" sz="2400" smtClean="0"/>
              <a:t>If one name alphabetically precedes the other, copy it onto the third list and cross it off its original list.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arenR"/>
            </a:pPr>
            <a:r>
              <a:rPr lang="en-US" sz="2400" smtClean="0"/>
              <a:t>If the names are the same, copy the name onto the third list and cross out the name from the first and second lists.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Repeat Step 1 with the current top names until you reach the end of either list.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Copy the names from the remaining list into the third list.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10AD26-5D33-43B7-98C2-93CAF97A7A2B}" type="slidenum">
              <a:rPr lang="en-US" sz="1400" smtClean="0"/>
              <a:pPr eaLnBrk="1" hangingPunct="1"/>
              <a:t>49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 – Arrays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7.1 Creating and Accessing Arrays</a:t>
            </a:r>
          </a:p>
          <a:p>
            <a:r>
              <a:rPr lang="en-US" smtClean="0"/>
              <a:t>7.2 Using Arrays</a:t>
            </a:r>
          </a:p>
          <a:p>
            <a:r>
              <a:rPr lang="en-US" smtClean="0"/>
              <a:t>7.3 Some Additional Types of Arrays</a:t>
            </a:r>
          </a:p>
          <a:p>
            <a:r>
              <a:rPr lang="en-US" smtClean="0"/>
              <a:t>7.4 Sorting and Searching</a:t>
            </a:r>
          </a:p>
          <a:p>
            <a:r>
              <a:rPr lang="en-US" smtClean="0"/>
              <a:t>7.5 Two-Dimensional Arrays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85DD86-2B14-4D82-BB12-0FB7AB80214F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Passing Arrays to Procedures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An array declared in a procedure is local to that procedure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An entire array can be passed to a Sub or Function procedure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header of the Sub of Function procedure uses the name with empty set of parentheses.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FAAF4-9E62-4714-8AC8-17B2B76FD3EE}" type="slidenum">
              <a:rPr lang="en-US" sz="1400" smtClean="0"/>
              <a:pPr eaLnBrk="1" hangingPunct="1"/>
              <a:t>50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4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example uses a Function procedure to add up the numbers in an array. The GetUpperBound method is used to determine how many numbers are in the array.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9C23B-FC4A-4223-8BE7-0082C9DF128D}" type="slidenum">
              <a:rPr lang="en-US" sz="1400" smtClean="0"/>
              <a:pPr eaLnBrk="1" hangingPunct="1"/>
              <a:t>51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4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4978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btnCompute_Click(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btnCompute.Click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score()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= {85, 92, 75, 68, 84, 86,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                         94, 74, 79, 88}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txtAverage.Text = 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CStr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(Sum(score) / 10)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solidFill>
                <a:srgbClr val="0073F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Function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Sum(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s()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total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latin typeface="Courier New" pitchFamily="49" charset="0"/>
              </a:rPr>
              <a:t>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index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= 0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s.GetUpperBound(0) </a:t>
            </a:r>
            <a:endParaRPr lang="en-US" sz="1800" b="1" smtClean="0">
              <a:solidFill>
                <a:srgbClr val="33FF66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   total += s(index) </a:t>
            </a:r>
            <a:endParaRPr lang="en-US" sz="1800" b="1" smtClean="0">
              <a:solidFill>
                <a:srgbClr val="33FF66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Next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  Return</a:t>
            </a:r>
            <a:r>
              <a:rPr lang="en-US" sz="18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total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itchFamily="49" charset="0"/>
              </a:rPr>
              <a:t>End Function</a:t>
            </a: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F94A7-457F-4473-95B9-5E36AD5F43C6}" type="slidenum">
              <a:rPr lang="en-US" sz="1400" smtClean="0"/>
              <a:pPr eaLnBrk="1" hangingPunct="1"/>
              <a:t>52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Passing an Array Element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single element of an array can be passed to a procedure just like any ordinary numeric or string variable.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btnDisplay_Click</a:t>
            </a:r>
            <a:r>
              <a:rPr lang="en-US" sz="1800" b="1" dirty="0" smtClean="0">
                <a:latin typeface="Courier New" pitchFamily="49" charset="0"/>
              </a:rPr>
              <a:t>(...)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dirty="0" smtClean="0">
                <a:latin typeface="Courier New" pitchFamily="49" charset="0"/>
              </a:rPr>
              <a:t>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                                 </a:t>
            </a:r>
            <a:r>
              <a:rPr lang="en-US" sz="1800" b="1" dirty="0" err="1" smtClean="0">
                <a:latin typeface="Courier New" pitchFamily="49" charset="0"/>
              </a:rPr>
              <a:t>btnDisplay.Click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num</a:t>
            </a:r>
            <a:r>
              <a:rPr lang="en-US" sz="1800" b="1" dirty="0" smtClean="0">
                <a:latin typeface="Courier New" pitchFamily="49" charset="0"/>
              </a:rPr>
              <a:t>(20)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num</a:t>
            </a:r>
            <a:r>
              <a:rPr lang="en-US" sz="1800" b="1" dirty="0" smtClean="0">
                <a:latin typeface="Courier New" pitchFamily="49" charset="0"/>
              </a:rPr>
              <a:t>(5) =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err="1" smtClean="0">
                <a:latin typeface="Courier New" pitchFamily="49" charset="0"/>
              </a:rPr>
              <a:t>lstOutput.Items.Add</a:t>
            </a:r>
            <a:r>
              <a:rPr lang="en-US" sz="1800" b="1" dirty="0" smtClean="0">
                <a:latin typeface="Courier New" pitchFamily="49" charset="0"/>
              </a:rPr>
              <a:t>(Triple(</a:t>
            </a:r>
            <a:r>
              <a:rPr lang="en-US" sz="1800" b="1" dirty="0" err="1" smtClean="0">
                <a:latin typeface="Courier New" pitchFamily="49" charset="0"/>
              </a:rPr>
              <a:t>num</a:t>
            </a:r>
            <a:r>
              <a:rPr lang="en-US" sz="1800" b="1" dirty="0" smtClean="0">
                <a:latin typeface="Courier New" pitchFamily="49" charset="0"/>
              </a:rPr>
              <a:t>(5)))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Private Function</a:t>
            </a:r>
            <a:r>
              <a:rPr lang="en-US" sz="1800" b="1" dirty="0" smtClean="0">
                <a:latin typeface="Courier New" pitchFamily="49" charset="0"/>
              </a:rPr>
              <a:t> Triple(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1800" b="1" dirty="0" smtClean="0">
                <a:latin typeface="Courier New" pitchFamily="49" charset="0"/>
              </a:rPr>
              <a:t> x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dirty="0" smtClean="0">
                <a:latin typeface="Courier New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Return</a:t>
            </a:r>
            <a:r>
              <a:rPr lang="en-US" sz="1800" b="1" dirty="0" smtClean="0">
                <a:latin typeface="Courier New" pitchFamily="49" charset="0"/>
              </a:rPr>
              <a:t> 3 * 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Function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EE6EFC-C584-4EED-B579-A26545C5AD06}" type="slidenum">
              <a:rPr lang="en-US" sz="1400" smtClean="0"/>
              <a:pPr eaLnBrk="1" hangingPunct="1"/>
              <a:t>53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7.3 Some Additional Types of Arrays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Arrays</a:t>
            </a:r>
          </a:p>
          <a:p>
            <a:pPr eaLnBrk="1" hangingPunct="1"/>
            <a:r>
              <a:rPr lang="en-US" smtClean="0"/>
              <a:t>Array of Structures</a:t>
            </a:r>
          </a:p>
          <a:p>
            <a:pPr eaLnBrk="1" hangingPunct="1"/>
            <a:r>
              <a:rPr lang="en-US" smtClean="0"/>
              <a:t>Displaying and Comparing Structure Values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8CB20-D2B9-4C94-831F-67057A2FDB3D}" type="slidenum">
              <a:rPr lang="en-US" sz="1400" smtClean="0"/>
              <a:pPr eaLnBrk="1" hangingPunct="1"/>
              <a:t>54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Arrays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Control arrays are arrays of controls, such as labels, text boxes, etc.</a:t>
            </a:r>
          </a:p>
          <a:p>
            <a:pPr eaLnBrk="1" hangingPunct="1"/>
            <a:r>
              <a:rPr lang="en-US" dirty="0" smtClean="0"/>
              <a:t>They are created in much the same way as any other array: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i="1" dirty="0" err="1" smtClean="0">
                <a:latin typeface="Courier New" pitchFamily="49" charset="0"/>
              </a:rPr>
              <a:t>arrayName</a:t>
            </a:r>
            <a:r>
              <a:rPr lang="en-US" b="1" dirty="0" smtClean="0">
                <a:latin typeface="Courier New" pitchFamily="49" charset="0"/>
              </a:rPr>
              <a:t>(n)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i="1" dirty="0" err="1" smtClean="0">
                <a:latin typeface="Courier New" pitchFamily="49" charset="0"/>
              </a:rPr>
              <a:t>ControlType</a:t>
            </a:r>
            <a:endParaRPr lang="en-US" b="1" i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i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 or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i="1" dirty="0" err="1" smtClean="0">
                <a:latin typeface="Courier New" pitchFamily="49" charset="0"/>
              </a:rPr>
              <a:t>arrayName</a:t>
            </a:r>
            <a:r>
              <a:rPr lang="en-US" b="1" dirty="0" smtClean="0">
                <a:latin typeface="Courier New" pitchFamily="49" charset="0"/>
              </a:rPr>
              <a:t>()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i="1" dirty="0" err="1" smtClean="0">
                <a:latin typeface="Courier New" pitchFamily="49" charset="0"/>
              </a:rPr>
              <a:t>ControlType</a:t>
            </a:r>
            <a:endParaRPr lang="en-US" b="1" i="1" dirty="0" smtClean="0">
              <a:latin typeface="Courier New" pitchFamily="49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F09FE-1CCA-486D-BCF1-D3BB1886B1BC}" type="slidenum">
              <a:rPr lang="en-US" sz="1400" smtClean="0"/>
              <a:pPr eaLnBrk="1" hangingPunct="1"/>
              <a:t>55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Arrays continued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following statements declare control arrays.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lblTitle</a:t>
            </a:r>
            <a:r>
              <a:rPr lang="en-US" b="1" dirty="0" smtClean="0">
                <a:latin typeface="Courier New" pitchFamily="49" charset="0"/>
              </a:rPr>
              <a:t>(10)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b="1" dirty="0" smtClean="0">
                <a:latin typeface="Courier New" pitchFamily="49" charset="0"/>
              </a:rPr>
              <a:t> Label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txtNumber</a:t>
            </a:r>
            <a:r>
              <a:rPr lang="en-US" b="1" dirty="0" smtClean="0">
                <a:latin typeface="Courier New" pitchFamily="49" charset="0"/>
              </a:rPr>
              <a:t>(8)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TextBox</a:t>
            </a:r>
            <a:endParaRPr lang="en-US" b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btnAmount</a:t>
            </a:r>
            <a:r>
              <a:rPr lang="en-US" b="1" dirty="0" smtClean="0">
                <a:latin typeface="Courier New" pitchFamily="49" charset="0"/>
              </a:rPr>
              <a:t>()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b="1" dirty="0" smtClean="0">
                <a:latin typeface="Courier New" pitchFamily="49" charset="0"/>
              </a:rPr>
              <a:t> Button</a:t>
            </a:r>
            <a:endParaRPr lang="en-US" dirty="0" smtClean="0"/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6150C6-C58D-45FA-BCC1-140B75247F4F}" type="slidenum">
              <a:rPr lang="en-US" sz="1400" smtClean="0"/>
              <a:pPr eaLnBrk="1" hangingPunct="1"/>
              <a:t>56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Form</a:t>
            </a:r>
          </a:p>
        </p:txBody>
      </p:sp>
      <p:pic>
        <p:nvPicPr>
          <p:cNvPr id="49160" name="Content Placeholder 12" descr="7-3-1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981200"/>
            <a:ext cx="3886200" cy="4446588"/>
          </a:xfrm>
        </p:spPr>
      </p:pic>
      <p:sp>
        <p:nvSpPr>
          <p:cNvPr id="4915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2830B-0B09-4E29-900E-46D100668B3F}" type="slidenum">
              <a:rPr lang="en-US" sz="1400" smtClean="0"/>
              <a:pPr eaLnBrk="1" hangingPunct="1"/>
              <a:t>57</a:t>
            </a:fld>
            <a:endParaRPr lang="en-US" sz="1400" smtClean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410200" y="2590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TextBox1</a:t>
            </a:r>
          </a:p>
        </p:txBody>
      </p:sp>
      <p:sp>
        <p:nvSpPr>
          <p:cNvPr id="49158" name="Text Box 11"/>
          <p:cNvSpPr txBox="1">
            <a:spLocks noChangeArrowheads="1"/>
          </p:cNvSpPr>
          <p:nvPr/>
        </p:nvSpPr>
        <p:spPr bwMode="auto">
          <a:xfrm>
            <a:off x="5562600" y="4495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TextBox5</a:t>
            </a:r>
          </a:p>
        </p:txBody>
      </p:sp>
      <p:sp>
        <p:nvSpPr>
          <p:cNvPr id="49159" name="Text Box 13"/>
          <p:cNvSpPr txBox="1">
            <a:spLocks noChangeArrowheads="1"/>
          </p:cNvSpPr>
          <p:nvPr/>
        </p:nvSpPr>
        <p:spPr bwMode="auto">
          <a:xfrm>
            <a:off x="5562600" y="5638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txtTotal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48768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4876800" y="4724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H="1">
            <a:off x="4876800" y="586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</a:t>
            </a:r>
          </a:p>
        </p:txBody>
      </p:sp>
      <p:sp>
        <p:nvSpPr>
          <p:cNvPr id="5018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990600" y="1828800"/>
            <a:ext cx="79644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lblDept(4)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Label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txtDept(4)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TextBox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chemeClr val="bg2"/>
                </a:solidFill>
                <a:latin typeface="Courier New" pitchFamily="49" charset="0"/>
              </a:rPr>
              <a:t>frmSales_Load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Handles MyBase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.Load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lblDept(0) = Label1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lblDept(1) = Label2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lblDept(2) = Label3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lblDept(3) = Label4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lblDept(4) = Label5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txtDept(0) = TextBox1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txtDept(1) = TextBox2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txtDept(2) = TextBox3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txtDept(3) = TextBox4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txtDept(4) = TextBox5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C5445F-7316-47DF-A9D8-A417AEC74B16}" type="slidenum">
              <a:rPr lang="en-US" sz="1400" smtClean="0"/>
              <a:pPr eaLnBrk="1" hangingPunct="1"/>
              <a:t>58</a:t>
            </a:fld>
            <a:endParaRPr lang="en-US" sz="1400" smtClean="0"/>
          </a:p>
        </p:txBody>
      </p:sp>
      <p:sp>
        <p:nvSpPr>
          <p:cNvPr id="50182" name="AutoShape 1028"/>
          <p:cNvSpPr>
            <a:spLocks noChangeArrowheads="1"/>
          </p:cNvSpPr>
          <p:nvPr/>
        </p:nvSpPr>
        <p:spPr bwMode="auto">
          <a:xfrm>
            <a:off x="5105400" y="1524000"/>
            <a:ext cx="3200400" cy="10668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Array of controls</a:t>
            </a:r>
          </a:p>
        </p:txBody>
      </p:sp>
      <p:sp>
        <p:nvSpPr>
          <p:cNvPr id="50183" name="AutoShape 1029"/>
          <p:cNvSpPr>
            <a:spLocks noChangeArrowheads="1"/>
          </p:cNvSpPr>
          <p:nvPr/>
        </p:nvSpPr>
        <p:spPr bwMode="auto">
          <a:xfrm>
            <a:off x="5257800" y="3276600"/>
            <a:ext cx="2438400" cy="2971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Placing controls</a:t>
            </a:r>
          </a:p>
          <a:p>
            <a:r>
              <a:rPr lang="en-US"/>
              <a:t>into arrays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 continued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8421688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Clear()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btnClear.Click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	For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depNum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1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lblDept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depNum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- 1).Text =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"Department 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&amp;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depNum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txtDept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depNum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).Clear()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Next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btnCompute_Click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btnCompute.Click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totalSales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depNum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1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totalSales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+=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CDbl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txtDept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depNum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- 1).Text)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Next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txtTotal.Text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FormatCurrency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totalSales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  <a:endParaRPr lang="en-US" sz="2000" dirty="0" smtClean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BA2E5C-3DE6-4DF2-8B4B-0FBA4CDA6EDB}" type="slidenum">
              <a:rPr lang="en-US" sz="1400" smtClean="0"/>
              <a:pPr eaLnBrk="1" hangingPunct="1"/>
              <a:t>59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and Array Variables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variable </a:t>
            </a:r>
            <a:r>
              <a:rPr lang="en-US" dirty="0" smtClean="0"/>
              <a:t>(or simple variable) is a name to which Visual Basic can assign a single value.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</a:t>
            </a:r>
            <a:r>
              <a:rPr lang="en-US" b="1" dirty="0" smtClean="0"/>
              <a:t>array variable </a:t>
            </a:r>
            <a:r>
              <a:rPr lang="en-US" dirty="0" smtClean="0"/>
              <a:t>is a </a:t>
            </a:r>
            <a:r>
              <a:rPr lang="en-US" i="1" dirty="0" smtClean="0"/>
              <a:t>collection </a:t>
            </a:r>
            <a:r>
              <a:rPr lang="en-US" dirty="0" smtClean="0"/>
              <a:t>of simple variables of the </a:t>
            </a:r>
            <a:r>
              <a:rPr lang="en-US" i="1" dirty="0" smtClean="0"/>
              <a:t>same type </a:t>
            </a:r>
            <a:r>
              <a:rPr lang="en-US" dirty="0" smtClean="0"/>
              <a:t>to which Visual Basic can efficiently assign a list of values.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77687B-EF2A-4A64-A1CF-9F682A068F14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 Output</a:t>
            </a:r>
          </a:p>
        </p:txBody>
      </p:sp>
      <p:pic>
        <p:nvPicPr>
          <p:cNvPr id="52229" name="Content Placeholder 6" descr="7-3-1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017713"/>
            <a:ext cx="3763963" cy="4306887"/>
          </a:xfrm>
        </p:spPr>
      </p:pic>
      <p:sp>
        <p:nvSpPr>
          <p:cNvPr id="5222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082BDD-7534-4E81-B3D5-D9394470529A}" type="slidenum">
              <a:rPr lang="en-US" sz="1400" smtClean="0"/>
              <a:pPr eaLnBrk="1" hangingPunct="1"/>
              <a:t>60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Structures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080C3-8D20-4A18-A857-87DD0638071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way of grouping heterogeneous data together</a:t>
            </a:r>
          </a:p>
          <a:p>
            <a:pPr eaLnBrk="1" hangingPunct="1"/>
            <a:r>
              <a:rPr lang="en-US" sz="2800" dirty="0" smtClean="0"/>
              <a:t>Also called a UDT (User Defined Type)</a:t>
            </a:r>
          </a:p>
          <a:p>
            <a:pPr eaLnBrk="1" hangingPunct="1"/>
            <a:r>
              <a:rPr lang="en-US" sz="2800" dirty="0" smtClean="0"/>
              <a:t>Sample structure definition</a:t>
            </a:r>
            <a:r>
              <a:rPr lang="en-US" sz="2800" dirty="0" smtClean="0"/>
              <a:t>:</a:t>
            </a:r>
          </a:p>
          <a:p>
            <a:pPr eaLnBrk="1" hangingPunct="1"/>
            <a:endParaRPr lang="en-US" sz="2800" dirty="0" smtClean="0"/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Structure</a:t>
            </a:r>
            <a:r>
              <a:rPr lang="en-US" sz="2000" b="1" dirty="0" smtClean="0">
                <a:latin typeface="Courier New" pitchFamily="49" charset="0"/>
              </a:rPr>
              <a:t> College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name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state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yearFounded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Structure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00DB6-3587-45A7-9DC1-692C1E8D8A6B}" type="slidenum">
              <a:rPr lang="en-US" sz="1400" smtClean="0"/>
              <a:pPr eaLnBrk="1" hangingPunct="1"/>
              <a:t>62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Definition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Each </a:t>
            </a:r>
            <a:r>
              <a:rPr lang="en-US" dirty="0" err="1" smtClean="0"/>
              <a:t>subvariable</a:t>
            </a:r>
            <a:r>
              <a:rPr lang="en-US" dirty="0" smtClean="0"/>
              <a:t> in a structure is called a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Member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To declare a variable of a structure type: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college1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b="1" dirty="0" smtClean="0">
                <a:latin typeface="Courier New" pitchFamily="49" charset="0"/>
              </a:rPr>
              <a:t> College</a:t>
            </a:r>
            <a:endParaRPr lang="en-US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Each member is accessed via 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variable </a:t>
            </a:r>
            <a:r>
              <a:rPr lang="en-US" i="1" dirty="0" err="1" smtClean="0"/>
              <a:t>name.member</a:t>
            </a:r>
            <a:r>
              <a:rPr lang="en-US" i="1" dirty="0" smtClean="0"/>
              <a:t> name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  college1.state = </a:t>
            </a:r>
            <a:r>
              <a:rPr lang="en-US" b="1" dirty="0" smtClean="0">
                <a:solidFill>
                  <a:schemeClr val="hlink"/>
                </a:solidFill>
                <a:latin typeface="Courier New" pitchFamily="49" charset="0"/>
              </a:rPr>
              <a:t>"Maryland"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4FE92D-BE21-4C56-B6BB-12C4967F58BB}" type="slidenum">
              <a:rPr lang="en-US" sz="1400" smtClean="0"/>
              <a:pPr eaLnBrk="1" hangingPunct="1"/>
              <a:t>63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066800"/>
            <a:ext cx="8574088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Structure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College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name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state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yearFounded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Structure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college1, college2,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collegeOlder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College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18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btnFirst_Click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smtClean="0">
                <a:latin typeface="Courier New" pitchFamily="49" charset="0"/>
              </a:rPr>
              <a:t>...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btnFirst.Click</a:t>
            </a:r>
            <a:endParaRPr 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prompt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bg2"/>
                </a:solidFill>
                <a:latin typeface="Courier New" pitchFamily="49" charset="0"/>
              </a:rPr>
              <a:t>college1.name = </a:t>
            </a:r>
            <a:r>
              <a:rPr lang="en-US" sz="1800" b="1" dirty="0" err="1" smtClean="0">
                <a:solidFill>
                  <a:schemeClr val="bg2"/>
                </a:solidFill>
                <a:latin typeface="Courier New" pitchFamily="49" charset="0"/>
              </a:rPr>
              <a:t>InputBox</a:t>
            </a:r>
            <a:r>
              <a:rPr lang="en-US" sz="1800" b="1" dirty="0" smtClean="0">
                <a:solidFill>
                  <a:schemeClr val="bg2"/>
                </a:solidFill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"Enter name of college."</a:t>
            </a:r>
            <a:r>
              <a:rPr lang="en-US" sz="1800" b="1" dirty="0" smtClean="0">
                <a:solidFill>
                  <a:schemeClr val="bg2"/>
                </a:solidFill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"Name"</a:t>
            </a:r>
            <a:r>
              <a:rPr lang="en-US" sz="1800" b="1" dirty="0" smtClean="0">
                <a:solidFill>
                  <a:schemeClr val="bg2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bg2"/>
                </a:solidFill>
                <a:latin typeface="Courier New" pitchFamily="49" charset="0"/>
              </a:rPr>
              <a:t>  college1.state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InputBox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"Enter state."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"State"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prompt 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"Enter the year the first college was founded."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college1.yearFounded = 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InputBox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(prompt,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"Year"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  <a:endParaRPr lang="en-US" sz="1800" dirty="0" smtClean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DC818F-5676-463B-9FBB-870742788F78}" type="slidenum">
              <a:rPr lang="en-US" sz="1400" smtClean="0"/>
              <a:pPr eaLnBrk="1" hangingPunct="1"/>
              <a:t>64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Members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Integer, String, Double, etc.</a:t>
            </a:r>
          </a:p>
          <a:p>
            <a:pPr eaLnBrk="1" hangingPunct="1"/>
            <a:r>
              <a:rPr lang="en-US" smtClean="0"/>
              <a:t>Another User Defined Type</a:t>
            </a:r>
          </a:p>
          <a:p>
            <a:pPr eaLnBrk="1" hangingPunct="1"/>
            <a:r>
              <a:rPr lang="en-US" smtClean="0"/>
              <a:t>Arrays</a:t>
            </a:r>
          </a:p>
          <a:p>
            <a:pPr lvl="1" eaLnBrk="1" hangingPunct="1"/>
            <a:r>
              <a:rPr lang="en-US" smtClean="0"/>
              <a:t>Must not specify range</a:t>
            </a:r>
          </a:p>
          <a:p>
            <a:pPr lvl="1" eaLnBrk="1" hangingPunct="1"/>
            <a:r>
              <a:rPr lang="en-US" smtClean="0"/>
              <a:t>Range must be set using ReDim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A0ED5B-23D6-4B31-B597-0ED5D191EE4D}" type="slidenum">
              <a:rPr lang="en-US" sz="1400" smtClean="0"/>
              <a:pPr eaLnBrk="1" hangingPunct="1"/>
              <a:t>65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4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7964488" cy="4151313"/>
          </a:xfrm>
        </p:spPr>
        <p:txBody>
          <a:bodyPr/>
          <a:lstStyle/>
          <a:p>
            <a:pPr eaLnBrk="1" hangingPunct="1"/>
            <a:r>
              <a:rPr lang="en-US" smtClean="0"/>
              <a:t>This example gathers information about a student and determines when the student will be eligible to graduate.</a:t>
            </a:r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D1379-E60E-43DD-A118-8898A296B482}" type="slidenum">
              <a:rPr lang="en-US" sz="1400" smtClean="0"/>
              <a:pPr eaLnBrk="1" hangingPunct="1"/>
              <a:t>66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4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79644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Structure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FullName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firstName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lastName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Structure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Structure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Student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name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FullName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credits()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Structure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8ED8E1-323D-45B2-B414-B5F1AC048040}" type="slidenum">
              <a:rPr lang="en-US" sz="1400" smtClean="0"/>
              <a:pPr eaLnBrk="1" hangingPunct="1"/>
              <a:t>67</a:t>
            </a:fld>
            <a:endParaRPr lang="en-US" sz="1400" smtClean="0"/>
          </a:p>
        </p:txBody>
      </p:sp>
      <p:sp>
        <p:nvSpPr>
          <p:cNvPr id="58374" name="AutoShape 4"/>
          <p:cNvSpPr>
            <a:spLocks noChangeArrowheads="1"/>
          </p:cNvSpPr>
          <p:nvPr/>
        </p:nvSpPr>
        <p:spPr bwMode="auto">
          <a:xfrm>
            <a:off x="5181600" y="3048000"/>
            <a:ext cx="2971800" cy="1752600"/>
          </a:xfrm>
          <a:prstGeom prst="leftArrow">
            <a:avLst>
              <a:gd name="adj1" fmla="val 50000"/>
              <a:gd name="adj2" fmla="val 42391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Structure "FullName"</a:t>
            </a:r>
          </a:p>
          <a:p>
            <a:r>
              <a:rPr lang="en-US" sz="2000"/>
              <a:t>contained, or nested,</a:t>
            </a:r>
          </a:p>
          <a:p>
            <a:r>
              <a:rPr lang="en-US" sz="2000"/>
              <a:t>inside Student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4 continued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066800"/>
            <a:ext cx="872648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btnGet_Click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...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btnGet.Click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numYears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person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Student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txtResult.Clear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person.name.firstName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InputBox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"First Name:"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person.name.lastName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InputBox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"Second Name:"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numYears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InputBox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"Number of years 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&amp;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                   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"completed:"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ReDim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person.credits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numYears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- 1)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i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0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numYears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- 1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person.credits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(i)=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InputBox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("Credits in year "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_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                         &amp; i + 1))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Next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DetermineStatus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(person)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51F104-31CB-41CD-8B4E-53F505921146}" type="slidenum">
              <a:rPr lang="en-US" sz="1400" smtClean="0"/>
              <a:pPr eaLnBrk="1" hangingPunct="1"/>
              <a:t>68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15" tIns="45708" rIns="91415" bIns="45708" anchor="b">
            <a:noAutofit/>
          </a:bodyPr>
          <a:lstStyle/>
          <a:p>
            <a:r>
              <a:rPr lang="en-US" dirty="0"/>
              <a:t>Example 4 continued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229600" cy="54932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DetermineStatus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person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Student)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total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0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person.credits.GetUpperBound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total +=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person.credits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Next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If</a:t>
            </a: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(total &gt;= 120)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txtResult.Text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person.name.firstName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&amp;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 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&amp;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person.name.lastName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&amp;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 has enough credits"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&amp;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 to graduate."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txtResult.Text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person.name.firstName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&amp;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 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&amp;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person.name.lastName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&amp;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 needs "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&amp;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   (120 - total) &amp;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 more credits to graduate."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  <a:endParaRPr lang="en-US" sz="1800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0D8B6-759E-45D0-BF12-1FD7151666B2}" type="slidenum">
              <a:rPr lang="en-US" sz="1400" smtClean="0"/>
              <a:pPr eaLnBrk="1" hangingPunct="1"/>
              <a:t>69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and Array Variables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914400"/>
            <a:ext cx="7620000" cy="5218113"/>
          </a:xfrm>
        </p:spPr>
        <p:txBody>
          <a:bodyPr/>
          <a:lstStyle/>
          <a:p>
            <a:pPr eaLnBrk="1" hangingPunct="1"/>
            <a:r>
              <a:rPr lang="en-US" dirty="0" smtClean="0"/>
              <a:t>Many </a:t>
            </a:r>
            <a:r>
              <a:rPr lang="en-US" b="1" dirty="0" smtClean="0"/>
              <a:t>variables 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</a:t>
            </a:r>
            <a:r>
              <a:rPr lang="en-US" b="1" dirty="0" smtClean="0"/>
              <a:t>array variable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1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77687B-EF2A-4A64-A1CF-9F682A068F14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1143000" y="1981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133600" y="1981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048000" y="1981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1981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76800" y="1981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1981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05600" y="1981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05000" y="5029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90800" y="5029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76600" y="5029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962400" y="5029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48200" y="5029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34000" y="5029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019800" y="5029200"/>
            <a:ext cx="685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881" y="2895600"/>
            <a:ext cx="1122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Value1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3754762" y="2895600"/>
            <a:ext cx="1122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Value4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6497962" y="2895600"/>
            <a:ext cx="1122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Value7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2676997" y="289560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…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289560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…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770816" y="5100935"/>
            <a:ext cx="110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Values</a:t>
            </a:r>
            <a:endParaRPr lang="en-CA" dirty="0"/>
          </a:p>
        </p:txBody>
      </p:sp>
      <p:sp>
        <p:nvSpPr>
          <p:cNvPr id="36" name="TextBox 35"/>
          <p:cNvSpPr txBox="1"/>
          <p:nvPr/>
        </p:nvSpPr>
        <p:spPr>
          <a:xfrm>
            <a:off x="2100595" y="5943600"/>
            <a:ext cx="4528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1      2      3       4      5      6      7</a:t>
            </a:r>
            <a:endParaRPr lang="en-CA" dirty="0"/>
          </a:p>
        </p:txBody>
      </p:sp>
      <p:sp>
        <p:nvSpPr>
          <p:cNvPr id="37" name="TextBox 36"/>
          <p:cNvSpPr txBox="1"/>
          <p:nvPr/>
        </p:nvSpPr>
        <p:spPr>
          <a:xfrm>
            <a:off x="639178" y="593913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Location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278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7.4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6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7.4 Sorting and Searching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Bubble Sort  </a:t>
            </a:r>
          </a:p>
          <a:p>
            <a:pPr eaLnBrk="1" hangingPunct="1"/>
            <a:r>
              <a:rPr lang="en-US" dirty="0" smtClean="0"/>
              <a:t>Shell Sort  </a:t>
            </a:r>
          </a:p>
          <a:p>
            <a:pPr eaLnBrk="1" hangingPunct="1"/>
            <a:r>
              <a:rPr lang="en-US" dirty="0" smtClean="0"/>
              <a:t>Searching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DB2064-B029-4409-A53A-13799A2DC46E}" type="slidenum">
              <a:rPr lang="en-US" sz="1400" smtClean="0"/>
              <a:pPr eaLnBrk="1" hangingPunct="1"/>
              <a:t>71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Sorting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Sorting is an algorithm for ordering an </a:t>
            </a:r>
            <a:r>
              <a:rPr lang="en-US" sz="2800" dirty="0" smtClean="0"/>
              <a:t>array</a:t>
            </a:r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We discuss two sorting algorithms:</a:t>
            </a:r>
          </a:p>
          <a:p>
            <a:pPr lvl="1" eaLnBrk="1" hangingPunct="1"/>
            <a:r>
              <a:rPr lang="en-US" sz="2400" b="1" dirty="0" smtClean="0"/>
              <a:t>bubble sort</a:t>
            </a:r>
          </a:p>
          <a:p>
            <a:pPr lvl="1" eaLnBrk="1" hangingPunct="1"/>
            <a:r>
              <a:rPr lang="en-US" sz="2400" b="1" dirty="0" smtClean="0"/>
              <a:t>Shell sort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Both </a:t>
            </a:r>
            <a:r>
              <a:rPr lang="en-US" sz="2800" dirty="0" smtClean="0"/>
              <a:t>use the swap algorithm:</a:t>
            </a:r>
          </a:p>
          <a:p>
            <a:pPr lvl="1" eaLnBrk="1" hangingPunct="1">
              <a:buFontTx/>
              <a:buNone/>
            </a:pPr>
            <a:r>
              <a:rPr lang="en-US" sz="2400" b="1" i="1" dirty="0" smtClean="0">
                <a:latin typeface="Courier New" pitchFamily="49" charset="0"/>
              </a:rPr>
              <a:t>temp </a:t>
            </a:r>
            <a:r>
              <a:rPr lang="en-US" sz="2400" b="1" dirty="0" smtClean="0">
                <a:latin typeface="Courier New" pitchFamily="49" charset="0"/>
              </a:rPr>
              <a:t>= </a:t>
            </a:r>
            <a:r>
              <a:rPr lang="en-US" sz="2400" b="1" i="1" dirty="0" err="1" smtClean="0">
                <a:latin typeface="Courier New" pitchFamily="49" charset="0"/>
              </a:rPr>
              <a:t>varl</a:t>
            </a:r>
            <a:endParaRPr lang="en-US" sz="2400" b="1" i="1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2400" b="1" i="1" dirty="0" err="1" smtClean="0">
                <a:latin typeface="Courier New" pitchFamily="49" charset="0"/>
              </a:rPr>
              <a:t>varl</a:t>
            </a:r>
            <a:r>
              <a:rPr lang="en-US" sz="2400" b="1" i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= </a:t>
            </a:r>
            <a:r>
              <a:rPr lang="en-US" sz="2400" b="1" i="1" dirty="0" smtClean="0">
                <a:latin typeface="Courier New" pitchFamily="49" charset="0"/>
              </a:rPr>
              <a:t>var2</a:t>
            </a:r>
          </a:p>
          <a:p>
            <a:pPr lvl="1" eaLnBrk="1" hangingPunct="1">
              <a:buFontTx/>
              <a:buNone/>
            </a:pPr>
            <a:r>
              <a:rPr lang="en-US" sz="2400" b="1" i="1" dirty="0" smtClean="0">
                <a:latin typeface="Courier New" pitchFamily="49" charset="0"/>
              </a:rPr>
              <a:t>var2 </a:t>
            </a:r>
            <a:r>
              <a:rPr lang="en-US" sz="2400" b="1" dirty="0" smtClean="0">
                <a:latin typeface="Courier New" pitchFamily="49" charset="0"/>
              </a:rPr>
              <a:t>= </a:t>
            </a:r>
            <a:r>
              <a:rPr lang="en-US" sz="2400" b="1" i="1" dirty="0" smtClean="0">
                <a:latin typeface="Courier New" pitchFamily="49" charset="0"/>
              </a:rPr>
              <a:t>temp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8331A-7D26-42D5-ABB9-A083B9AF35AB}" type="slidenum">
              <a:rPr lang="en-US" sz="1400" smtClean="0"/>
              <a:pPr eaLnBrk="1" hangingPunct="1"/>
              <a:t>72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 Output</a:t>
            </a:r>
          </a:p>
        </p:txBody>
      </p:sp>
      <p:pic>
        <p:nvPicPr>
          <p:cNvPr id="63496" name="Content Placeholder 12" descr="7-4-1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75" y="2362200"/>
            <a:ext cx="4556125" cy="3665538"/>
          </a:xfrm>
        </p:spPr>
      </p:pic>
      <p:sp>
        <p:nvSpPr>
          <p:cNvPr id="6349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A355DE-B7E3-45DD-9E39-601A732CD4E8}" type="slidenum">
              <a:rPr lang="en-US" sz="1400" smtClean="0"/>
              <a:pPr eaLnBrk="1" hangingPunct="1"/>
              <a:t>73</a:t>
            </a:fld>
            <a:endParaRPr lang="en-US" sz="1400" smtClean="0"/>
          </a:p>
        </p:txBody>
      </p:sp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6019800" y="3200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txtFirstWord</a:t>
            </a:r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6096000" y="3733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txtSecondWord</a:t>
            </a:r>
          </a:p>
        </p:txBody>
      </p:sp>
      <p:sp>
        <p:nvSpPr>
          <p:cNvPr id="63495" name="Text Box 12"/>
          <p:cNvSpPr txBox="1">
            <a:spLocks noChangeArrowheads="1"/>
          </p:cNvSpPr>
          <p:nvPr/>
        </p:nvSpPr>
        <p:spPr bwMode="auto">
          <a:xfrm>
            <a:off x="5791200" y="5181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txtResult</a:t>
            </a:r>
          </a:p>
        </p:txBody>
      </p:sp>
      <p:sp>
        <p:nvSpPr>
          <p:cNvPr id="63497" name="Line 6"/>
          <p:cNvSpPr>
            <a:spLocks noChangeShapeType="1"/>
          </p:cNvSpPr>
          <p:nvPr/>
        </p:nvSpPr>
        <p:spPr bwMode="auto">
          <a:xfrm flipH="1">
            <a:off x="52578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3498" name="Line 7"/>
          <p:cNvSpPr>
            <a:spLocks noChangeShapeType="1"/>
          </p:cNvSpPr>
          <p:nvPr/>
        </p:nvSpPr>
        <p:spPr bwMode="auto">
          <a:xfrm flipH="1">
            <a:off x="5257800" y="3962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52578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 Swap Algorithm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sz="quarter" idx="1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btnAlphabetize_Click(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...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)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                 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btnAlphabetize.Click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firstWord, secondWord, temp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firstWord = txtFirstWord.Text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secondWord = txtSecondWord.Text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If</a:t>
            </a: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(firstWord &gt; secondWord)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   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temp = firstWord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  firstWord = secondWord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  secondWord = temp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End 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txtResult.Text = firstWord &amp;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 before "</a:t>
            </a: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&amp;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Courier New" pitchFamily="49" charset="0"/>
              </a:rPr>
              <a:t>                   secondWord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2ECDA8-4A65-4C09-B48D-B16471E1BBA3}" type="slidenum">
              <a:rPr lang="en-US" sz="1400" smtClean="0"/>
              <a:pPr eaLnBrk="1" hangingPunct="1"/>
              <a:t>74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Bubble Sort Algorithm: </a:t>
            </a:r>
            <a:r>
              <a:rPr lang="en-US" i="1" smtClean="0"/>
              <a:t>n</a:t>
            </a:r>
            <a:r>
              <a:rPr lang="en-US" smtClean="0"/>
              <a:t> Items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Compare the first and second items. If they are out of order, swap </a:t>
            </a:r>
            <a:r>
              <a:rPr lang="en-US" dirty="0" smtClean="0"/>
              <a:t>them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Compare the second and third items. If they are out of order, swap </a:t>
            </a:r>
            <a:r>
              <a:rPr lang="en-US" dirty="0" smtClean="0"/>
              <a:t>them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Repeat this pattern for all remaining pairs. The final comparison and possible swap are between the next-to-last and last </a:t>
            </a:r>
            <a:r>
              <a:rPr lang="en-US" dirty="0" smtClean="0"/>
              <a:t>items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>
              <a:buFontTx/>
              <a:buAutoNum type="arabicPeriod" startAt="4"/>
            </a:pPr>
            <a:r>
              <a:rPr lang="en-US" dirty="0"/>
              <a:t>The last item will be at its proper </a:t>
            </a:r>
            <a:r>
              <a:rPr lang="en-US" dirty="0" smtClean="0"/>
              <a:t>place</a:t>
            </a:r>
          </a:p>
          <a:p>
            <a:pPr marL="609600" indent="-609600">
              <a:buFontTx/>
              <a:buAutoNum type="arabicPeriod" startAt="4"/>
            </a:pPr>
            <a:endParaRPr lang="en-US" dirty="0"/>
          </a:p>
          <a:p>
            <a:pPr marL="609600" indent="-609600">
              <a:buFontTx/>
              <a:buAutoNum type="arabicPeriod" startAt="4"/>
            </a:pPr>
            <a:r>
              <a:rPr lang="en-US" dirty="0"/>
              <a:t>Do another pass through  first </a:t>
            </a:r>
            <a:r>
              <a:rPr lang="en-US" i="1" dirty="0"/>
              <a:t>n</a:t>
            </a:r>
            <a:r>
              <a:rPr lang="en-US" dirty="0"/>
              <a:t> – 1 </a:t>
            </a:r>
            <a:r>
              <a:rPr lang="en-US" dirty="0" smtClean="0"/>
              <a:t>items</a:t>
            </a:r>
          </a:p>
          <a:p>
            <a:pPr marL="609600" indent="-609600">
              <a:buFontTx/>
              <a:buAutoNum type="arabicPeriod" startAt="4"/>
            </a:pPr>
            <a:endParaRPr lang="en-US" dirty="0"/>
          </a:p>
          <a:p>
            <a:pPr marL="609600" indent="-609600">
              <a:buFontTx/>
              <a:buAutoNum type="arabicPeriod" startAt="4"/>
            </a:pPr>
            <a:r>
              <a:rPr lang="en-US" dirty="0"/>
              <a:t>Repeat this process with one less item for each pass until a pass uses only the first and </a:t>
            </a:r>
            <a:r>
              <a:rPr lang="en-US" dirty="0" smtClean="0"/>
              <a:t>second items</a:t>
            </a: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894E1B-C2CD-48AE-B0EC-E96332DD6EEE}" type="slidenum">
              <a:rPr lang="en-US" sz="1400" smtClean="0"/>
              <a:pPr eaLnBrk="1" hangingPunct="1"/>
              <a:t>75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Bubble Sort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63944" y="900751"/>
            <a:ext cx="8955088" cy="4419600"/>
          </a:xfrm>
        </p:spPr>
        <p:txBody>
          <a:bodyPr/>
          <a:lstStyle/>
          <a:p>
            <a:pPr marL="0" indent="0">
              <a:buNone/>
            </a:pP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Sub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BubbleSort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arr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As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Varian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t,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Optional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numEls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As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Varian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t,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Optional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descending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As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Boolean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CA" sz="1400" dirty="0" smtClean="0">
                <a:solidFill>
                  <a:srgbClr val="008000"/>
                </a:solidFill>
                <a:latin typeface="Consolas"/>
              </a:rPr>
              <a:t>' account for optional arguments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If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IsMissing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numEls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)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Then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numEls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=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UBound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arr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firstItem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=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LBound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arr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lastSwap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=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numEls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Do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indexLimit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=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lastSwap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- 1</a:t>
            </a: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lastSwap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= 0</a:t>
            </a: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For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index =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firstItem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To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indexLimit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    value =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arr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(index)</a:t>
            </a: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If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(value &gt;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arr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(index + 1)) </a:t>
            </a:r>
            <a:r>
              <a:rPr lang="en-CA" sz="1400" dirty="0" err="1" smtClean="0">
                <a:solidFill>
                  <a:srgbClr val="0000FF"/>
                </a:solidFill>
                <a:latin typeface="Consolas"/>
              </a:rPr>
              <a:t>Xor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descending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Then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        </a:t>
            </a:r>
            <a:r>
              <a:rPr lang="en-CA" sz="1400" dirty="0" smtClean="0">
                <a:solidFill>
                  <a:srgbClr val="008000"/>
                </a:solidFill>
                <a:latin typeface="Consolas"/>
              </a:rPr>
              <a:t>' if the items are not in order, swap them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        </a:t>
            </a:r>
            <a:r>
              <a:rPr lang="en-CA" sz="1400" dirty="0" smtClean="0">
                <a:solidFill>
                  <a:srgbClr val="008000"/>
                </a:solidFill>
                <a:latin typeface="Consolas"/>
              </a:rPr>
              <a:t>' … swap values at </a:t>
            </a:r>
            <a:r>
              <a:rPr lang="en-CA" sz="1400" i="1" dirty="0" smtClean="0">
                <a:solidFill>
                  <a:srgbClr val="008000"/>
                </a:solidFill>
                <a:latin typeface="Consolas"/>
              </a:rPr>
              <a:t>index </a:t>
            </a:r>
            <a:r>
              <a:rPr lang="en-CA" sz="1400" dirty="0" smtClean="0">
                <a:solidFill>
                  <a:srgbClr val="008000"/>
                </a:solidFill>
                <a:latin typeface="Consolas"/>
              </a:rPr>
              <a:t>and </a:t>
            </a:r>
            <a:r>
              <a:rPr lang="en-CA" sz="1400" i="1" dirty="0" smtClean="0">
                <a:solidFill>
                  <a:srgbClr val="008000"/>
                </a:solidFill>
                <a:latin typeface="Consolas"/>
              </a:rPr>
              <a:t>index + 1</a:t>
            </a:r>
            <a:endParaRPr lang="en-CA" sz="1400" i="1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End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If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Next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Loop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While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err="1" smtClean="0">
                <a:solidFill>
                  <a:prstClr val="black"/>
                </a:solidFill>
                <a:latin typeface="Consolas"/>
              </a:rPr>
              <a:t>lastSwap</a:t>
            </a:r>
            <a:endParaRPr lang="en-CA" sz="1400" dirty="0" smtClean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End</a:t>
            </a:r>
            <a:r>
              <a:rPr lang="en-CA" sz="14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CA" sz="1400" dirty="0" smtClean="0">
                <a:solidFill>
                  <a:srgbClr val="0000FF"/>
                </a:solidFill>
                <a:latin typeface="Consolas"/>
              </a:rPr>
              <a:t>Sub</a:t>
            </a: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4B2B29-201F-4ED1-949D-1EAA5C59E60E}" type="slidenum">
              <a:rPr lang="en-US" sz="1400" smtClean="0"/>
              <a:pPr eaLnBrk="1" hangingPunct="1"/>
              <a:t>76</a:t>
            </a:fld>
            <a:endParaRPr 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6934200" y="3981523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2"/>
              </a:rPr>
              <a:t>Demo: </a:t>
            </a:r>
          </a:p>
          <a:p>
            <a:endParaRPr lang="en-CA" dirty="0">
              <a:hlinkClick r:id="rId2"/>
            </a:endParaRPr>
          </a:p>
          <a:p>
            <a:r>
              <a:rPr lang="en-CA" dirty="0" smtClean="0">
                <a:hlinkClick r:id="rId3"/>
              </a:rPr>
              <a:t>http://www.sorting-algorithms.com/random-initial-order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Shell Sort Algorithm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/>
              <a:t>Begin with a gap of </a:t>
            </a:r>
            <a:r>
              <a:rPr lang="en-US" sz="2800" i="1" dirty="0" smtClean="0"/>
              <a:t>g = </a:t>
            </a:r>
            <a:r>
              <a:rPr lang="en-US" sz="2800" i="1" dirty="0" err="1" smtClean="0"/>
              <a:t>Int</a:t>
            </a:r>
            <a:r>
              <a:rPr lang="en-US" sz="2800" i="1" dirty="0" smtClean="0"/>
              <a:t>(n/2</a:t>
            </a:r>
            <a:r>
              <a:rPr lang="en-US" sz="2800" i="1" dirty="0" smtClean="0"/>
              <a:t>)</a:t>
            </a:r>
          </a:p>
          <a:p>
            <a:pPr marL="533400" indent="-533400" eaLnBrk="1" hangingPunct="1">
              <a:buFontTx/>
              <a:buAutoNum type="arabicPeriod"/>
            </a:pPr>
            <a:endParaRPr lang="en-US" sz="28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/>
              <a:t>Compare items 0 and </a:t>
            </a:r>
            <a:r>
              <a:rPr lang="en-US" sz="2800" i="1" dirty="0" smtClean="0"/>
              <a:t>g</a:t>
            </a:r>
            <a:r>
              <a:rPr lang="en-US" sz="2800" dirty="0" smtClean="0"/>
              <a:t>, 1 and 1</a:t>
            </a:r>
            <a:r>
              <a:rPr lang="en-US" sz="2800" i="1" dirty="0" smtClean="0"/>
              <a:t> + g</a:t>
            </a:r>
            <a:r>
              <a:rPr lang="en-US" sz="2800" dirty="0" smtClean="0"/>
              <a:t>, . . ., </a:t>
            </a:r>
            <a:r>
              <a:rPr lang="en-US" sz="2800" i="1" dirty="0" smtClean="0"/>
              <a:t>n - g </a:t>
            </a:r>
            <a:r>
              <a:rPr lang="en-US" sz="2800" dirty="0" smtClean="0"/>
              <a:t>and </a:t>
            </a:r>
            <a:r>
              <a:rPr lang="en-US" sz="2800" i="1" dirty="0" smtClean="0"/>
              <a:t>n</a:t>
            </a:r>
            <a:r>
              <a:rPr lang="en-US" sz="2800" dirty="0" smtClean="0"/>
              <a:t>. Swap any pairs that are out of </a:t>
            </a:r>
            <a:r>
              <a:rPr lang="en-US" sz="2800" dirty="0" smtClean="0"/>
              <a:t>order</a:t>
            </a:r>
          </a:p>
          <a:p>
            <a:pPr marL="533400" indent="-533400" eaLnBrk="1" hangingPunct="1">
              <a:buFontTx/>
              <a:buAutoNum type="arabicPeriod"/>
            </a:pPr>
            <a:endParaRPr lang="en-US" sz="28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/>
              <a:t>Repeat Step 2 until no swaps are made for gap </a:t>
            </a:r>
            <a:r>
              <a:rPr lang="en-US" sz="2800" i="1" dirty="0" smtClean="0"/>
              <a:t>g</a:t>
            </a:r>
            <a:endParaRPr lang="en-US" sz="2800" dirty="0"/>
          </a:p>
          <a:p>
            <a:pPr marL="533400" indent="-533400" eaLnBrk="1" hangingPunct="1">
              <a:buFontTx/>
              <a:buAutoNum type="arabicPeriod"/>
            </a:pPr>
            <a:endParaRPr lang="en-US" sz="28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/>
              <a:t>Halve the value of </a:t>
            </a:r>
            <a:r>
              <a:rPr lang="en-US" sz="2800" i="1" dirty="0" smtClean="0"/>
              <a:t>g</a:t>
            </a:r>
            <a:endParaRPr lang="en-US" sz="2800" dirty="0"/>
          </a:p>
          <a:p>
            <a:pPr marL="533400" indent="-533400" eaLnBrk="1" hangingPunct="1">
              <a:buFontTx/>
              <a:buAutoNum type="arabicPeriod"/>
            </a:pPr>
            <a:endParaRPr lang="en-US" sz="28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2800" dirty="0" smtClean="0"/>
              <a:t>Repeat Steps 2, 3, and 4 until the value of </a:t>
            </a:r>
            <a:r>
              <a:rPr lang="en-US" sz="2800" i="1" dirty="0" smtClean="0"/>
              <a:t>g </a:t>
            </a:r>
            <a:r>
              <a:rPr lang="en-US" sz="2800" dirty="0" smtClean="0"/>
              <a:t>is </a:t>
            </a:r>
            <a:r>
              <a:rPr lang="en-US" sz="2800" dirty="0" smtClean="0"/>
              <a:t>0</a:t>
            </a:r>
            <a:endParaRPr lang="en-US" sz="2800" dirty="0" smtClean="0"/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78F0C9-153E-425C-B9D2-35D20BFDEA9C}" type="slidenum">
              <a:rPr lang="en-US" sz="1400" smtClean="0"/>
              <a:pPr eaLnBrk="1" hangingPunct="1"/>
              <a:t>77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</a:p>
          <a:p>
            <a:pPr lvl="1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comparisons and swaps </a:t>
            </a:r>
            <a:endParaRPr lang="en-US" dirty="0" smtClean="0"/>
          </a:p>
          <a:p>
            <a:pPr lvl="1"/>
            <a:r>
              <a:rPr lang="en-US" dirty="0" smtClean="0"/>
              <a:t>O(n</a:t>
            </a:r>
            <a:r>
              <a:rPr lang="en-US" dirty="0"/>
              <a:t>) when nearly sorted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Shell</a:t>
            </a:r>
            <a:endParaRPr lang="en-US" dirty="0"/>
          </a:p>
          <a:p>
            <a:pPr lvl="1"/>
            <a:r>
              <a:rPr lang="en-US" dirty="0"/>
              <a:t>O(n</a:t>
            </a:r>
            <a:r>
              <a:rPr lang="en-US" baseline="30000" dirty="0"/>
              <a:t>3/2</a:t>
            </a:r>
            <a:r>
              <a:rPr lang="en-US" dirty="0"/>
              <a:t>) time as </a:t>
            </a:r>
            <a:r>
              <a:rPr lang="en-US" dirty="0" smtClean="0"/>
              <a:t>shown</a:t>
            </a:r>
          </a:p>
          <a:p>
            <a:pPr lvl="1"/>
            <a:r>
              <a:rPr lang="en-US" dirty="0" smtClean="0"/>
              <a:t>O(n </a:t>
            </a:r>
            <a:r>
              <a:rPr lang="en-US" dirty="0" err="1" smtClean="0"/>
              <a:t>lg</a:t>
            </a:r>
            <a:r>
              <a:rPr lang="en-US" dirty="0" smtClean="0"/>
              <a:t>(n</a:t>
            </a:r>
            <a:r>
              <a:rPr lang="en-US" dirty="0"/>
              <a:t>)) time when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nearly </a:t>
            </a:r>
            <a:r>
              <a:rPr lang="en-US" dirty="0"/>
              <a:t>sorted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29696"/>
            <a:ext cx="4992732" cy="43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2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Sequential search</a:t>
            </a:r>
          </a:p>
          <a:p>
            <a:pPr lvl="1"/>
            <a:r>
              <a:rPr lang="en-US" dirty="0" smtClean="0"/>
              <a:t>Starts </a:t>
            </a:r>
            <a:r>
              <a:rPr lang="en-US" dirty="0" smtClean="0"/>
              <a:t>at the beginning of a list and keeps looking one by one until the item is found or the end of the list is </a:t>
            </a:r>
            <a:r>
              <a:rPr lang="en-US" dirty="0" smtClean="0"/>
              <a:t>reached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a sequential search, the list need not be </a:t>
            </a:r>
            <a:r>
              <a:rPr lang="en-US" dirty="0" smtClean="0"/>
              <a:t>sorted</a:t>
            </a:r>
          </a:p>
          <a:p>
            <a:pPr lvl="1"/>
            <a:endParaRPr lang="en-US" dirty="0"/>
          </a:p>
          <a:p>
            <a:r>
              <a:rPr lang="en-US" dirty="0" smtClean="0"/>
              <a:t>Binary Search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more efficient than sequential search</a:t>
            </a:r>
          </a:p>
          <a:p>
            <a:pPr lvl="1"/>
            <a:r>
              <a:rPr lang="en-US" dirty="0" smtClean="0"/>
              <a:t>List </a:t>
            </a:r>
            <a:r>
              <a:rPr lang="en-US" dirty="0"/>
              <a:t>must be </a:t>
            </a:r>
            <a:r>
              <a:rPr lang="en-US" dirty="0" smtClean="0"/>
              <a:t>sorted</a:t>
            </a:r>
          </a:p>
          <a:p>
            <a:pPr lvl="1"/>
            <a:r>
              <a:rPr lang="en-US" dirty="0" smtClean="0"/>
              <a:t>Half-interval </a:t>
            </a:r>
            <a:r>
              <a:rPr lang="en-US" dirty="0"/>
              <a:t>search</a:t>
            </a:r>
          </a:p>
          <a:p>
            <a:endParaRPr lang="en-US" dirty="0" smtClean="0"/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1FBFC-FBED-4686-8647-3605DCCC945C}" type="slidenum">
              <a:rPr lang="en-US" sz="1400" smtClean="0"/>
              <a:pPr eaLnBrk="1" hangingPunct="1"/>
              <a:t>79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and Array Variables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981200"/>
            <a:ext cx="7620000" cy="41513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Many </a:t>
            </a:r>
            <a:r>
              <a:rPr lang="en-US" b="1" dirty="0" smtClean="0"/>
              <a:t>variables </a:t>
            </a:r>
          </a:p>
          <a:p>
            <a:pPr marL="730250" lvl="2" indent="0" algn="ctr" eaLnBrk="1" hangingPunct="1">
              <a:buNone/>
            </a:pPr>
            <a:endParaRPr lang="en-US" dirty="0" smtClean="0"/>
          </a:p>
          <a:p>
            <a:pPr marL="730250" lvl="2" indent="0" algn="ctr" eaLnBrk="1" hangingPunct="1">
              <a:buNone/>
            </a:pPr>
            <a:r>
              <a:rPr lang="en-US" dirty="0" smtClean="0"/>
              <a:t>Vs.</a:t>
            </a:r>
          </a:p>
          <a:p>
            <a:pPr algn="ctr" eaLnBrk="1" hangingPunct="1"/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An </a:t>
            </a:r>
            <a:r>
              <a:rPr lang="en-US" b="1" dirty="0" smtClean="0"/>
              <a:t>array variable </a:t>
            </a:r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77687B-EF2A-4A64-A1CF-9F682A068F14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83596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Search: Algorithm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229600" cy="5493224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Given: an array in ascending order and a sought-after value, </a:t>
            </a:r>
            <a:r>
              <a:rPr lang="en-US" sz="2400" i="1" dirty="0" smtClean="0"/>
              <a:t>query, </a:t>
            </a:r>
            <a:r>
              <a:rPr lang="en-US" sz="2400" dirty="0" smtClean="0"/>
              <a:t>that may be in the </a:t>
            </a:r>
            <a:r>
              <a:rPr lang="en-US" sz="2400" dirty="0" smtClean="0"/>
              <a:t>array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400" dirty="0" smtClean="0"/>
              <a:t>Repeatedly halve the range of indices where </a:t>
            </a:r>
            <a:r>
              <a:rPr lang="en-US" i="1" dirty="0"/>
              <a:t>query </a:t>
            </a:r>
            <a:r>
              <a:rPr lang="en-US" sz="2400" dirty="0" smtClean="0"/>
              <a:t>might </a:t>
            </a:r>
            <a:r>
              <a:rPr lang="en-US" sz="2400" dirty="0" smtClean="0"/>
              <a:t>be found.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smtClean="0"/>
              <a:t>Halving routine looks at the middle value of the current range and compares it to </a:t>
            </a:r>
            <a:r>
              <a:rPr lang="en-US" i="1" dirty="0"/>
              <a:t>query </a:t>
            </a:r>
            <a:r>
              <a:rPr lang="en-US" sz="2400" dirty="0" smtClean="0"/>
              <a:t>with </a:t>
            </a:r>
            <a:r>
              <a:rPr lang="en-US" sz="2400" dirty="0" smtClean="0"/>
              <a:t>=, &gt;, and &lt;.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i="1" dirty="0" smtClean="0"/>
              <a:t>middle value</a:t>
            </a:r>
            <a:r>
              <a:rPr lang="en-US" sz="2400" dirty="0" smtClean="0"/>
              <a:t> = </a:t>
            </a:r>
            <a:r>
              <a:rPr lang="en-US" sz="2400" i="1" dirty="0"/>
              <a:t>query,</a:t>
            </a:r>
            <a:r>
              <a:rPr lang="en-US" sz="2400" dirty="0" smtClean="0"/>
              <a:t> </a:t>
            </a:r>
            <a:r>
              <a:rPr lang="en-US" sz="2400" dirty="0" smtClean="0"/>
              <a:t>then search is over.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i="1" dirty="0" smtClean="0"/>
              <a:t>middle value  </a:t>
            </a:r>
            <a:r>
              <a:rPr lang="en-US" sz="2400" dirty="0" smtClean="0"/>
              <a:t>&gt; </a:t>
            </a:r>
            <a:r>
              <a:rPr lang="en-US" sz="2400" i="1" dirty="0"/>
              <a:t>query</a:t>
            </a:r>
            <a:r>
              <a:rPr lang="en-US" sz="2400" dirty="0" smtClean="0"/>
              <a:t>, </a:t>
            </a:r>
            <a:r>
              <a:rPr lang="en-US" sz="2400" dirty="0" smtClean="0"/>
              <a:t>then we can limit our search to the half of the range below the middle value.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i="1" dirty="0" smtClean="0"/>
              <a:t>middle value </a:t>
            </a:r>
            <a:r>
              <a:rPr lang="en-US" sz="2400" dirty="0" smtClean="0"/>
              <a:t>&lt; </a:t>
            </a:r>
            <a:r>
              <a:rPr lang="en-US" sz="2400" i="1" dirty="0"/>
              <a:t>query,</a:t>
            </a:r>
            <a:r>
              <a:rPr lang="en-US" sz="2400" dirty="0" smtClean="0"/>
              <a:t> </a:t>
            </a:r>
            <a:r>
              <a:rPr lang="en-US" sz="2400" dirty="0" smtClean="0"/>
              <a:t>then we can limit our search to the half of the range above the middle value.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7570E7-899D-4090-8837-2A8BAD676737}" type="slidenum">
              <a:rPr lang="en-US" sz="1400" smtClean="0"/>
              <a:pPr eaLnBrk="1" hangingPunct="1"/>
              <a:t>80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Binary Search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5913428"/>
              </p:ext>
            </p:extLst>
          </p:nvPr>
        </p:nvGraphicFramePr>
        <p:xfrm>
          <a:off x="685800" y="2753360"/>
          <a:ext cx="79644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449"/>
                <a:gridCol w="796449"/>
                <a:gridCol w="796449"/>
                <a:gridCol w="796449"/>
                <a:gridCol w="796449"/>
                <a:gridCol w="796449"/>
                <a:gridCol w="796449"/>
                <a:gridCol w="796449"/>
                <a:gridCol w="796449"/>
                <a:gridCol w="7964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17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CA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E080C3-8D20-4A18-A857-87DD06380713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Search: Variables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i="1" dirty="0" smtClean="0"/>
              <a:t>first</a:t>
            </a:r>
            <a:r>
              <a:rPr lang="en-US" sz="2400" dirty="0" smtClean="0"/>
              <a:t> – lower limit of range of values to search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i="1" dirty="0" smtClean="0"/>
              <a:t>last</a:t>
            </a:r>
            <a:r>
              <a:rPr lang="en-US" sz="2400" dirty="0" smtClean="0"/>
              <a:t> – upper limit of range of values to search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i="1" dirty="0" smtClean="0"/>
              <a:t>middle</a:t>
            </a:r>
            <a:r>
              <a:rPr lang="en-US" sz="2400" dirty="0" smtClean="0"/>
              <a:t> = </a:t>
            </a:r>
            <a:r>
              <a:rPr lang="en-US" sz="2400" dirty="0" err="1" smtClean="0"/>
              <a:t>Int</a:t>
            </a:r>
            <a:r>
              <a:rPr lang="en-US" sz="2400" dirty="0" smtClean="0"/>
              <a:t>((</a:t>
            </a:r>
            <a:r>
              <a:rPr lang="en-US" sz="2400" i="1" dirty="0" smtClean="0"/>
              <a:t>first</a:t>
            </a:r>
            <a:r>
              <a:rPr lang="en-US" sz="2400" dirty="0" smtClean="0"/>
              <a:t> + </a:t>
            </a:r>
            <a:r>
              <a:rPr lang="en-US" sz="2400" i="1" dirty="0" smtClean="0"/>
              <a:t>last</a:t>
            </a:r>
            <a:r>
              <a:rPr lang="en-US" sz="2400" dirty="0" smtClean="0"/>
              <a:t>) / 2)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a() – ordered array to be searched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400" i="1" dirty="0" err="1" smtClean="0"/>
              <a:t>foundFlag</a:t>
            </a:r>
            <a:r>
              <a:rPr lang="en-US" sz="2400" dirty="0" smtClean="0"/>
              <a:t> – True when </a:t>
            </a:r>
            <a:r>
              <a:rPr lang="en-US" i="1" dirty="0"/>
              <a:t>query </a:t>
            </a:r>
            <a:r>
              <a:rPr lang="en-US" sz="2400" dirty="0" smtClean="0"/>
              <a:t>is </a:t>
            </a:r>
            <a:r>
              <a:rPr lang="en-US" sz="2400" dirty="0" smtClean="0"/>
              <a:t>found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i="1" dirty="0" smtClean="0"/>
          </a:p>
          <a:p>
            <a:pPr marL="533400" indent="-533400">
              <a:lnSpc>
                <a:spcPct val="90000"/>
              </a:lnSpc>
              <a:buNone/>
            </a:pPr>
            <a:r>
              <a:rPr lang="en-US" sz="2400" i="1" dirty="0" smtClean="0"/>
              <a:t>Note: </a:t>
            </a:r>
            <a:r>
              <a:rPr lang="en-US" sz="2400" dirty="0" smtClean="0"/>
              <a:t>If </a:t>
            </a:r>
            <a:r>
              <a:rPr lang="en-US" i="1" dirty="0"/>
              <a:t>query </a:t>
            </a:r>
            <a:r>
              <a:rPr lang="en-US" sz="2400" dirty="0" smtClean="0"/>
              <a:t>is </a:t>
            </a:r>
            <a:r>
              <a:rPr lang="en-US" sz="2400" dirty="0" smtClean="0"/>
              <a:t>not in the array, eventually </a:t>
            </a:r>
            <a:r>
              <a:rPr lang="en-US" sz="2400" i="1" dirty="0" smtClean="0"/>
              <a:t>last</a:t>
            </a:r>
            <a:r>
              <a:rPr lang="en-US" sz="2400" dirty="0" smtClean="0"/>
              <a:t> will </a:t>
            </a:r>
            <a:r>
              <a:rPr lang="en-US" sz="2400" dirty="0" smtClean="0"/>
              <a:t>be greater </a:t>
            </a:r>
            <a:r>
              <a:rPr lang="en-US" sz="2400" dirty="0" smtClean="0"/>
              <a:t>than </a:t>
            </a:r>
            <a:r>
              <a:rPr lang="en-US" sz="2400" i="1" dirty="0" smtClean="0"/>
              <a:t>first</a:t>
            </a:r>
            <a:r>
              <a:rPr lang="en-US" sz="24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i="1" dirty="0" smtClean="0"/>
              <a:t>Note: </a:t>
            </a:r>
            <a:r>
              <a:rPr lang="en-US" sz="2400" dirty="0" smtClean="0"/>
              <a:t>Initially </a:t>
            </a:r>
            <a:r>
              <a:rPr lang="en-US" sz="2400" i="1" dirty="0" smtClean="0"/>
              <a:t>first </a:t>
            </a:r>
            <a:r>
              <a:rPr lang="en-US" sz="2400" dirty="0" smtClean="0"/>
              <a:t>= 0 and </a:t>
            </a:r>
            <a:r>
              <a:rPr lang="en-US" sz="2400" i="1" dirty="0" smtClean="0"/>
              <a:t>last</a:t>
            </a:r>
            <a:r>
              <a:rPr lang="en-US" sz="2400" dirty="0" smtClean="0"/>
              <a:t> = </a:t>
            </a:r>
            <a:r>
              <a:rPr lang="en-US" sz="2400" dirty="0" err="1" smtClean="0"/>
              <a:t>a.GetUpperBound</a:t>
            </a:r>
            <a:r>
              <a:rPr lang="en-US" sz="2400" dirty="0" smtClean="0"/>
              <a:t>(0)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i="1" dirty="0" smtClean="0"/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60C8E-E467-4675-9018-6D228C53BDE8}" type="slidenum">
              <a:rPr lang="en-US" sz="1400" smtClean="0"/>
              <a:pPr eaLnBrk="1" hangingPunct="1"/>
              <a:t>82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Search: Code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421688" cy="4343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Do While</a:t>
            </a:r>
            <a:r>
              <a:rPr lang="en-US" sz="2400" b="1" dirty="0" smtClean="0">
                <a:latin typeface="Courier New" pitchFamily="49" charset="0"/>
              </a:rPr>
              <a:t> (first &lt;= last)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And</a:t>
            </a:r>
            <a:r>
              <a:rPr lang="en-US" sz="2400" b="1" dirty="0" smtClean="0">
                <a:latin typeface="Courier New" pitchFamily="49" charset="0"/>
              </a:rPr>
              <a:t> (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Not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FoundFlag</a:t>
            </a:r>
            <a:r>
              <a:rPr lang="en-US" sz="2400" b="1" dirty="0" smtClean="0">
                <a:latin typeface="Courier New" pitchFamily="49" charset="0"/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middle = 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2400" b="1" dirty="0" smtClean="0">
                <a:latin typeface="Courier New" pitchFamily="49" charset="0"/>
              </a:rPr>
              <a:t>((first + last) / 2)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Select Case</a:t>
            </a:r>
            <a:r>
              <a:rPr lang="en-US" sz="2400" b="1" dirty="0" smtClean="0">
                <a:latin typeface="Courier New" pitchFamily="49" charset="0"/>
              </a:rPr>
              <a:t> a(middle)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Case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query</a:t>
            </a:r>
            <a:endParaRPr lang="en-US" sz="2400" b="1" dirty="0" smtClean="0">
              <a:latin typeface="Courier New" pitchFamily="49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  </a:t>
            </a:r>
            <a:r>
              <a:rPr lang="en-US" sz="2400" b="1" dirty="0" err="1" smtClean="0">
                <a:latin typeface="Courier New" pitchFamily="49" charset="0"/>
              </a:rPr>
              <a:t>foundFlag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True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Case Is</a:t>
            </a:r>
            <a:r>
              <a:rPr lang="en-US" sz="2400" b="1" dirty="0" smtClean="0">
                <a:latin typeface="Courier New" pitchFamily="49" charset="0"/>
              </a:rPr>
              <a:t> &gt; </a:t>
            </a:r>
            <a:r>
              <a:rPr lang="en-US" b="1" dirty="0">
                <a:latin typeface="Courier New" pitchFamily="49" charset="0"/>
              </a:rPr>
              <a:t>query</a:t>
            </a:r>
            <a:endParaRPr lang="en-US" sz="2400" b="1" dirty="0" smtClean="0">
              <a:latin typeface="Courier New" pitchFamily="49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  last = middle – 1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400" b="1" dirty="0" smtClean="0">
                <a:latin typeface="Courier New" pitchFamily="49" charset="0"/>
              </a:rPr>
              <a:t>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Case Is</a:t>
            </a:r>
            <a:r>
              <a:rPr lang="en-US" sz="2400" b="1" dirty="0" smtClean="0">
                <a:latin typeface="Courier New" pitchFamily="49" charset="0"/>
              </a:rPr>
              <a:t> &lt; </a:t>
            </a:r>
            <a:r>
              <a:rPr lang="en-US" b="1" dirty="0">
                <a:latin typeface="Courier New" pitchFamily="49" charset="0"/>
              </a:rPr>
              <a:t>query</a:t>
            </a:r>
            <a:endParaRPr lang="en-US" sz="2400" b="1" dirty="0" smtClean="0">
              <a:latin typeface="Courier New" pitchFamily="49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  first = middle + 1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End Select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Loop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7373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A6103C-DF21-4DFF-BAFA-EDDB56133875}" type="slidenum">
              <a:rPr lang="en-US" sz="1400" smtClean="0"/>
              <a:pPr eaLnBrk="1" hangingPunct="1"/>
              <a:t>83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Search: Notes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If a binary search ends with </a:t>
            </a:r>
            <a:r>
              <a:rPr lang="en-US" i="1" dirty="0" err="1" smtClean="0"/>
              <a:t>foundFlag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True, the subscript of the found item might be </a:t>
            </a:r>
            <a:r>
              <a:rPr lang="en-US" dirty="0" smtClean="0"/>
              <a:t>useful</a:t>
            </a:r>
            <a:endParaRPr lang="en-US" dirty="0"/>
          </a:p>
          <a:p>
            <a:pPr marL="533400" indent="-533400" eaLnBrk="1" hangingPunct="1">
              <a:lnSpc>
                <a:spcPct val="90000"/>
              </a:lnSpc>
            </a:pP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This would be the case if the array were an array of structures that was ordered with respect to one of its </a:t>
            </a:r>
            <a:r>
              <a:rPr lang="en-US" dirty="0" smtClean="0"/>
              <a:t>members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 smtClean="0"/>
              <a:t>The binary search would serve as an efficient </a:t>
            </a:r>
            <a:r>
              <a:rPr lang="en-US" b="1" dirty="0" smtClean="0"/>
              <a:t>table lookup</a:t>
            </a:r>
            <a:r>
              <a:rPr lang="en-US" dirty="0" smtClean="0"/>
              <a:t> </a:t>
            </a:r>
            <a:r>
              <a:rPr lang="en-US" dirty="0" smtClean="0"/>
              <a:t>process</a:t>
            </a:r>
            <a:endParaRPr lang="en-US" dirty="0" smtClean="0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688FBC-84F3-4D53-936C-C9B2CB0EB604}" type="slidenum">
              <a:rPr lang="en-US" sz="1400" smtClean="0"/>
              <a:pPr eaLnBrk="1" hangingPunct="1"/>
              <a:t>84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7.5 Two Dimensional Arrays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One-dimensional arrays store a list of items of the same </a:t>
            </a:r>
            <a:r>
              <a:rPr lang="en-US" sz="2400" dirty="0" smtClean="0"/>
              <a:t>type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Two-dimensional arrays store a table of items of the same </a:t>
            </a:r>
            <a:r>
              <a:rPr lang="en-US" sz="2400" dirty="0" smtClean="0"/>
              <a:t>type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Consider the rows of the table as numbered 0, 1, 2, ,,, </a:t>
            </a:r>
            <a:r>
              <a:rPr lang="en-US" sz="2400" i="1" dirty="0" smtClean="0"/>
              <a:t>m </a:t>
            </a:r>
            <a:r>
              <a:rPr lang="en-US" sz="2400" dirty="0" smtClean="0"/>
              <a:t>and the columns numbered 0, 1, 2, …, </a:t>
            </a:r>
            <a:r>
              <a:rPr lang="en-US" sz="2400" i="1" dirty="0" smtClean="0"/>
              <a:t>n</a:t>
            </a:r>
            <a:r>
              <a:rPr lang="en-US" sz="2400" dirty="0" smtClean="0"/>
              <a:t>. Then the array is declared with the statement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err="1" smtClean="0">
                <a:latin typeface="Courier New" pitchFamily="49" charset="0"/>
              </a:rPr>
              <a:t>arrayName</a:t>
            </a:r>
            <a:r>
              <a:rPr lang="en-US" sz="2400" b="1" dirty="0" smtClean="0">
                <a:latin typeface="Courier New" pitchFamily="49" charset="0"/>
              </a:rPr>
              <a:t>(m, n)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err="1" smtClean="0">
                <a:solidFill>
                  <a:schemeClr val="folHlink"/>
                </a:solidFill>
                <a:latin typeface="Courier New" pitchFamily="49" charset="0"/>
              </a:rPr>
              <a:t>DataType</a:t>
            </a:r>
            <a:endParaRPr lang="en-US" sz="2400" b="1" i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i="1" dirty="0" smtClean="0">
                <a:latin typeface="Courier New" pitchFamily="49" charset="0"/>
              </a:rPr>
              <a:t>  </a:t>
            </a:r>
            <a:r>
              <a:rPr lang="en-US" sz="2400" dirty="0" smtClean="0"/>
              <a:t>and the item in the 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th</a:t>
            </a:r>
            <a:r>
              <a:rPr lang="en-US" sz="2400" dirty="0" smtClean="0"/>
              <a:t> row, </a:t>
            </a:r>
            <a:r>
              <a:rPr lang="en-US" sz="2400" i="1" dirty="0" err="1" smtClean="0"/>
              <a:t>j</a:t>
            </a:r>
            <a:r>
              <a:rPr lang="en-US" sz="2400" dirty="0" err="1" smtClean="0"/>
              <a:t>th</a:t>
            </a:r>
            <a:r>
              <a:rPr lang="en-US" sz="2400" dirty="0" smtClean="0"/>
              <a:t> column is denoted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i="1" dirty="0" smtClean="0">
                <a:latin typeface="Courier New" pitchFamily="49" charset="0"/>
              </a:rPr>
              <a:t>   </a:t>
            </a:r>
            <a:r>
              <a:rPr lang="en-US" sz="2400" b="1" i="1" dirty="0" err="1" smtClean="0">
                <a:latin typeface="Courier New" pitchFamily="49" charset="0"/>
              </a:rPr>
              <a:t>arrayName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</a:rPr>
              <a:t>i,j</a:t>
            </a:r>
            <a:r>
              <a:rPr lang="en-US" sz="2400" b="1" dirty="0" smtClean="0">
                <a:latin typeface="Courier New" pitchFamily="49" charset="0"/>
              </a:rPr>
              <a:t>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i="1" dirty="0" smtClean="0">
              <a:latin typeface="Courier New" pitchFamily="49" charset="0"/>
            </a:endParaRPr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9168DF-AA8C-4E93-A4EC-147CC048A554}" type="slidenum">
              <a:rPr lang="en-US" sz="1400" smtClean="0"/>
              <a:pPr eaLnBrk="1" hangingPunct="1"/>
              <a:t>85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Road-Mileage Table</a:t>
            </a:r>
          </a:p>
        </p:txBody>
      </p:sp>
      <p:graphicFrame>
        <p:nvGraphicFramePr>
          <p:cNvPr id="259139" name="Group 6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4798589"/>
              </p:ext>
            </p:extLst>
          </p:nvPr>
        </p:nvGraphicFramePr>
        <p:xfrm>
          <a:off x="457200" y="1600200"/>
          <a:ext cx="7570787" cy="2933701"/>
        </p:xfrm>
        <a:graphic>
          <a:graphicData uri="http://schemas.openxmlformats.org/drawingml/2006/table">
            <a:tbl>
              <a:tblPr/>
              <a:tblGrid>
                <a:gridCol w="1512406"/>
                <a:gridCol w="1515909"/>
                <a:gridCol w="1514157"/>
                <a:gridCol w="1515911"/>
                <a:gridCol w="1512404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944" marR="10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Chicago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Philly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Chicago</a:t>
                      </a:r>
                    </a:p>
                  </a:txBody>
                  <a:tcPr marL="100944" marR="10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2054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738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</a:t>
                      </a:r>
                    </a:p>
                  </a:txBody>
                  <a:tcPr marL="100944" marR="10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2054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2786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2706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</a:p>
                  </a:txBody>
                  <a:tcPr marL="100944" marR="10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2786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Philly</a:t>
                      </a:r>
                    </a:p>
                  </a:txBody>
                  <a:tcPr marL="100944" marR="1009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738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2706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0944" marR="1009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C77F1-A7C8-4743-8A22-855401D4BB70}" type="slidenum">
              <a:rPr lang="en-US" sz="1400" smtClean="0"/>
              <a:pPr eaLnBrk="1" hangingPunct="1"/>
              <a:t>86</a:t>
            </a:fld>
            <a:endParaRPr lang="en-US" sz="1400" smtClean="0"/>
          </a:p>
        </p:txBody>
      </p:sp>
      <p:sp>
        <p:nvSpPr>
          <p:cNvPr id="76843" name="Text Box 68"/>
          <p:cNvSpPr txBox="1">
            <a:spLocks noChangeArrowheads="1"/>
          </p:cNvSpPr>
          <p:nvPr/>
        </p:nvSpPr>
        <p:spPr bwMode="auto">
          <a:xfrm>
            <a:off x="990600" y="5181600"/>
            <a:ext cx="7239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>
                <a:latin typeface="Courier New" pitchFamily="49" charset="0"/>
              </a:rPr>
              <a:t> rm(3, 3) 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rm(0,0)=0, rm(0,1)=2054, rm(1,2)=2786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Populating a Two-Dimensional Array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574088" cy="4419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rm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(3, 3)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frmDistances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_Load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...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MyBase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.Load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33FF66"/>
                </a:solidFill>
                <a:latin typeface="Courier New" pitchFamily="49" charset="0"/>
              </a:rPr>
              <a:t>  'Fill two-dimensional array with intercity mileages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IO.StreamReader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IO.File.OpenText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"DISTANCE.TXT"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row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0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col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= 0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To</a:t>
            </a: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rm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(row, col) =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CDbl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sr.ReadLine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73FF"/>
                </a:solidFill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Next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  Next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sr.Close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7782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9A0E5C-4646-46DB-9F32-46FD03149BD7}" type="slidenum">
              <a:rPr lang="en-US" sz="1400" smtClean="0"/>
              <a:pPr eaLnBrk="1" hangingPunct="1"/>
              <a:t>87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Notes on Two-Dimensional Arrays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An </a:t>
            </a:r>
            <a:r>
              <a:rPr lang="en-US" dirty="0" err="1" smtClean="0"/>
              <a:t>unsized</a:t>
            </a:r>
            <a:r>
              <a:rPr lang="en-US" dirty="0" smtClean="0"/>
              <a:t> two-dimensional array can be declared with a statement of the form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i="1" dirty="0" err="1" smtClean="0">
                <a:latin typeface="Courier New" pitchFamily="49" charset="0"/>
              </a:rPr>
              <a:t>arrayName</a:t>
            </a:r>
            <a:r>
              <a:rPr lang="en-US" b="1" dirty="0" smtClean="0">
                <a:latin typeface="Courier New" pitchFamily="49" charset="0"/>
              </a:rPr>
              <a:t>(,)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b="1" i="1" dirty="0" err="1" smtClean="0">
                <a:solidFill>
                  <a:schemeClr val="folHlink"/>
                </a:solidFill>
                <a:latin typeface="Courier New" pitchFamily="49" charset="0"/>
              </a:rPr>
              <a:t>varType</a:t>
            </a:r>
            <a:endParaRPr lang="en-US" b="1" i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and </a:t>
            </a:r>
            <a:r>
              <a:rPr lang="en-US" dirty="0" smtClean="0"/>
              <a:t>a two-dimensional array can </a:t>
            </a:r>
            <a:r>
              <a:rPr lang="en-US" dirty="0" smtClean="0"/>
              <a:t>be declared </a:t>
            </a:r>
            <a:r>
              <a:rPr lang="en-US" dirty="0" smtClean="0"/>
              <a:t>and initialized at the same </a:t>
            </a:r>
            <a:r>
              <a:rPr lang="en-US" dirty="0" smtClean="0"/>
              <a:t>time with </a:t>
            </a:r>
            <a:r>
              <a:rPr lang="en-US" dirty="0" smtClean="0"/>
              <a:t>a statement of the </a:t>
            </a:r>
            <a:r>
              <a:rPr lang="en-US" dirty="0" smtClean="0"/>
              <a:t>form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i="1" dirty="0" err="1" smtClean="0">
                <a:latin typeface="Courier New" pitchFamily="49" charset="0"/>
              </a:rPr>
              <a:t>arrayName</a:t>
            </a:r>
            <a:r>
              <a:rPr lang="en-US" b="1" dirty="0" smtClean="0">
                <a:latin typeface="Courier New" pitchFamily="49" charset="0"/>
              </a:rPr>
              <a:t>(,)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b="1" i="1" dirty="0" err="1" smtClean="0">
                <a:solidFill>
                  <a:schemeClr val="folHlink"/>
                </a:solidFill>
                <a:latin typeface="Courier New" pitchFamily="49" charset="0"/>
              </a:rPr>
              <a:t>varType</a:t>
            </a:r>
            <a:r>
              <a:rPr lang="en-US" b="1" i="1" dirty="0" smtClean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= {{ROW0}, {ROW1},... {</a:t>
            </a:r>
            <a:r>
              <a:rPr lang="en-US" b="1" dirty="0" err="1" smtClean="0">
                <a:latin typeface="Courier New" pitchFamily="49" charset="0"/>
              </a:rPr>
              <a:t>ROWm</a:t>
            </a:r>
            <a:r>
              <a:rPr lang="en-US" b="1" dirty="0" smtClean="0">
                <a:latin typeface="Courier New" pitchFamily="49" charset="0"/>
              </a:rPr>
              <a:t>}}</a:t>
            </a:r>
            <a:endParaRPr lang="en-US" dirty="0" smtClean="0">
              <a:latin typeface="Courier New" pitchFamily="49" charset="0"/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40566A-6EB0-4DC1-B8BE-B8EBFD3B5252}" type="slidenum">
              <a:rPr lang="en-US" sz="1400" smtClean="0"/>
              <a:pPr eaLnBrk="1" hangingPunct="1"/>
              <a:t>88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Notes on Two-Dimensional Arrays</a:t>
            </a:r>
            <a:endParaRPr lang="en-CA" smtClean="0"/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8153400" cy="4151313"/>
          </a:xfrm>
        </p:spPr>
        <p:txBody>
          <a:bodyPr/>
          <a:lstStyle/>
          <a:p>
            <a:pPr>
              <a:buFontTx/>
              <a:buNone/>
            </a:pPr>
            <a:r>
              <a:rPr lang="en-CA" smtClean="0"/>
              <a:t>Dim rm(,) As Double = </a:t>
            </a:r>
          </a:p>
          <a:p>
            <a:pPr>
              <a:buFontTx/>
              <a:buNone/>
            </a:pPr>
            <a:r>
              <a:rPr lang="en-CA" smtClean="0"/>
              <a:t>					 {{0, 2054, 802, 738},</a:t>
            </a:r>
          </a:p>
          <a:p>
            <a:pPr>
              <a:buFontTx/>
              <a:buNone/>
            </a:pPr>
            <a:r>
              <a:rPr lang="en-CA" smtClean="0"/>
              <a:t>					  {2054, 0, 2786, 2706},</a:t>
            </a:r>
          </a:p>
          <a:p>
            <a:pPr>
              <a:buFontTx/>
              <a:buNone/>
            </a:pPr>
            <a:r>
              <a:rPr lang="en-CA" smtClean="0"/>
              <a:t>					  {802, 2786, 0, 100},</a:t>
            </a:r>
          </a:p>
          <a:p>
            <a:pPr>
              <a:buFontTx/>
              <a:buNone/>
            </a:pPr>
            <a:r>
              <a:rPr lang="en-CA" smtClean="0"/>
              <a:t>					  {738, 2706, 100, 0}}</a:t>
            </a: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A1371C-2413-44DB-ABDB-828A05EC4F8A}" type="slidenum">
              <a:rPr lang="en-US" sz="1400" smtClean="0"/>
              <a:pPr eaLnBrk="1" hangingPunct="1"/>
              <a:t>89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7964488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Suppose that you want to evaluate the exam</a:t>
            </a:r>
            <a:br>
              <a:rPr lang="en-US" sz="2800" dirty="0" smtClean="0"/>
            </a:br>
            <a:r>
              <a:rPr lang="en-US" sz="2800" dirty="0" smtClean="0"/>
              <a:t>grades for 30 students and display the names of the students whose scores are above average.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</a:rPr>
              <a:t>COULD DO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btnDisplay_Click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 smtClean="0">
                <a:latin typeface="Courier New" pitchFamily="49" charset="0"/>
              </a:rPr>
              <a:t>) 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     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btnDisplay.Click</a:t>
            </a:r>
            <a:r>
              <a:rPr lang="en-US" sz="2000" b="1" dirty="0" smtClean="0">
                <a:latin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</a:rPr>
            </a:b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 Dim</a:t>
            </a:r>
            <a:r>
              <a:rPr lang="en-US" sz="2000" b="1" dirty="0" smtClean="0">
                <a:latin typeface="Courier New" pitchFamily="49" charset="0"/>
              </a:rPr>
              <a:t> student0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 smtClean="0">
                <a:latin typeface="Courier New" pitchFamily="49" charset="0"/>
              </a:rPr>
              <a:t>, score0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 smtClean="0">
                <a:latin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student1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 smtClean="0">
                <a:latin typeface="Courier New" pitchFamily="49" charset="0"/>
              </a:rPr>
              <a:t>, score1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 smtClean="0">
                <a:latin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student2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 smtClean="0">
                <a:latin typeface="Courier New" pitchFamily="49" charset="0"/>
              </a:rPr>
              <a:t>, score2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800" b="1" dirty="0" smtClean="0">
                <a:latin typeface="Courier New" pitchFamily="49" charset="0"/>
              </a:rPr>
              <a:t/>
            </a:r>
            <a:br>
              <a:rPr lang="en-US" sz="2800" b="1" dirty="0" smtClean="0">
                <a:latin typeface="Courier New" pitchFamily="49" charset="0"/>
              </a:rPr>
            </a:br>
            <a:endParaRPr lang="en-US" sz="2800" dirty="0" smtClean="0"/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CE249-F4C4-4F86-912A-0CA8482BEAE0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ReDim and Two-Dimensional Arrays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An already-created array can be resized with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    </a:t>
            </a:r>
            <a:r>
              <a:rPr lang="en-US" sz="2800" b="1" dirty="0" err="1" smtClean="0">
                <a:solidFill>
                  <a:schemeClr val="folHlink"/>
                </a:solidFill>
                <a:latin typeface="Courier New" pitchFamily="49" charset="0"/>
              </a:rPr>
              <a:t>ReDim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err="1" smtClean="0">
                <a:latin typeface="Courier New" pitchFamily="49" charset="0"/>
              </a:rPr>
              <a:t>arrayName</a:t>
            </a:r>
            <a:r>
              <a:rPr lang="en-US" sz="2800" b="1" dirty="0" smtClean="0">
                <a:latin typeface="Courier New" pitchFamily="49" charset="0"/>
              </a:rPr>
              <a:t>(r</a:t>
            </a:r>
            <a:r>
              <a:rPr lang="en-US" sz="2800" b="1" i="1" dirty="0" smtClean="0">
                <a:latin typeface="Courier New" pitchFamily="49" charset="0"/>
              </a:rPr>
              <a:t>, </a:t>
            </a:r>
            <a:r>
              <a:rPr lang="en-US" sz="2800" b="1" dirty="0" smtClean="0">
                <a:latin typeface="Courier New" pitchFamily="49" charset="0"/>
              </a:rPr>
              <a:t>s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800" b="1" dirty="0" smtClean="0">
              <a:latin typeface="Courier New" pitchFamily="49" charset="0"/>
            </a:endParaRPr>
          </a:p>
          <a:p>
            <a:pPr eaLnBrk="1" hangingPunct="1"/>
            <a:r>
              <a:rPr lang="en-US" sz="2800" dirty="0" smtClean="0"/>
              <a:t>which loses the current contents, or with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    </a:t>
            </a:r>
            <a:r>
              <a:rPr lang="en-US" sz="2800" b="1" dirty="0" err="1" smtClean="0">
                <a:solidFill>
                  <a:schemeClr val="folHlink"/>
                </a:solidFill>
                <a:latin typeface="Courier New" pitchFamily="49" charset="0"/>
              </a:rPr>
              <a:t>ReDim</a:t>
            </a: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 Preserve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err="1" smtClean="0">
                <a:latin typeface="Courier New" pitchFamily="49" charset="0"/>
              </a:rPr>
              <a:t>arrayName</a:t>
            </a:r>
            <a:r>
              <a:rPr lang="en-US" sz="2800" b="1" dirty="0" smtClean="0">
                <a:latin typeface="Courier New" pitchFamily="49" charset="0"/>
              </a:rPr>
              <a:t>(r</a:t>
            </a:r>
            <a:r>
              <a:rPr lang="en-US" sz="2800" b="1" i="1" dirty="0" smtClean="0">
                <a:latin typeface="Courier New" pitchFamily="49" charset="0"/>
              </a:rPr>
              <a:t>, </a:t>
            </a:r>
            <a:r>
              <a:rPr lang="en-US" sz="2800" b="1" dirty="0" smtClean="0">
                <a:latin typeface="Courier New" pitchFamily="49" charset="0"/>
              </a:rPr>
              <a:t>s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When </a:t>
            </a:r>
            <a:r>
              <a:rPr lang="en-US" sz="2800" b="1" dirty="0" smtClean="0"/>
              <a:t>Preserve</a:t>
            </a:r>
            <a:r>
              <a:rPr lang="en-US" sz="2800" dirty="0" smtClean="0"/>
              <a:t> is used, only the column can be </a:t>
            </a:r>
            <a:r>
              <a:rPr lang="en-US" sz="2800" dirty="0" smtClean="0"/>
              <a:t>resized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err="1" smtClean="0"/>
              <a:t>ReDim</a:t>
            </a:r>
            <a:r>
              <a:rPr lang="en-US" sz="2800" dirty="0" smtClean="0"/>
              <a:t> cannot change the number </a:t>
            </a:r>
            <a:r>
              <a:rPr lang="en-US" sz="2800" dirty="0" smtClean="0"/>
              <a:t>of dimensions </a:t>
            </a:r>
            <a:r>
              <a:rPr lang="en-US" sz="2800" dirty="0" smtClean="0"/>
              <a:t>in an </a:t>
            </a:r>
            <a:r>
              <a:rPr lang="en-US" sz="2800" dirty="0" smtClean="0"/>
              <a:t>array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70AEB-40EA-4831-924B-1F0E86765A3F}" type="slidenum">
              <a:rPr lang="en-US" sz="1400" smtClean="0"/>
              <a:pPr eaLnBrk="1" hangingPunct="1"/>
              <a:t>90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Notes on Two-Dimensional Arrays</a:t>
            </a:r>
            <a:endParaRPr lang="en-CA" smtClean="0"/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upper bound of the row (the first coordinate) of the array:</a:t>
            </a:r>
          </a:p>
          <a:p>
            <a:pPr>
              <a:buFontTx/>
              <a:buNone/>
            </a:pPr>
            <a:r>
              <a:rPr lang="en-CA" dirty="0" smtClean="0"/>
              <a:t>		</a:t>
            </a:r>
            <a:r>
              <a:rPr lang="en-CA" dirty="0" err="1" smtClean="0"/>
              <a:t>arrayName.GetUpperBound</a:t>
            </a:r>
            <a:r>
              <a:rPr lang="en-CA" dirty="0" smtClean="0"/>
              <a:t>(0</a:t>
            </a:r>
            <a:r>
              <a:rPr lang="en-CA" dirty="0" smtClean="0"/>
              <a:t>)</a:t>
            </a:r>
          </a:p>
          <a:p>
            <a:pPr>
              <a:buFontTx/>
              <a:buNone/>
            </a:pPr>
            <a:endParaRPr lang="en-CA" dirty="0" smtClean="0"/>
          </a:p>
          <a:p>
            <a:r>
              <a:rPr lang="en-CA" dirty="0" smtClean="0"/>
              <a:t>The upper bound of the column (the second coordinate) of the array:</a:t>
            </a:r>
          </a:p>
          <a:p>
            <a:pPr>
              <a:buFontTx/>
              <a:buNone/>
            </a:pPr>
            <a:r>
              <a:rPr lang="en-CA" dirty="0" smtClean="0"/>
              <a:t>	     </a:t>
            </a:r>
            <a:r>
              <a:rPr lang="en-CA" dirty="0" err="1" smtClean="0"/>
              <a:t>arrayName.GetUpperBound</a:t>
            </a:r>
            <a:r>
              <a:rPr lang="en-CA" dirty="0" smtClean="0"/>
              <a:t>(1)</a:t>
            </a:r>
          </a:p>
          <a:p>
            <a:endParaRPr lang="en-CA" dirty="0" smtClean="0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246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 dirty="0" smtClean="0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2085D1-EDE3-4730-868E-F3E0AE99E972}" type="slidenum">
              <a:rPr lang="en-US" sz="1400" smtClean="0"/>
              <a:pPr eaLnBrk="1" hangingPunct="1"/>
              <a:t>91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Ch06-c</Template>
  <TotalTime>3905</TotalTime>
  <Words>3919</Words>
  <Application>Microsoft Office PowerPoint</Application>
  <PresentationFormat>On-screen Show (4:3)</PresentationFormat>
  <Paragraphs>919</Paragraphs>
  <Slides>91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Arial</vt:lpstr>
      <vt:lpstr>Wingdings</vt:lpstr>
      <vt:lpstr>Wingdings 2</vt:lpstr>
      <vt:lpstr>Century Schoolbook</vt:lpstr>
      <vt:lpstr>Consolas</vt:lpstr>
      <vt:lpstr>Courier New</vt:lpstr>
      <vt:lpstr>Oriel</vt:lpstr>
      <vt:lpstr>Administrative</vt:lpstr>
      <vt:lpstr>Administrative</vt:lpstr>
      <vt:lpstr>Example Code</vt:lpstr>
      <vt:lpstr>Chapter 7 - Arrays</vt:lpstr>
      <vt:lpstr>Chapter 7 – Arrays</vt:lpstr>
      <vt:lpstr>Simple and Array Variables</vt:lpstr>
      <vt:lpstr>Simple and Array Variables</vt:lpstr>
      <vt:lpstr>Simple and Array Variables</vt:lpstr>
      <vt:lpstr>Example</vt:lpstr>
      <vt:lpstr>Example</vt:lpstr>
      <vt:lpstr>Using Arrays</vt:lpstr>
      <vt:lpstr>Putting Values into an Array</vt:lpstr>
      <vt:lpstr>Array Terminology</vt:lpstr>
      <vt:lpstr>Example 1: Form</vt:lpstr>
      <vt:lpstr>Example 1</vt:lpstr>
      <vt:lpstr>Example 1: Output</vt:lpstr>
      <vt:lpstr>Load Event Procedure</vt:lpstr>
      <vt:lpstr>Load Event Procedure</vt:lpstr>
      <vt:lpstr>Example 2</vt:lpstr>
      <vt:lpstr>Initializing Arrays</vt:lpstr>
      <vt:lpstr>Initializing Arrays</vt:lpstr>
      <vt:lpstr>Initializing Arrays</vt:lpstr>
      <vt:lpstr>GetUpperBound Method</vt:lpstr>
      <vt:lpstr>Example</vt:lpstr>
      <vt:lpstr>Example</vt:lpstr>
      <vt:lpstr>ReDim Statement</vt:lpstr>
      <vt:lpstr>Preserve Keyword</vt:lpstr>
      <vt:lpstr>Example 4: Using an Array as a Frequency Table</vt:lpstr>
      <vt:lpstr>Example 4: Code</vt:lpstr>
      <vt:lpstr>Example 4: Code Continued</vt:lpstr>
      <vt:lpstr>Example 4 Output</vt:lpstr>
      <vt:lpstr>Out of Bounds Error</vt:lpstr>
      <vt:lpstr>Assignment Statement for Arrays</vt:lpstr>
      <vt:lpstr>Assignment Statement for Arrays</vt:lpstr>
      <vt:lpstr>User-Defined Array-Valued Functions</vt:lpstr>
      <vt:lpstr>Erasing an Array</vt:lpstr>
      <vt:lpstr>Using .SPLIT</vt:lpstr>
      <vt:lpstr>7.2 Using Arrays</vt:lpstr>
      <vt:lpstr>Ordered Arrays</vt:lpstr>
      <vt:lpstr>Searching Ordered Arrays</vt:lpstr>
      <vt:lpstr>Example 1: Task</vt:lpstr>
      <vt:lpstr>Flowchart for a Search of an Increasing Array</vt:lpstr>
      <vt:lpstr>Example 1: Code</vt:lpstr>
      <vt:lpstr>Example 1: Output</vt:lpstr>
      <vt:lpstr>Using Part of an Array</vt:lpstr>
      <vt:lpstr>Example 2: Output</vt:lpstr>
      <vt:lpstr>Example 2: Code</vt:lpstr>
      <vt:lpstr>Example 2: Code Continued</vt:lpstr>
      <vt:lpstr>Merging Two Ascending Arrays</vt:lpstr>
      <vt:lpstr>Passing Arrays to Procedures</vt:lpstr>
      <vt:lpstr>Example 4</vt:lpstr>
      <vt:lpstr>Example 4</vt:lpstr>
      <vt:lpstr>Passing an Array Element</vt:lpstr>
      <vt:lpstr>7.3 Some Additional Types of Arrays</vt:lpstr>
      <vt:lpstr>Control Arrays</vt:lpstr>
      <vt:lpstr>Control Arrays continued</vt:lpstr>
      <vt:lpstr>Example 2: Form</vt:lpstr>
      <vt:lpstr>Example 1</vt:lpstr>
      <vt:lpstr>Example 1 continued</vt:lpstr>
      <vt:lpstr>Example 1 Output</vt:lpstr>
      <vt:lpstr>Structures</vt:lpstr>
      <vt:lpstr>Structures</vt:lpstr>
      <vt:lpstr>Structure Definition</vt:lpstr>
      <vt:lpstr>Example 2</vt:lpstr>
      <vt:lpstr>Structure Members</vt:lpstr>
      <vt:lpstr>Example 4</vt:lpstr>
      <vt:lpstr>Example 4</vt:lpstr>
      <vt:lpstr>Example 4 continued</vt:lpstr>
      <vt:lpstr>Example 4 continued</vt:lpstr>
      <vt:lpstr>7.4 Sorting</vt:lpstr>
      <vt:lpstr>7.4 Sorting and Searching</vt:lpstr>
      <vt:lpstr>Sorting</vt:lpstr>
      <vt:lpstr>Example 1 Output</vt:lpstr>
      <vt:lpstr>Example 1 Swap Algorithm</vt:lpstr>
      <vt:lpstr>Bubble Sort Algorithm: n Items</vt:lpstr>
      <vt:lpstr>Bubble Sort</vt:lpstr>
      <vt:lpstr>Shell Sort Algorithm</vt:lpstr>
      <vt:lpstr>Comparison</vt:lpstr>
      <vt:lpstr>Searching</vt:lpstr>
      <vt:lpstr>Binary Search: Algorithm</vt:lpstr>
      <vt:lpstr>Binary Search</vt:lpstr>
      <vt:lpstr>Binary Search: Variables</vt:lpstr>
      <vt:lpstr>Binary Search: Code</vt:lpstr>
      <vt:lpstr>Binary Search: Notes</vt:lpstr>
      <vt:lpstr>7.5 Two Dimensional Arrays</vt:lpstr>
      <vt:lpstr>Road-Mileage Table</vt:lpstr>
      <vt:lpstr>Populating a Two-Dimensional Array</vt:lpstr>
      <vt:lpstr>Notes on Two-Dimensional Arrays</vt:lpstr>
      <vt:lpstr>Notes on Two-Dimensional Arrays</vt:lpstr>
      <vt:lpstr>ReDim and Two-Dimensional Arrays</vt:lpstr>
      <vt:lpstr>Notes on Two-Dimensional Arrays</vt:lpstr>
    </vt:vector>
  </TitlesOfParts>
  <Company>DeVry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Relational and Logical Operators 192 Relational Operators Logical Operators 5.2 If Blocks 196 5.3 Select Case Blocks 213 5.4 A Case Study: Weekly Payroll 231 Designing the Weekly Payroll Program Pseudocode for the Display Payroll Event Writing the Weekly Payroll Program The User Interface Summary 239 Programming Projects 240 Decisions 5 191 ch5_1page.qxd 2/12/02 7:58 AM Page 191</dc:title>
  <dc:creator>cwyman</dc:creator>
  <cp:lastModifiedBy>Richard</cp:lastModifiedBy>
  <cp:revision>110</cp:revision>
  <dcterms:created xsi:type="dcterms:W3CDTF">2002-04-04T04:28:29Z</dcterms:created>
  <dcterms:modified xsi:type="dcterms:W3CDTF">2012-10-21T20:38:08Z</dcterms:modified>
</cp:coreProperties>
</file>