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51" r:id="rId1"/>
  </p:sldMasterIdLst>
  <p:notesMasterIdLst>
    <p:notesMasterId r:id="rId88"/>
  </p:notesMasterIdLst>
  <p:sldIdLst>
    <p:sldId id="321" r:id="rId2"/>
    <p:sldId id="256" r:id="rId3"/>
    <p:sldId id="257" r:id="rId4"/>
    <p:sldId id="258" r:id="rId5"/>
    <p:sldId id="259" r:id="rId6"/>
    <p:sldId id="260" r:id="rId7"/>
    <p:sldId id="261" r:id="rId8"/>
    <p:sldId id="262" r:id="rId9"/>
    <p:sldId id="263" r:id="rId10"/>
    <p:sldId id="264" r:id="rId11"/>
    <p:sldId id="322" r:id="rId12"/>
    <p:sldId id="307" r:id="rId13"/>
    <p:sldId id="306" r:id="rId14"/>
    <p:sldId id="323" r:id="rId15"/>
    <p:sldId id="312" r:id="rId16"/>
    <p:sldId id="265" r:id="rId17"/>
    <p:sldId id="324" r:id="rId18"/>
    <p:sldId id="266" r:id="rId19"/>
    <p:sldId id="311" r:id="rId20"/>
    <p:sldId id="269" r:id="rId21"/>
    <p:sldId id="270" r:id="rId22"/>
    <p:sldId id="267" r:id="rId23"/>
    <p:sldId id="271" r:id="rId24"/>
    <p:sldId id="308" r:id="rId25"/>
    <p:sldId id="272" r:id="rId26"/>
    <p:sldId id="273" r:id="rId27"/>
    <p:sldId id="309" r:id="rId28"/>
    <p:sldId id="274" r:id="rId29"/>
    <p:sldId id="275" r:id="rId30"/>
    <p:sldId id="278" r:id="rId31"/>
    <p:sldId id="302" r:id="rId32"/>
    <p:sldId id="310" r:id="rId33"/>
    <p:sldId id="276" r:id="rId34"/>
    <p:sldId id="277" r:id="rId35"/>
    <p:sldId id="279" r:id="rId36"/>
    <p:sldId id="313" r:id="rId37"/>
    <p:sldId id="287" r:id="rId38"/>
    <p:sldId id="280" r:id="rId39"/>
    <p:sldId id="281" r:id="rId40"/>
    <p:sldId id="304" r:id="rId41"/>
    <p:sldId id="282" r:id="rId42"/>
    <p:sldId id="289" r:id="rId43"/>
    <p:sldId id="283" r:id="rId44"/>
    <p:sldId id="284" r:id="rId45"/>
    <p:sldId id="291" r:id="rId46"/>
    <p:sldId id="299" r:id="rId47"/>
    <p:sldId id="297" r:id="rId48"/>
    <p:sldId id="300" r:id="rId49"/>
    <p:sldId id="314" r:id="rId50"/>
    <p:sldId id="315" r:id="rId51"/>
    <p:sldId id="316" r:id="rId52"/>
    <p:sldId id="317" r:id="rId53"/>
    <p:sldId id="325" r:id="rId54"/>
    <p:sldId id="318" r:id="rId55"/>
    <p:sldId id="319" r:id="rId56"/>
    <p:sldId id="320" r:id="rId57"/>
    <p:sldId id="326"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5" r:id="rId74"/>
    <p:sldId id="344" r:id="rId75"/>
    <p:sldId id="346" r:id="rId76"/>
    <p:sldId id="347" r:id="rId77"/>
    <p:sldId id="348" r:id="rId78"/>
    <p:sldId id="349" r:id="rId79"/>
    <p:sldId id="350" r:id="rId80"/>
    <p:sldId id="351" r:id="rId81"/>
    <p:sldId id="353" r:id="rId82"/>
    <p:sldId id="354" r:id="rId83"/>
    <p:sldId id="355" r:id="rId84"/>
    <p:sldId id="356" r:id="rId85"/>
    <p:sldId id="357" r:id="rId86"/>
    <p:sldId id="358" r:id="rId87"/>
  </p:sldIdLst>
  <p:sldSz cx="9144000" cy="6858000" type="screen4x3"/>
  <p:notesSz cx="6858000" cy="9144000"/>
  <p:embeddedFontLst>
    <p:embeddedFont>
      <p:font typeface="Century Schoolbook" pitchFamily="18" charset="0"/>
      <p:regular r:id="rId89"/>
      <p:bold r:id="rId90"/>
      <p:italic r:id="rId91"/>
      <p:boldItalic r:id="rId92"/>
    </p:embeddedFont>
    <p:embeddedFont>
      <p:font typeface="Wingdings 2" pitchFamily="18" charset="2"/>
      <p:regular r:id="rId93"/>
    </p:embeddedFont>
    <p:embeddedFont>
      <p:font typeface="Tahoma" pitchFamily="34" charset="0"/>
      <p:regular r:id="rId94"/>
      <p:bold r:id="rId95"/>
    </p:embeddedFont>
  </p:embeddedFontLst>
  <p:defaultTextStyle>
    <a:defPPr>
      <a:defRPr lang="en-US"/>
    </a:defPPr>
    <a:lvl1pPr algn="ctr" rtl="0" fontAlgn="base">
      <a:spcBef>
        <a:spcPct val="0"/>
      </a:spcBef>
      <a:spcAft>
        <a:spcPct val="0"/>
      </a:spcAft>
      <a:defRPr sz="1400" b="1" kern="1200">
        <a:solidFill>
          <a:schemeClr val="tx1"/>
        </a:solidFill>
        <a:latin typeface="Arial" charset="0"/>
        <a:ea typeface="+mn-ea"/>
        <a:cs typeface="+mn-cs"/>
      </a:defRPr>
    </a:lvl1pPr>
    <a:lvl2pPr marL="457200" algn="ctr" rtl="0" fontAlgn="base">
      <a:spcBef>
        <a:spcPct val="0"/>
      </a:spcBef>
      <a:spcAft>
        <a:spcPct val="0"/>
      </a:spcAft>
      <a:defRPr sz="1400" b="1" kern="1200">
        <a:solidFill>
          <a:schemeClr val="tx1"/>
        </a:solidFill>
        <a:latin typeface="Arial" charset="0"/>
        <a:ea typeface="+mn-ea"/>
        <a:cs typeface="+mn-cs"/>
      </a:defRPr>
    </a:lvl2pPr>
    <a:lvl3pPr marL="914400" algn="ctr" rtl="0" fontAlgn="base">
      <a:spcBef>
        <a:spcPct val="0"/>
      </a:spcBef>
      <a:spcAft>
        <a:spcPct val="0"/>
      </a:spcAft>
      <a:defRPr sz="1400" b="1" kern="1200">
        <a:solidFill>
          <a:schemeClr val="tx1"/>
        </a:solidFill>
        <a:latin typeface="Arial" charset="0"/>
        <a:ea typeface="+mn-ea"/>
        <a:cs typeface="+mn-cs"/>
      </a:defRPr>
    </a:lvl3pPr>
    <a:lvl4pPr marL="1371600" algn="ctr" rtl="0" fontAlgn="base">
      <a:spcBef>
        <a:spcPct val="0"/>
      </a:spcBef>
      <a:spcAft>
        <a:spcPct val="0"/>
      </a:spcAft>
      <a:defRPr sz="1400" b="1" kern="1200">
        <a:solidFill>
          <a:schemeClr val="tx1"/>
        </a:solidFill>
        <a:latin typeface="Arial" charset="0"/>
        <a:ea typeface="+mn-ea"/>
        <a:cs typeface="+mn-cs"/>
      </a:defRPr>
    </a:lvl4pPr>
    <a:lvl5pPr marL="1828800" algn="ctr"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11" d="100"/>
          <a:sy n="111" d="100"/>
        </p:scale>
        <p:origin x="-852"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1.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5.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slide" Target="slides/slide68.xml"/><Relationship Id="rId1" Type="http://schemas.openxmlformats.org/officeDocument/2006/relationships/slide" Target="slides/slide65.xml"/><Relationship Id="rId4"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952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8C5C5DBA-2D4B-4DF7-A86D-207B58EE9EE6}" type="slidenum">
              <a:rPr lang="en-US"/>
              <a:pPr>
                <a:defRPr/>
              </a:pPr>
              <a:t>‹#›</a:t>
            </a:fld>
            <a:endParaRPr lang="en-US"/>
          </a:p>
        </p:txBody>
      </p:sp>
    </p:spTree>
    <p:extLst>
      <p:ext uri="{BB962C8B-B14F-4D97-AF65-F5344CB8AC3E}">
        <p14:creationId xmlns:p14="http://schemas.microsoft.com/office/powerpoint/2010/main" val="4025131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CF069BC8-5C2F-4171-B742-1F52ED0B3A4A}" type="slidenum">
              <a:rPr lang="en-US" sz="1200" b="0" smtClean="0"/>
              <a:pPr eaLnBrk="1" hangingPunct="1"/>
              <a:t>2</a:t>
            </a:fld>
            <a:endParaRPr lang="en-US" sz="1200" b="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74FC6AA-5A0F-4CF0-AC21-3AE89E7A9E33}" type="slidenum">
              <a:rPr lang="en-US" sz="1200" b="0" smtClean="0"/>
              <a:pPr eaLnBrk="1" hangingPunct="1"/>
              <a:t>12</a:t>
            </a:fld>
            <a:endParaRPr lang="en-US" sz="1200" b="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CFD8CF01-9ECF-4514-9AB6-02997BC259D1}" type="slidenum">
              <a:rPr lang="en-US" sz="1200" b="0" smtClean="0"/>
              <a:pPr eaLnBrk="1" hangingPunct="1"/>
              <a:t>13</a:t>
            </a:fld>
            <a:endParaRPr lang="en-US" sz="1200" b="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F3E1166-173F-4429-8D56-28F242AD8B1F}" type="slidenum">
              <a:rPr lang="en-US" sz="1200" b="0" smtClean="0"/>
              <a:pPr eaLnBrk="1" hangingPunct="1"/>
              <a:t>14</a:t>
            </a:fld>
            <a:endParaRPr lang="en-US" sz="1200" b="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477FCE0-452F-4D80-A1A1-22135048421A}" type="slidenum">
              <a:rPr lang="en-US" sz="1200" b="0" smtClean="0"/>
              <a:pPr eaLnBrk="1" hangingPunct="1"/>
              <a:t>15</a:t>
            </a:fld>
            <a:endParaRPr lang="en-US" sz="1200" b="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B85313A-3700-4D8B-A649-967A9FBFE371}" type="slidenum">
              <a:rPr lang="en-US" sz="1200" b="0" smtClean="0"/>
              <a:pPr eaLnBrk="1" hangingPunct="1"/>
              <a:t>16</a:t>
            </a:fld>
            <a:endParaRPr lang="en-US" sz="1200" b="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EC19CC13-FB08-49C3-849E-B0BC2ED0AB23}" type="slidenum">
              <a:rPr lang="en-US" sz="1200" b="0" smtClean="0"/>
              <a:pPr eaLnBrk="1" hangingPunct="1"/>
              <a:t>18</a:t>
            </a:fld>
            <a:endParaRPr lang="en-US" sz="1200" b="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3DE1E8C-E2AE-4207-9C28-3ADF6267D595}" type="slidenum">
              <a:rPr lang="en-US" sz="1200" b="0" smtClean="0"/>
              <a:pPr eaLnBrk="1" hangingPunct="1"/>
              <a:t>19</a:t>
            </a:fld>
            <a:endParaRPr lang="en-US" sz="1200" b="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7CFEE55-6BE3-4BC7-B709-2BE1F75A10FB}" type="slidenum">
              <a:rPr lang="en-US" sz="1200" b="0" smtClean="0"/>
              <a:pPr eaLnBrk="1" hangingPunct="1"/>
              <a:t>20</a:t>
            </a:fld>
            <a:endParaRPr lang="en-US" sz="1200" b="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92F1BB5-56C9-43D9-A2A1-1E53B78840F7}" type="slidenum">
              <a:rPr lang="en-US" sz="1200" b="0" smtClean="0"/>
              <a:pPr eaLnBrk="1" hangingPunct="1"/>
              <a:t>21</a:t>
            </a:fld>
            <a:endParaRPr lang="en-US" sz="1200" b="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95A20FB-5AAD-49C5-8515-1AA0710A3001}" type="slidenum">
              <a:rPr lang="en-US" sz="1200" b="0" smtClean="0"/>
              <a:pPr eaLnBrk="1" hangingPunct="1"/>
              <a:t>22</a:t>
            </a:fld>
            <a:endParaRPr lang="en-US" sz="1200" b="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3FC7743-97EC-45C8-B951-0B77357F4C63}" type="slidenum">
              <a:rPr lang="en-US" sz="1200" b="0" smtClean="0"/>
              <a:pPr eaLnBrk="1" hangingPunct="1"/>
              <a:t>3</a:t>
            </a:fld>
            <a:endParaRPr lang="en-US" sz="1200" b="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CE8B6335-EED8-4B04-B1B9-05605A11BEA6}" type="slidenum">
              <a:rPr lang="en-US" sz="1200" b="0" smtClean="0"/>
              <a:pPr eaLnBrk="1" hangingPunct="1"/>
              <a:t>23</a:t>
            </a:fld>
            <a:endParaRPr lang="en-US" sz="1200" b="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5AAB355-7DEB-48B9-ABBF-EC9EFA236F06}" type="slidenum">
              <a:rPr lang="en-US" sz="1200" b="0" smtClean="0"/>
              <a:pPr eaLnBrk="1" hangingPunct="1"/>
              <a:t>24</a:t>
            </a:fld>
            <a:endParaRPr lang="en-US" sz="1200" b="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1BF31FEF-6B34-40F9-B9C9-1D069B08AC96}" type="slidenum">
              <a:rPr lang="en-US" sz="1200" b="0" smtClean="0"/>
              <a:pPr eaLnBrk="1" hangingPunct="1"/>
              <a:t>25</a:t>
            </a:fld>
            <a:endParaRPr lang="en-US" sz="1200" b="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C5AD81A-7785-4FAE-AD70-DEFADD352124}" type="slidenum">
              <a:rPr lang="en-US" sz="1200" b="0" smtClean="0"/>
              <a:pPr eaLnBrk="1" hangingPunct="1"/>
              <a:t>26</a:t>
            </a:fld>
            <a:endParaRPr lang="en-US" sz="1200" b="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4A86BF3-DE3E-40C8-A4B2-F69E9E04F020}" type="slidenum">
              <a:rPr lang="en-US" sz="1200" b="0" smtClean="0"/>
              <a:pPr eaLnBrk="1" hangingPunct="1"/>
              <a:t>27</a:t>
            </a:fld>
            <a:endParaRPr lang="en-US" sz="1200" b="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F753F8B-47CE-41F9-9ED6-6C4E2BDF8976}" type="slidenum">
              <a:rPr lang="en-US" sz="1200" b="0" smtClean="0"/>
              <a:pPr eaLnBrk="1" hangingPunct="1"/>
              <a:t>28</a:t>
            </a:fld>
            <a:endParaRPr lang="en-US" sz="1200" b="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7E5996B9-3579-48AF-865F-47D7B58AC82B}" type="slidenum">
              <a:rPr lang="en-US" sz="1200" b="0" smtClean="0"/>
              <a:pPr eaLnBrk="1" hangingPunct="1"/>
              <a:t>29</a:t>
            </a:fld>
            <a:endParaRPr lang="en-US" sz="1200" b="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35953BB-1877-44C7-A38F-EE4A49C9F33D}" type="slidenum">
              <a:rPr lang="en-US" sz="1200" b="0" smtClean="0"/>
              <a:pPr eaLnBrk="1" hangingPunct="1"/>
              <a:t>30</a:t>
            </a:fld>
            <a:endParaRPr lang="en-US" sz="1200" b="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10F989B-F2E5-4230-911F-1BF5E3170AF0}" type="slidenum">
              <a:rPr lang="en-US" sz="1200" b="0" smtClean="0"/>
              <a:pPr eaLnBrk="1" hangingPunct="1"/>
              <a:t>31</a:t>
            </a:fld>
            <a:endParaRPr lang="en-US" sz="1200" b="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75ABE68-846E-401B-8A76-E4DC728F79E4}" type="slidenum">
              <a:rPr lang="en-US" sz="1200" b="0" smtClean="0"/>
              <a:pPr eaLnBrk="1" hangingPunct="1"/>
              <a:t>32</a:t>
            </a:fld>
            <a:endParaRPr lang="en-US" sz="1200" b="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1723076-9962-428B-9BEC-651E7D4ED7AD}" type="slidenum">
              <a:rPr lang="en-US" sz="1200" b="0" smtClean="0"/>
              <a:pPr eaLnBrk="1" hangingPunct="1"/>
              <a:t>4</a:t>
            </a:fld>
            <a:endParaRPr lang="en-US" sz="1200" b="0"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Do statement precedes the sequence of statements, and a Loop statement follows the sequence of statements.</a:t>
            </a:r>
          </a:p>
          <a:p>
            <a:pPr eaLnBrk="1" hangingPunct="1"/>
            <a:r>
              <a:rPr lang="en-US" smtClean="0"/>
              <a:t>The condition, preceded by either the word “While” or the word “Until”, follows the word “Do” or the word “Loop”. </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5235E0B-6774-4FEA-A9D5-0AA30E81162F}" type="slidenum">
              <a:rPr lang="en-US" sz="1200" b="0" smtClean="0"/>
              <a:pPr eaLnBrk="1" hangingPunct="1"/>
              <a:t>33</a:t>
            </a:fld>
            <a:endParaRPr lang="en-US" sz="1200" b="0"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program counts the number of words in the file WORDS.TXT and then reports whether the words are in alphabetical order. In each execution of the loop, a word is compared to the next word in the list. The flag variable,</a:t>
            </a:r>
          </a:p>
          <a:p>
            <a:pPr eaLnBrk="1" hangingPunct="1"/>
            <a:r>
              <a:rPr lang="en-US" smtClean="0"/>
              <a:t>called </a:t>
            </a:r>
            <a:r>
              <a:rPr lang="en-US" i="1" smtClean="0"/>
              <a:t>orderFla</a:t>
            </a:r>
            <a:r>
              <a:rPr lang="en-US" smtClean="0"/>
              <a:t>g, is initially assigned the value True and is set to False if a pair of adjacent words is out of order.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EDA886A5-AB70-4F48-9731-BA513FE0BA4E}" type="slidenum">
              <a:rPr lang="en-US" sz="1200" b="0" smtClean="0"/>
              <a:pPr eaLnBrk="1" hangingPunct="1"/>
              <a:t>34</a:t>
            </a:fld>
            <a:endParaRPr lang="en-US" sz="1200" b="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CDC49E33-63C6-4875-910D-7F5664A147CC}" type="slidenum">
              <a:rPr lang="en-US" sz="1200" b="0" smtClean="0"/>
              <a:pPr eaLnBrk="1" hangingPunct="1"/>
              <a:t>35</a:t>
            </a:fld>
            <a:endParaRPr lang="en-US" sz="1200" b="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E1EB4D46-9897-407B-850A-B482AD0BCE43}" type="slidenum">
              <a:rPr lang="en-US" sz="1200" b="0" smtClean="0"/>
              <a:pPr eaLnBrk="1" hangingPunct="1"/>
              <a:t>36</a:t>
            </a:fld>
            <a:endParaRPr lang="en-US" sz="1200" b="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C1D1473-F053-44EE-966F-19D406510809}" type="slidenum">
              <a:rPr lang="en-US" sz="1200" b="0" smtClean="0"/>
              <a:pPr eaLnBrk="1" hangingPunct="1"/>
              <a:t>37</a:t>
            </a:fld>
            <a:endParaRPr lang="en-US" sz="1200" b="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D7A3CE8-0DAD-4968-864A-BBDCBAFDD510}" type="slidenum">
              <a:rPr lang="en-US" sz="1200" b="0" smtClean="0"/>
              <a:pPr eaLnBrk="1" hangingPunct="1"/>
              <a:t>38</a:t>
            </a:fld>
            <a:endParaRPr lang="en-US" sz="1200" b="0" smtClean="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Note how much more simple the For loop is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368A6B5C-82FC-4759-9440-E910AEFFB824}" type="slidenum">
              <a:rPr lang="en-US" sz="1200" b="0" smtClean="0"/>
              <a:pPr eaLnBrk="1" hangingPunct="1"/>
              <a:t>39</a:t>
            </a:fld>
            <a:endParaRPr lang="en-US" sz="1200" b="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20F8B8C-5472-4DDE-AF42-D9B5CC0B79DD}" type="slidenum">
              <a:rPr lang="en-US" sz="1200" b="0" smtClean="0"/>
              <a:pPr eaLnBrk="1" hangingPunct="1"/>
              <a:t>40</a:t>
            </a:fld>
            <a:endParaRPr lang="en-US" sz="1200" b="0"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Yr is the control variable</a:t>
            </a:r>
          </a:p>
          <a:p>
            <a:pPr eaLnBrk="1" hangingPunct="1"/>
            <a:r>
              <a:rPr lang="en-US" smtClean="0"/>
              <a:t>2002 is the start value</a:t>
            </a:r>
          </a:p>
          <a:p>
            <a:pPr eaLnBrk="1" hangingPunct="1"/>
            <a:r>
              <a:rPr lang="en-US" smtClean="0"/>
              <a:t>2006 is the stop value</a:t>
            </a:r>
          </a:p>
          <a:p>
            <a:pPr eaLnBrk="1" hangingPunct="1"/>
            <a:r>
              <a:rPr lang="en-US" smtClean="0"/>
              <a:t>Yr will keep being increased by 1 at the Next statement until yr is &gt; 2006</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5ECEEB4E-D00D-4C05-A1F5-DC7E665C03F0}" type="slidenum">
              <a:rPr lang="en-US" sz="1200" b="0" smtClean="0"/>
              <a:pPr eaLnBrk="1" hangingPunct="1"/>
              <a:t>41</a:t>
            </a:fld>
            <a:endParaRPr lang="en-US" sz="1200" b="0"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Yr is the control variable</a:t>
            </a:r>
          </a:p>
          <a:p>
            <a:pPr eaLnBrk="1" hangingPunct="1"/>
            <a:r>
              <a:rPr lang="en-US" smtClean="0"/>
              <a:t>2002 is the start value</a:t>
            </a:r>
          </a:p>
          <a:p>
            <a:pPr eaLnBrk="1" hangingPunct="1"/>
            <a:r>
              <a:rPr lang="en-US" smtClean="0"/>
              <a:t>2006 is the stop value</a:t>
            </a:r>
          </a:p>
          <a:p>
            <a:pPr eaLnBrk="1" hangingPunct="1"/>
            <a:r>
              <a:rPr lang="en-US" smtClean="0"/>
              <a:t>Yr will keep being increased by 1 at the Next statement until yr is &gt; 2006</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9B022D3-7305-4311-8379-7BC2BDD3FC8D}" type="slidenum">
              <a:rPr lang="en-US" sz="1200" b="0" smtClean="0"/>
              <a:pPr eaLnBrk="1" hangingPunct="1"/>
              <a:t>42</a:t>
            </a:fld>
            <a:endParaRPr lang="en-US" sz="1200" b="0"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Start value must be less than or equal to the stop value when there is a positive step value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1395282-85FC-4314-9C7E-96C7AF389CD4}" type="slidenum">
              <a:rPr lang="en-US" sz="1200" b="0" smtClean="0"/>
              <a:pPr eaLnBrk="1" hangingPunct="1"/>
              <a:t>5</a:t>
            </a:fld>
            <a:endParaRPr lang="en-US" sz="1200" b="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19B1B447-0084-4CF5-909A-C6A84EB2C2A6}" type="slidenum">
              <a:rPr lang="en-US" sz="1200" b="0" smtClean="0"/>
              <a:pPr eaLnBrk="1" hangingPunct="1"/>
              <a:t>43</a:t>
            </a:fld>
            <a:endParaRPr lang="en-US" sz="1200" b="0" smtClean="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Start value must be &gt;= the stop value when there is a NEGATIVE step value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3A1B1AD-5AD7-4DEB-9592-3224B1916CEE}" type="slidenum">
              <a:rPr lang="en-US" sz="1200" b="0" smtClean="0"/>
              <a:pPr eaLnBrk="1" hangingPunct="1"/>
              <a:t>44</a:t>
            </a:fld>
            <a:endParaRPr lang="en-US" sz="1200" b="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35755C1-303B-4DC4-BF78-AC09BD651B89}" type="slidenum">
              <a:rPr lang="en-US" sz="1200" b="0" smtClean="0"/>
              <a:pPr eaLnBrk="1" hangingPunct="1"/>
              <a:t>45</a:t>
            </a:fld>
            <a:endParaRPr lang="en-US" sz="1200" b="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6FEB512-F8B5-4B55-A263-0977D0559B86}" type="slidenum">
              <a:rPr lang="en-US" sz="1200" b="0" smtClean="0"/>
              <a:pPr eaLnBrk="1" hangingPunct="1"/>
              <a:t>46</a:t>
            </a:fld>
            <a:endParaRPr lang="en-US" sz="1200" b="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2349429-6C98-461A-8721-EB2662D35EE3}" type="slidenum">
              <a:rPr lang="en-US" sz="1200" b="0" smtClean="0"/>
              <a:pPr eaLnBrk="1" hangingPunct="1"/>
              <a:t>47</a:t>
            </a:fld>
            <a:endParaRPr lang="en-US" sz="1200" b="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678061A-C06C-47E6-9690-EA6A57B7388F}" type="slidenum">
              <a:rPr lang="en-US" sz="1200" b="0" smtClean="0"/>
              <a:pPr eaLnBrk="1" hangingPunct="1"/>
              <a:t>48</a:t>
            </a:fld>
            <a:endParaRPr lang="en-US" sz="1200" b="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CF2C819-25D8-4F27-84FD-33C04B8EE69C}" type="slidenum">
              <a:rPr lang="en-US" sz="1200" b="0" smtClean="0"/>
              <a:pPr eaLnBrk="1" hangingPunct="1"/>
              <a:t>58</a:t>
            </a:fld>
            <a:endParaRPr lang="en-US" sz="1200" b="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5757159-B86A-43FA-92A3-FAA96CECB38B}" type="slidenum">
              <a:rPr lang="en-US" sz="1200" b="0" smtClean="0"/>
              <a:pPr eaLnBrk="1" hangingPunct="1"/>
              <a:t>59</a:t>
            </a:fld>
            <a:endParaRPr lang="en-US" sz="1200" b="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CB4E252-591F-4553-A4E2-EE19F0A616D7}" type="slidenum">
              <a:rPr lang="en-US" sz="1200" b="0" smtClean="0"/>
              <a:pPr eaLnBrk="1" hangingPunct="1"/>
              <a:t>60</a:t>
            </a:fld>
            <a:endParaRPr lang="en-US" sz="1200" b="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DAD49AB-4B70-4B59-8125-B475181EADEB}" type="slidenum">
              <a:rPr lang="en-US" sz="1200" b="0" smtClean="0"/>
              <a:pPr eaLnBrk="1" hangingPunct="1"/>
              <a:t>61</a:t>
            </a:fld>
            <a:endParaRPr lang="en-US" sz="1200" b="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39D1E76-9716-49D6-BA68-D0613A469A13}" type="slidenum">
              <a:rPr lang="en-US" sz="1200" b="0" smtClean="0"/>
              <a:pPr eaLnBrk="1" hangingPunct="1"/>
              <a:t>6</a:t>
            </a:fld>
            <a:endParaRPr lang="en-US" sz="1200" b="0"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Num is the "loop control variable" because based on the value of num, the loop will either continue or stop.  Note that the value of the loop control variable must change inside the loop.</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D2D033A-3237-4233-8EB2-3B3891539A20}" type="slidenum">
              <a:rPr lang="en-US" sz="1200" b="0" smtClean="0"/>
              <a:pPr eaLnBrk="1" hangingPunct="1"/>
              <a:t>62</a:t>
            </a:fld>
            <a:endParaRPr lang="en-US" sz="1200" b="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4DA3170-F667-4C1E-93F6-A58740FA4D8C}" type="slidenum">
              <a:rPr lang="en-US" sz="1200" b="0" smtClean="0"/>
              <a:pPr eaLnBrk="1" hangingPunct="1"/>
              <a:t>63</a:t>
            </a:fld>
            <a:endParaRPr lang="en-US" sz="1200" b="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1178DDF4-1B01-4897-BC7A-25E60F43A74D}" type="slidenum">
              <a:rPr lang="en-US" sz="1200" b="0" smtClean="0">
                <a:latin typeface="Tahoma" pitchFamily="34" charset="0"/>
              </a:rPr>
              <a:pPr eaLnBrk="1" hangingPunct="1"/>
              <a:t>64</a:t>
            </a:fld>
            <a:endParaRPr lang="en-US" sz="1200" b="0" smtClean="0">
              <a:latin typeface="Tahoma"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E440019-5F28-4F9B-8DC7-10F1E4EC06B5}" type="slidenum">
              <a:rPr lang="en-US" sz="1200" b="0" smtClean="0"/>
              <a:pPr eaLnBrk="1" hangingPunct="1"/>
              <a:t>65</a:t>
            </a:fld>
            <a:endParaRPr lang="en-US" sz="1200" b="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E15C2D4C-112A-4887-A17B-D21AE2A76796}" type="slidenum">
              <a:rPr lang="en-US" sz="1200" b="0" smtClean="0"/>
              <a:pPr eaLnBrk="1" hangingPunct="1"/>
              <a:t>68</a:t>
            </a:fld>
            <a:endParaRPr lang="en-US" sz="1200" b="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2426E2C-67FD-4FC5-BC6C-6EE13A51160F}" type="slidenum">
              <a:rPr lang="en-US" sz="1200" b="0" smtClean="0"/>
              <a:pPr eaLnBrk="1" hangingPunct="1"/>
              <a:t>69</a:t>
            </a:fld>
            <a:endParaRPr lang="en-US" sz="1200" b="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EB6A5572-2A26-45AA-9288-728D1C68F177}" type="slidenum">
              <a:rPr lang="en-US" sz="1200" b="0" smtClean="0"/>
              <a:pPr eaLnBrk="1" hangingPunct="1"/>
              <a:t>70</a:t>
            </a:fld>
            <a:endParaRPr lang="en-US" sz="1200" b="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C4ABA836-A43E-4D7B-9B90-73E9509570AA}" type="slidenum">
              <a:rPr lang="en-US" sz="1200" b="0" smtClean="0"/>
              <a:pPr eaLnBrk="1" hangingPunct="1"/>
              <a:t>73</a:t>
            </a:fld>
            <a:endParaRPr lang="en-US" sz="1200" b="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4B1C0E0-B037-4BD1-B4F8-875EFADF46A8}" type="slidenum">
              <a:rPr lang="en-US" sz="1200" b="0" smtClean="0"/>
              <a:pPr eaLnBrk="1" hangingPunct="1"/>
              <a:t>74</a:t>
            </a:fld>
            <a:endParaRPr lang="en-US" sz="1200" b="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22332F1-5841-4429-84BA-C0FA2128EB94}" type="slidenum">
              <a:rPr lang="en-US" sz="1200" b="0" smtClean="0"/>
              <a:pPr eaLnBrk="1" hangingPunct="1"/>
              <a:t>75</a:t>
            </a:fld>
            <a:endParaRPr lang="en-US" sz="1200" b="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19AA890-8243-40AE-AD88-7526DBBF899A}" type="slidenum">
              <a:rPr lang="en-US" sz="1200" b="0" smtClean="0"/>
              <a:pPr eaLnBrk="1" hangingPunct="1"/>
              <a:t>7</a:t>
            </a:fld>
            <a:endParaRPr lang="en-US" sz="1200" b="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F384333-AE10-4219-8BCD-0D4317A4B03C}" type="slidenum">
              <a:rPr lang="en-US" sz="1200" b="0" smtClean="0"/>
              <a:pPr eaLnBrk="1" hangingPunct="1"/>
              <a:t>76</a:t>
            </a:fld>
            <a:endParaRPr lang="en-US" sz="1200" b="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CBB4D3D5-FE45-4173-BC21-353AD0F54406}" type="slidenum">
              <a:rPr lang="en-US" sz="1200" b="0" smtClean="0"/>
              <a:pPr eaLnBrk="1" hangingPunct="1"/>
              <a:t>77</a:t>
            </a:fld>
            <a:endParaRPr lang="en-US" sz="1200" b="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4C1C870-5C45-446F-BB89-920E7C23967A}" type="slidenum">
              <a:rPr lang="en-US" sz="1200" b="0" smtClean="0"/>
              <a:pPr eaLnBrk="1" hangingPunct="1"/>
              <a:t>78</a:t>
            </a:fld>
            <a:endParaRPr lang="en-US" sz="1200" b="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7CE8B80B-E2EE-407B-ADFF-B6A6DCBFC69D}" type="slidenum">
              <a:rPr lang="en-US" sz="1200" b="0" smtClean="0"/>
              <a:pPr eaLnBrk="1" hangingPunct="1"/>
              <a:t>79</a:t>
            </a:fld>
            <a:endParaRPr lang="en-US" sz="1200" b="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153BF2BF-F9F5-47B1-A7DB-C888F592D235}" type="slidenum">
              <a:rPr lang="en-US" sz="1200" b="0" smtClean="0"/>
              <a:pPr eaLnBrk="1" hangingPunct="1"/>
              <a:t>80</a:t>
            </a:fld>
            <a:endParaRPr lang="en-US" sz="1200" b="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F2B2BF8-8793-425C-970E-01989E69264C}" type="slidenum">
              <a:rPr lang="en-US" sz="1200" b="0" smtClean="0"/>
              <a:pPr eaLnBrk="1" hangingPunct="1"/>
              <a:t>81</a:t>
            </a:fld>
            <a:endParaRPr lang="en-US" sz="1200" b="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3B707615-159D-4A3A-89E5-D0CC2BF6789E}" type="slidenum">
              <a:rPr lang="en-US" sz="1200" b="0" smtClean="0"/>
              <a:pPr eaLnBrk="1" hangingPunct="1"/>
              <a:t>82</a:t>
            </a:fld>
            <a:endParaRPr lang="en-US" sz="1200" b="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FE382BA-952F-49F4-B5F4-E54463362FCA}" type="slidenum">
              <a:rPr lang="en-US" sz="1200" b="0" smtClean="0"/>
              <a:pPr eaLnBrk="1" hangingPunct="1"/>
              <a:t>83</a:t>
            </a:fld>
            <a:endParaRPr lang="en-US" sz="1200" b="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2B71DE1-9BAE-4885-9B9B-2499DDD4BD04}" type="slidenum">
              <a:rPr lang="en-US" sz="1200" b="0" smtClean="0"/>
              <a:pPr eaLnBrk="1" hangingPunct="1"/>
              <a:t>84</a:t>
            </a:fld>
            <a:endParaRPr lang="en-US" sz="1200" b="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660E197-754A-4741-82D8-837127B67DFD}" type="slidenum">
              <a:rPr lang="en-US" sz="1200" b="0" smtClean="0"/>
              <a:pPr eaLnBrk="1" hangingPunct="1"/>
              <a:t>86</a:t>
            </a:fld>
            <a:endParaRPr lang="en-US" sz="1200" b="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6260170-F647-439C-9879-228E6B163BEC}" type="slidenum">
              <a:rPr lang="en-US" sz="1200" b="0" smtClean="0"/>
              <a:pPr eaLnBrk="1" hangingPunct="1"/>
              <a:t>8</a:t>
            </a:fld>
            <a:endParaRPr lang="en-US" sz="1200" b="0"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a:t>
            </a:r>
            <a:r>
              <a:rPr lang="en-US" i="1" smtClean="0"/>
              <a:t>condition </a:t>
            </a:r>
            <a:r>
              <a:rPr lang="en-US" smtClean="0"/>
              <a:t>is true, then the program continues with the line after the Loop statement.</a:t>
            </a:r>
          </a:p>
          <a:p>
            <a:pPr eaLnBrk="1" hangingPunct="1"/>
            <a:r>
              <a:rPr lang="en-US" smtClean="0"/>
              <a:t>If </a:t>
            </a:r>
            <a:r>
              <a:rPr lang="en-US" i="1" smtClean="0"/>
              <a:t>condition </a:t>
            </a:r>
            <a:r>
              <a:rPr lang="en-US" smtClean="0"/>
              <a:t>is false, then the entire process is repeated beginning with the Do statement.</a:t>
            </a:r>
          </a:p>
          <a:p>
            <a:pPr eaLnBrk="1" hangingPunct="1"/>
            <a:r>
              <a:rPr lang="en-US" smtClean="0"/>
              <a:t>In other words, the statements inside the loop are executed once and then are repeatedly</a:t>
            </a:r>
          </a:p>
          <a:p>
            <a:pPr eaLnBrk="1" hangingPunct="1"/>
            <a:r>
              <a:rPr lang="en-US" smtClean="0"/>
              <a:t>executed until the condition is true.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1CA80500-571B-45CA-BE7C-68338BB686FA}" type="slidenum">
              <a:rPr lang="en-US" sz="1200" b="0" smtClean="0"/>
              <a:pPr eaLnBrk="1" hangingPunct="1"/>
              <a:t>9</a:t>
            </a:fld>
            <a:endParaRPr lang="en-US" sz="1200" b="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2905C9A-6694-4712-808A-3828CE1665EC}" type="slidenum">
              <a:rPr lang="en-US" sz="1200" b="0" smtClean="0"/>
              <a:pPr eaLnBrk="1" hangingPunct="1"/>
              <a:t>10</a:t>
            </a:fld>
            <a:endParaRPr lang="en-US" sz="1200"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415" tIns="45708" rIns="91415" bIns="45708"/>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415" tIns="45708" rIns="91415" bIns="45708"/>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415" tIns="45708" rIns="91415" bIns="45708"/>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075" indent="0" algn="ctr">
              <a:buNone/>
            </a:lvl2pPr>
            <a:lvl3pPr marL="914151" indent="0" algn="ctr">
              <a:buNone/>
            </a:lvl3pPr>
            <a:lvl4pPr marL="1371227" indent="0" algn="ctr">
              <a:buNone/>
            </a:lvl4pPr>
            <a:lvl5pPr marL="1828303" indent="0" algn="ctr">
              <a:buNone/>
            </a:lvl5pPr>
            <a:lvl6pPr marL="2285378" indent="0" algn="ctr">
              <a:buNone/>
            </a:lvl6pPr>
            <a:lvl7pPr marL="2742453" indent="0" algn="ctr">
              <a:buNone/>
            </a:lvl7pPr>
            <a:lvl8pPr marL="3199529" indent="0" algn="ctr">
              <a:buNone/>
            </a:lvl8pPr>
            <a:lvl9pPr marL="3656605" indent="0" algn="ctr">
              <a:buNone/>
            </a:lvl9pPr>
          </a:lstStyle>
          <a:p>
            <a:r>
              <a:rPr lang="en-US" smtClean="0"/>
              <a:t>Click to edit Master subtitle style</a:t>
            </a:r>
            <a:endParaRPr lang="en-US"/>
          </a:p>
        </p:txBody>
      </p:sp>
      <p:sp>
        <p:nvSpPr>
          <p:cNvPr id="22" name="Slide Number Placeholder 28"/>
          <p:cNvSpPr>
            <a:spLocks noGrp="1"/>
          </p:cNvSpPr>
          <p:nvPr>
            <p:ph type="sldNum" sz="quarter" idx="10"/>
          </p:nvPr>
        </p:nvSpPr>
        <p:spPr bwMode="auto">
          <a:xfrm>
            <a:off x="1325563" y="4929188"/>
            <a:ext cx="609600" cy="517525"/>
          </a:xfrm>
          <a:prstGeom prst="rect">
            <a:avLst/>
          </a:prstGeom>
        </p:spPr>
        <p:txBody>
          <a:bodyPr lIns="71105" tIns="35552" rIns="71105" bIns="35552"/>
          <a:lstStyle>
            <a:lvl1pPr>
              <a:defRPr>
                <a:latin typeface="Arial" charset="0"/>
              </a:defRPr>
            </a:lvl1pPr>
          </a:lstStyle>
          <a:p>
            <a:pPr>
              <a:defRPr/>
            </a:pPr>
            <a:fld id="{DE42A738-FE92-4DFE-84AA-854157881E1E}" type="slidenum">
              <a:rPr lang="en-US" smtClean="0"/>
              <a:pPr>
                <a:defRPr/>
              </a:pPr>
              <a:t>‹#›</a:t>
            </a:fld>
            <a:endParaRPr lang="en-US"/>
          </a:p>
        </p:txBody>
      </p:sp>
    </p:spTree>
    <p:extLst>
      <p:ext uri="{BB962C8B-B14F-4D97-AF65-F5344CB8AC3E}">
        <p14:creationId xmlns:p14="http://schemas.microsoft.com/office/powerpoint/2010/main" val="436621223"/>
      </p:ext>
    </p:extLst>
  </p:cSld>
  <p:clrMapOvr>
    <a:overrideClrMapping bg1="lt1" tx1="dk1" bg2="lt2" tx2="dk2" accent1="accent1" accent2="accent2" accent3="accent3" accent4="accent4" accent5="accent5" accent6="accent6" hlink="hlink" folHlink="folHlink"/>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5400000">
            <a:off x="7589045" y="1081881"/>
            <a:ext cx="2011362" cy="384175"/>
          </a:xfrm>
          <a:prstGeom prst="rect">
            <a:avLst/>
          </a:prstGeom>
        </p:spPr>
        <p:txBody>
          <a:bodyPr lIns="71105" tIns="35552" rIns="71105" bIns="35552"/>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rot="5400000">
            <a:off x="6989763" y="3736975"/>
            <a:ext cx="3200400" cy="365125"/>
          </a:xfrm>
          <a:prstGeom prst="rect">
            <a:avLst/>
          </a:prstGeom>
        </p:spPr>
        <p:txBody>
          <a:bodyPr lIns="71105" tIns="35552" rIns="71105" bIns="35552"/>
          <a:lstStyle>
            <a:lvl1pPr>
              <a:defRPr>
                <a:latin typeface="Arial" charset="0"/>
              </a:defRPr>
            </a:lvl1pPr>
          </a:lstStyle>
          <a:p>
            <a:pPr>
              <a:defRPr/>
            </a:pPr>
            <a:r>
              <a:rPr lang="en-US" smtClean="0"/>
              <a:t>Chapter 6</a:t>
            </a:r>
            <a:endParaRPr lang="en-US"/>
          </a:p>
        </p:txBody>
      </p:sp>
      <p:sp>
        <p:nvSpPr>
          <p:cNvPr id="6" name="Slide Number Placeholder 5"/>
          <p:cNvSpPr>
            <a:spLocks noGrp="1"/>
          </p:cNvSpPr>
          <p:nvPr>
            <p:ph type="sldNum" sz="quarter" idx="12"/>
          </p:nvPr>
        </p:nvSpPr>
        <p:spPr>
          <a:xfrm>
            <a:off x="8129588" y="5734050"/>
            <a:ext cx="609600" cy="520700"/>
          </a:xfrm>
          <a:prstGeom prst="rect">
            <a:avLst/>
          </a:prstGeom>
        </p:spPr>
        <p:txBody>
          <a:bodyPr lIns="71105" tIns="35552" rIns="71105" bIns="35552"/>
          <a:lstStyle>
            <a:lvl1pPr>
              <a:defRPr>
                <a:latin typeface="Arial" charset="0"/>
              </a:defRPr>
            </a:lvl1pPr>
          </a:lstStyle>
          <a:p>
            <a:pPr>
              <a:defRPr/>
            </a:pPr>
            <a:fld id="{E7387969-E66E-4B91-8B3C-E7ED36EB5ACE}" type="slidenum">
              <a:rPr lang="en-US" smtClean="0"/>
              <a:pPr>
                <a:defRPr/>
              </a:pPr>
              <a:t>‹#›</a:t>
            </a:fld>
            <a:endParaRPr lang="en-US"/>
          </a:p>
        </p:txBody>
      </p:sp>
    </p:spTree>
    <p:extLst>
      <p:ext uri="{BB962C8B-B14F-4D97-AF65-F5344CB8AC3E}">
        <p14:creationId xmlns:p14="http://schemas.microsoft.com/office/powerpoint/2010/main" val="312813884"/>
      </p:ext>
    </p:extLst>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5400000">
            <a:off x="7589045" y="1081881"/>
            <a:ext cx="2011362" cy="384175"/>
          </a:xfrm>
          <a:prstGeom prst="rect">
            <a:avLst/>
          </a:prstGeom>
        </p:spPr>
        <p:txBody>
          <a:bodyPr lIns="71105" tIns="35552" rIns="71105" bIns="35552"/>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rot="5400000">
            <a:off x="6989763" y="3736975"/>
            <a:ext cx="3200400" cy="365125"/>
          </a:xfrm>
          <a:prstGeom prst="rect">
            <a:avLst/>
          </a:prstGeom>
        </p:spPr>
        <p:txBody>
          <a:bodyPr lIns="71105" tIns="35552" rIns="71105" bIns="35552"/>
          <a:lstStyle>
            <a:lvl1pPr>
              <a:defRPr>
                <a:latin typeface="Arial" charset="0"/>
              </a:defRPr>
            </a:lvl1pPr>
          </a:lstStyle>
          <a:p>
            <a:pPr>
              <a:defRPr/>
            </a:pPr>
            <a:r>
              <a:rPr lang="en-US" smtClean="0"/>
              <a:t>Chapter 6</a:t>
            </a:r>
            <a:endParaRPr lang="en-US"/>
          </a:p>
        </p:txBody>
      </p:sp>
      <p:sp>
        <p:nvSpPr>
          <p:cNvPr id="6" name="Slide Number Placeholder 5"/>
          <p:cNvSpPr>
            <a:spLocks noGrp="1"/>
          </p:cNvSpPr>
          <p:nvPr>
            <p:ph type="sldNum" sz="quarter" idx="12"/>
          </p:nvPr>
        </p:nvSpPr>
        <p:spPr>
          <a:xfrm>
            <a:off x="8129588" y="5734050"/>
            <a:ext cx="609600" cy="520700"/>
          </a:xfrm>
          <a:prstGeom prst="rect">
            <a:avLst/>
          </a:prstGeom>
        </p:spPr>
        <p:txBody>
          <a:bodyPr lIns="71105" tIns="35552" rIns="71105" bIns="35552"/>
          <a:lstStyle>
            <a:lvl1pPr>
              <a:defRPr>
                <a:latin typeface="Arial" charset="0"/>
              </a:defRPr>
            </a:lvl1pPr>
          </a:lstStyle>
          <a:p>
            <a:pPr>
              <a:defRPr/>
            </a:pPr>
            <a:fld id="{2503579B-42C4-4334-9D67-94FC5D4F0F46}" type="slidenum">
              <a:rPr lang="en-US" smtClean="0"/>
              <a:pPr>
                <a:defRPr/>
              </a:pPr>
              <a:t>‹#›</a:t>
            </a:fld>
            <a:endParaRPr lang="en-US"/>
          </a:p>
        </p:txBody>
      </p:sp>
    </p:spTree>
    <p:extLst>
      <p:ext uri="{BB962C8B-B14F-4D97-AF65-F5344CB8AC3E}">
        <p14:creationId xmlns:p14="http://schemas.microsoft.com/office/powerpoint/2010/main" val="384798848"/>
      </p:ext>
    </p:extLst>
  </p:cSld>
  <p:clrMapOvr>
    <a:masterClrMapping/>
  </p:clrMapOvr>
  <p:transition spd="med">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4"/>
            <a:ext cx="8229600" cy="4525963"/>
          </a:xfrm>
        </p:spPr>
        <p:txBody>
          <a:bodyPr>
            <a:normAutofit/>
          </a:bodyPr>
          <a:lstStyle/>
          <a:p>
            <a:pPr lvl="0"/>
            <a:r>
              <a:rPr lang="en-US" noProof="0" smtClean="0"/>
              <a:t>Click icon to add table</a:t>
            </a:r>
            <a:endParaRPr lang="en-CA" noProof="0"/>
          </a:p>
        </p:txBody>
      </p:sp>
      <p:sp>
        <p:nvSpPr>
          <p:cNvPr id="4" name="Date Placeholder 3"/>
          <p:cNvSpPr>
            <a:spLocks noGrp="1"/>
          </p:cNvSpPr>
          <p:nvPr>
            <p:ph type="dt" sz="half" idx="10"/>
          </p:nvPr>
        </p:nvSpPr>
        <p:spPr>
          <a:xfrm>
            <a:off x="457200" y="6245225"/>
            <a:ext cx="2133600" cy="476250"/>
          </a:xfrm>
          <a:prstGeom prst="rect">
            <a:avLst/>
          </a:prstGeom>
        </p:spPr>
        <p:txBody>
          <a:bodyPr lIns="71105" tIns="35552" rIns="71105" bIns="35552"/>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lIns="71105" tIns="35552" rIns="71105" bIns="35552"/>
          <a:lstStyle>
            <a:lvl1pPr>
              <a:defRPr>
                <a:latin typeface="Arial" charset="0"/>
              </a:defRPr>
            </a:lvl1pPr>
          </a:lstStyle>
          <a:p>
            <a:pPr>
              <a:defRPr/>
            </a:pPr>
            <a:r>
              <a:rPr lang="en-US" smtClean="0"/>
              <a:t>Chapter 2</a:t>
            </a: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lIns="71105" tIns="35552" rIns="71105" bIns="35552"/>
          <a:lstStyle>
            <a:lvl1pPr>
              <a:defRPr>
                <a:latin typeface="Arial" charset="0"/>
              </a:defRPr>
            </a:lvl1pPr>
          </a:lstStyle>
          <a:p>
            <a:pPr>
              <a:defRPr/>
            </a:pPr>
            <a:fld id="{F230F5B1-F9F3-4D6C-8784-B1088B6B45CC}" type="slidenum">
              <a:rPr lang="en-US" smtClean="0"/>
              <a:pPr>
                <a:defRPr/>
              </a:pPr>
              <a:t>‹#›</a:t>
            </a:fld>
            <a:endParaRPr lang="en-US"/>
          </a:p>
        </p:txBody>
      </p:sp>
    </p:spTree>
    <p:extLst>
      <p:ext uri="{BB962C8B-B14F-4D97-AF65-F5344CB8AC3E}">
        <p14:creationId xmlns:p14="http://schemas.microsoft.com/office/powerpoint/2010/main" val="4225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914400" y="6324600"/>
            <a:ext cx="1905000" cy="457200"/>
          </a:xfrm>
          <a:prstGeom prst="rect">
            <a:avLst/>
          </a:prstGeom>
        </p:spPr>
        <p:txBody>
          <a:bodyPr/>
          <a:lstStyle>
            <a:lvl1pPr>
              <a:defRPr>
                <a:latin typeface="Arial" charset="0"/>
              </a:defRPr>
            </a:lvl1pPr>
          </a:lstStyle>
          <a:p>
            <a:pPr>
              <a:defRPr/>
            </a:pPr>
            <a:endParaRPr lang="en-US"/>
          </a:p>
        </p:txBody>
      </p:sp>
      <p:sp>
        <p:nvSpPr>
          <p:cNvPr id="4" name="Rectangle 6"/>
          <p:cNvSpPr>
            <a:spLocks noGrp="1" noChangeArrowheads="1"/>
          </p:cNvSpPr>
          <p:nvPr>
            <p:ph type="ftr" sz="quarter" idx="11"/>
          </p:nvPr>
        </p:nvSpPr>
        <p:spPr>
          <a:xfrm>
            <a:off x="3352800" y="6324600"/>
            <a:ext cx="2895600" cy="457200"/>
          </a:xfrm>
          <a:prstGeom prst="rect">
            <a:avLst/>
          </a:prstGeom>
        </p:spPr>
        <p:txBody>
          <a:bodyPr/>
          <a:lstStyle>
            <a:lvl1pPr>
              <a:defRPr>
                <a:latin typeface="Arial" charset="0"/>
              </a:defRPr>
            </a:lvl1pPr>
          </a:lstStyle>
          <a:p>
            <a:pPr>
              <a:defRPr/>
            </a:pPr>
            <a:r>
              <a:rPr lang="en-US" smtClean="0"/>
              <a:t>Chapter 6</a:t>
            </a:r>
            <a:endParaRPr lang="en-US"/>
          </a:p>
        </p:txBody>
      </p:sp>
      <p:sp>
        <p:nvSpPr>
          <p:cNvPr id="5" name="Rectangle 7"/>
          <p:cNvSpPr>
            <a:spLocks noGrp="1" noChangeArrowheads="1"/>
          </p:cNvSpPr>
          <p:nvPr>
            <p:ph type="sldNum" sz="quarter" idx="12"/>
          </p:nvPr>
        </p:nvSpPr>
        <p:spPr>
          <a:xfrm>
            <a:off x="6781800" y="6324600"/>
            <a:ext cx="1905000" cy="457200"/>
          </a:xfrm>
          <a:prstGeom prst="rect">
            <a:avLst/>
          </a:prstGeom>
        </p:spPr>
        <p:txBody>
          <a:bodyPr/>
          <a:lstStyle>
            <a:lvl1pPr>
              <a:defRPr>
                <a:latin typeface="Arial" charset="0"/>
              </a:defRPr>
            </a:lvl1pPr>
          </a:lstStyle>
          <a:p>
            <a:pPr>
              <a:defRPr/>
            </a:pPr>
            <a:fld id="{0E13CD93-5E8D-4DA0-99AC-C0583B45C522}" type="slidenum">
              <a:rPr lang="en-US" smtClean="0"/>
              <a:pPr>
                <a:defRPr/>
              </a:pPr>
              <a:t>‹#›</a:t>
            </a:fld>
            <a:endParaRPr lang="en-US"/>
          </a:p>
        </p:txBody>
      </p:sp>
    </p:spTree>
    <p:extLst>
      <p:ext uri="{BB962C8B-B14F-4D97-AF65-F5344CB8AC3E}">
        <p14:creationId xmlns:p14="http://schemas.microsoft.com/office/powerpoint/2010/main" val="3978425679"/>
      </p:ext>
    </p:extLst>
  </p:cSld>
  <p:clrMapOvr>
    <a:masterClrMapping/>
  </p:clrMapOvr>
  <p:transition spd="med">
    <p:cover dir="r"/>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905250" cy="415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8250" y="1981200"/>
            <a:ext cx="3906838" cy="415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914400" y="6324600"/>
            <a:ext cx="1905000" cy="457200"/>
          </a:xfrm>
          <a:prstGeom prst="rect">
            <a:avLst/>
          </a:prstGeom>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352800" y="6324600"/>
            <a:ext cx="2895600" cy="457200"/>
          </a:xfrm>
          <a:prstGeom prst="rect">
            <a:avLst/>
          </a:prstGeom>
        </p:spPr>
        <p:txBody>
          <a:bodyPr/>
          <a:lstStyle>
            <a:lvl1pPr>
              <a:defRPr/>
            </a:lvl1pPr>
          </a:lstStyle>
          <a:p>
            <a:pPr>
              <a:defRPr/>
            </a:pPr>
            <a:r>
              <a:rPr lang="en-US"/>
              <a:t>Chapter 3 - VB 2008 by Schneider</a:t>
            </a:r>
          </a:p>
        </p:txBody>
      </p:sp>
      <p:sp>
        <p:nvSpPr>
          <p:cNvPr id="7" name="Rectangle 7"/>
          <p:cNvSpPr>
            <a:spLocks noGrp="1" noChangeArrowheads="1"/>
          </p:cNvSpPr>
          <p:nvPr>
            <p:ph type="sldNum" sz="quarter" idx="12"/>
          </p:nvPr>
        </p:nvSpPr>
        <p:spPr>
          <a:xfrm>
            <a:off x="6781800" y="6324600"/>
            <a:ext cx="1905000" cy="457200"/>
          </a:xfrm>
          <a:prstGeom prst="rect">
            <a:avLst/>
          </a:prstGeom>
        </p:spPr>
        <p:txBody>
          <a:bodyPr/>
          <a:lstStyle>
            <a:lvl1pPr>
              <a:defRPr/>
            </a:lvl1pPr>
          </a:lstStyle>
          <a:p>
            <a:pPr>
              <a:defRPr/>
            </a:pPr>
            <a:fld id="{B00E0F84-2320-4320-8F6D-3C899CCD2CE6}" type="slidenum">
              <a:rPr lang="en-US"/>
              <a:pPr>
                <a:defRPr/>
              </a:pPr>
              <a:t>‹#›</a:t>
            </a:fld>
            <a:endParaRPr lang="en-US"/>
          </a:p>
        </p:txBody>
      </p:sp>
    </p:spTree>
    <p:extLst>
      <p:ext uri="{BB962C8B-B14F-4D97-AF65-F5344CB8AC3E}">
        <p14:creationId xmlns:p14="http://schemas.microsoft.com/office/powerpoint/2010/main" val="5499528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5098"/>
          </a:schemeClr>
        </a:solidFill>
        <a:effectLst/>
      </p:bgPr>
    </p:bg>
    <p:spTree>
      <p:nvGrpSpPr>
        <p:cNvPr id="1" name=""/>
        <p:cNvGrpSpPr/>
        <p:nvPr/>
      </p:nvGrpSpPr>
      <p:grpSpPr>
        <a:xfrm>
          <a:off x="0" y="0"/>
          <a:ext cx="0" cy="0"/>
          <a:chOff x="0" y="0"/>
          <a:chExt cx="0" cy="0"/>
        </a:xfrm>
      </p:grpSpPr>
      <p:sp>
        <p:nvSpPr>
          <p:cNvPr id="4" name="Rectangle 3"/>
          <p:cNvSpPr/>
          <p:nvPr/>
        </p:nvSpPr>
        <p:spPr>
          <a:xfrm>
            <a:off x="8059738" y="5661025"/>
            <a:ext cx="647700"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defRPr/>
            </a:pP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50" y="6564313"/>
            <a:ext cx="6016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125105"/>
            <a:ext cx="8884096" cy="562074"/>
          </a:xfrm>
        </p:spPr>
        <p:txBody>
          <a:bodyPr>
            <a:noAutofit/>
          </a:bodyPr>
          <a:lstStyle>
            <a:lvl1pPr algn="r">
              <a:defRPr sz="3200" b="1"/>
            </a:lvl1pPr>
          </a:lstStyle>
          <a:p>
            <a:r>
              <a:rPr lang="en-US" smtClean="0"/>
              <a:t>Click to edit Master title style</a:t>
            </a:r>
            <a:endParaRPr lang="en-US" dirty="0"/>
          </a:p>
        </p:txBody>
      </p:sp>
      <p:sp>
        <p:nvSpPr>
          <p:cNvPr id="8" name="Content Placeholder 7"/>
          <p:cNvSpPr>
            <a:spLocks noGrp="1"/>
          </p:cNvSpPr>
          <p:nvPr>
            <p:ph sz="quarter" idx="1"/>
          </p:nvPr>
        </p:nvSpPr>
        <p:spPr>
          <a:xfrm>
            <a:off x="457200" y="980728"/>
            <a:ext cx="7571184" cy="54932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0754461"/>
      </p:ext>
    </p:extLst>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91415" tIns="45708" rIns="91415" bIns="45708"/>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91415" tIns="45708" rIns="91415" bIns="45708"/>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91415" tIns="45708" rIns="91415" bIns="45708"/>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a:prstGeom prst="rect">
            <a:avLst/>
          </a:prstGeom>
        </p:spPr>
        <p:txBody>
          <a:bodyPr lIns="71105" tIns="35552" rIns="71105" bIns="35552"/>
          <a:lstStyle>
            <a:lvl1pPr>
              <a:defRPr>
                <a:latin typeface="Arial" charset="0"/>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a:prstGeom prst="rect">
            <a:avLst/>
          </a:prstGeom>
        </p:spPr>
        <p:txBody>
          <a:bodyPr lIns="71105" tIns="35552" rIns="71105" bIns="35552"/>
          <a:lstStyle>
            <a:lvl1pPr>
              <a:defRPr>
                <a:latin typeface="Arial" charset="0"/>
              </a:defRPr>
            </a:lvl1pPr>
          </a:lstStyle>
          <a:p>
            <a:pPr>
              <a:defRPr/>
            </a:pPr>
            <a:r>
              <a:rPr lang="en-US" smtClean="0"/>
              <a:t>Chapter 6</a:t>
            </a:r>
            <a:endParaRPr lang="en-US"/>
          </a:p>
        </p:txBody>
      </p:sp>
      <p:sp>
        <p:nvSpPr>
          <p:cNvPr id="22" name="Slide Number Placeholder 5"/>
          <p:cNvSpPr>
            <a:spLocks noGrp="1"/>
          </p:cNvSpPr>
          <p:nvPr>
            <p:ph type="sldNum" sz="quarter" idx="12"/>
          </p:nvPr>
        </p:nvSpPr>
        <p:spPr bwMode="auto">
          <a:xfrm>
            <a:off x="1339850" y="4929188"/>
            <a:ext cx="609600" cy="517525"/>
          </a:xfrm>
          <a:prstGeom prst="rect">
            <a:avLst/>
          </a:prstGeom>
        </p:spPr>
        <p:txBody>
          <a:bodyPr lIns="71105" tIns="35552" rIns="71105" bIns="35552"/>
          <a:lstStyle>
            <a:lvl1pPr>
              <a:defRPr>
                <a:latin typeface="Arial" charset="0"/>
              </a:defRPr>
            </a:lvl1pPr>
          </a:lstStyle>
          <a:p>
            <a:pPr>
              <a:defRPr/>
            </a:pPr>
            <a:fld id="{E307711D-8750-48E8-9DB4-EF1FE363E68C}" type="slidenum">
              <a:rPr lang="en-US" smtClean="0"/>
              <a:pPr>
                <a:defRPr/>
              </a:pPr>
              <a:t>‹#›</a:t>
            </a:fld>
            <a:endParaRPr lang="en-US"/>
          </a:p>
        </p:txBody>
      </p:sp>
    </p:spTree>
    <p:extLst>
      <p:ext uri="{BB962C8B-B14F-4D97-AF65-F5344CB8AC3E}">
        <p14:creationId xmlns:p14="http://schemas.microsoft.com/office/powerpoint/2010/main" val="2017944105"/>
      </p:ext>
    </p:extLst>
  </p:cSld>
  <p:clrMapOvr>
    <a:overrideClrMapping bg1="dk1" tx1="lt1" bg2="dk2" tx2="lt2" accent1="accent1" accent2="accent2" accent3="accent3" accent4="accent4" accent5="accent5" accent6="accent6" hlink="hlink" folHlink="folHlink"/>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rot="5400000">
            <a:off x="7589045" y="1081881"/>
            <a:ext cx="2011362" cy="384175"/>
          </a:xfrm>
          <a:prstGeom prst="rect">
            <a:avLst/>
          </a:prstGeom>
        </p:spPr>
        <p:txBody>
          <a:bodyPr lIns="71105" tIns="35552" rIns="71105" bIns="35552"/>
          <a:lstStyle>
            <a:lvl1pPr>
              <a:defRPr>
                <a:latin typeface="Arial" charset="0"/>
              </a:defRPr>
            </a:lvl1pPr>
          </a:lstStyle>
          <a:p>
            <a:pPr>
              <a:defRPr/>
            </a:pPr>
            <a:endParaRPr lang="en-US"/>
          </a:p>
        </p:txBody>
      </p:sp>
      <p:sp>
        <p:nvSpPr>
          <p:cNvPr id="6" name="Footer Placeholder 5"/>
          <p:cNvSpPr>
            <a:spLocks noGrp="1"/>
          </p:cNvSpPr>
          <p:nvPr>
            <p:ph type="ftr" sz="quarter" idx="11"/>
          </p:nvPr>
        </p:nvSpPr>
        <p:spPr>
          <a:xfrm rot="5400000">
            <a:off x="6989763" y="3736975"/>
            <a:ext cx="3200400" cy="365125"/>
          </a:xfrm>
          <a:prstGeom prst="rect">
            <a:avLst/>
          </a:prstGeom>
        </p:spPr>
        <p:txBody>
          <a:bodyPr lIns="71105" tIns="35552" rIns="71105" bIns="35552"/>
          <a:lstStyle>
            <a:lvl1pPr>
              <a:defRPr>
                <a:latin typeface="Arial" charset="0"/>
              </a:defRPr>
            </a:lvl1pPr>
          </a:lstStyle>
          <a:p>
            <a:pPr>
              <a:defRPr/>
            </a:pPr>
            <a:r>
              <a:rPr lang="en-US" smtClean="0"/>
              <a:t>Chapter 6</a:t>
            </a:r>
            <a:endParaRPr lang="en-US"/>
          </a:p>
        </p:txBody>
      </p:sp>
      <p:sp>
        <p:nvSpPr>
          <p:cNvPr id="7" name="Slide Number Placeholder 6"/>
          <p:cNvSpPr>
            <a:spLocks noGrp="1"/>
          </p:cNvSpPr>
          <p:nvPr>
            <p:ph type="sldNum" sz="quarter" idx="12"/>
          </p:nvPr>
        </p:nvSpPr>
        <p:spPr>
          <a:xfrm>
            <a:off x="8129588" y="5734050"/>
            <a:ext cx="609600" cy="520700"/>
          </a:xfrm>
          <a:prstGeom prst="rect">
            <a:avLst/>
          </a:prstGeom>
        </p:spPr>
        <p:txBody>
          <a:bodyPr lIns="71105" tIns="35552" rIns="71105" bIns="35552"/>
          <a:lstStyle>
            <a:lvl1pPr>
              <a:defRPr>
                <a:latin typeface="Arial" charset="0"/>
              </a:defRPr>
            </a:lvl1pPr>
          </a:lstStyle>
          <a:p>
            <a:pPr>
              <a:defRPr/>
            </a:pPr>
            <a:fld id="{430A8989-402E-4E6C-9AAC-8596861E6903}" type="slidenum">
              <a:rPr lang="en-US" smtClean="0"/>
              <a:pPr>
                <a:defRPr/>
              </a:pPr>
              <a:t>‹#›</a:t>
            </a:fld>
            <a:endParaRPr lang="en-US"/>
          </a:p>
        </p:txBody>
      </p:sp>
    </p:spTree>
    <p:extLst>
      <p:ext uri="{BB962C8B-B14F-4D97-AF65-F5344CB8AC3E}">
        <p14:creationId xmlns:p14="http://schemas.microsoft.com/office/powerpoint/2010/main" val="1282508217"/>
      </p:ext>
    </p:extLst>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6"/>
          <p:cNvSpPr>
            <a:spLocks noGrp="1"/>
          </p:cNvSpPr>
          <p:nvPr>
            <p:ph type="dt" sz="half" idx="10"/>
          </p:nvPr>
        </p:nvSpPr>
        <p:spPr>
          <a:xfrm rot="5400000">
            <a:off x="7589045" y="1081881"/>
            <a:ext cx="2011362" cy="384175"/>
          </a:xfrm>
          <a:prstGeom prst="rect">
            <a:avLst/>
          </a:prstGeom>
        </p:spPr>
        <p:txBody>
          <a:bodyPr lIns="71105" tIns="35552" rIns="71105" bIns="35552"/>
          <a:lstStyle>
            <a:lvl1pPr>
              <a:defRPr>
                <a:latin typeface="Arial" charset="0"/>
              </a:defRPr>
            </a:lvl1pPr>
          </a:lstStyle>
          <a:p>
            <a:pPr>
              <a:defRPr/>
            </a:pPr>
            <a:endParaRPr lang="en-US"/>
          </a:p>
        </p:txBody>
      </p:sp>
      <p:sp>
        <p:nvSpPr>
          <p:cNvPr id="8" name="Footer Placeholder 7"/>
          <p:cNvSpPr>
            <a:spLocks noGrp="1"/>
          </p:cNvSpPr>
          <p:nvPr>
            <p:ph type="ftr" sz="quarter" idx="11"/>
          </p:nvPr>
        </p:nvSpPr>
        <p:spPr>
          <a:xfrm rot="5400000">
            <a:off x="6989763" y="3736975"/>
            <a:ext cx="3200400" cy="365125"/>
          </a:xfrm>
          <a:prstGeom prst="rect">
            <a:avLst/>
          </a:prstGeom>
        </p:spPr>
        <p:txBody>
          <a:bodyPr lIns="71105" tIns="35552" rIns="71105" bIns="35552"/>
          <a:lstStyle>
            <a:lvl1pPr>
              <a:defRPr>
                <a:latin typeface="Arial" charset="0"/>
              </a:defRPr>
            </a:lvl1pPr>
          </a:lstStyle>
          <a:p>
            <a:pPr>
              <a:defRPr/>
            </a:pPr>
            <a:r>
              <a:rPr lang="en-US" smtClean="0"/>
              <a:t>Chapter 6</a:t>
            </a:r>
            <a:endParaRPr lang="en-US"/>
          </a:p>
        </p:txBody>
      </p:sp>
      <p:sp>
        <p:nvSpPr>
          <p:cNvPr id="9" name="Slide Number Placeholder 8"/>
          <p:cNvSpPr>
            <a:spLocks noGrp="1"/>
          </p:cNvSpPr>
          <p:nvPr>
            <p:ph type="sldNum" sz="quarter" idx="12"/>
          </p:nvPr>
        </p:nvSpPr>
        <p:spPr>
          <a:xfrm>
            <a:off x="8129588" y="5734050"/>
            <a:ext cx="609600" cy="520700"/>
          </a:xfrm>
          <a:prstGeom prst="rect">
            <a:avLst/>
          </a:prstGeom>
        </p:spPr>
        <p:txBody>
          <a:bodyPr lIns="71105" tIns="35552" rIns="71105" bIns="35552"/>
          <a:lstStyle>
            <a:lvl1pPr>
              <a:defRPr>
                <a:latin typeface="Arial" charset="0"/>
              </a:defRPr>
            </a:lvl1pPr>
          </a:lstStyle>
          <a:p>
            <a:pPr>
              <a:defRPr/>
            </a:pPr>
            <a:fld id="{5B9349FA-A1BA-40E4-B151-B5D5A2064534}" type="slidenum">
              <a:rPr lang="en-US" smtClean="0"/>
              <a:pPr>
                <a:defRPr/>
              </a:pPr>
              <a:t>‹#›</a:t>
            </a:fld>
            <a:endParaRPr lang="en-US"/>
          </a:p>
        </p:txBody>
      </p:sp>
    </p:spTree>
    <p:extLst>
      <p:ext uri="{BB962C8B-B14F-4D97-AF65-F5344CB8AC3E}">
        <p14:creationId xmlns:p14="http://schemas.microsoft.com/office/powerpoint/2010/main" val="3730210009"/>
      </p:ext>
    </p:extLst>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a:xfrm rot="5400000">
            <a:off x="7589045" y="1081881"/>
            <a:ext cx="2011362" cy="384175"/>
          </a:xfrm>
          <a:prstGeom prst="rect">
            <a:avLst/>
          </a:prstGeom>
        </p:spPr>
        <p:txBody>
          <a:bodyPr lIns="71105" tIns="35552" rIns="71105" bIns="35552" rtlCol="0"/>
          <a:lstStyle>
            <a:lvl1pPr>
              <a:defRPr>
                <a:latin typeface="Arial" charset="0"/>
              </a:defRPr>
            </a:lvl1pPr>
          </a:lstStyle>
          <a:p>
            <a:pPr>
              <a:defRPr/>
            </a:pPr>
            <a:endParaRPr lang="en-US"/>
          </a:p>
        </p:txBody>
      </p:sp>
      <p:sp>
        <p:nvSpPr>
          <p:cNvPr id="4" name="Slide Number Placeholder 6"/>
          <p:cNvSpPr>
            <a:spLocks noGrp="1"/>
          </p:cNvSpPr>
          <p:nvPr>
            <p:ph type="sldNum" sz="quarter" idx="11"/>
          </p:nvPr>
        </p:nvSpPr>
        <p:spPr>
          <a:xfrm>
            <a:off x="8129588" y="5734050"/>
            <a:ext cx="609600" cy="520700"/>
          </a:xfrm>
          <a:prstGeom prst="rect">
            <a:avLst/>
          </a:prstGeom>
        </p:spPr>
        <p:txBody>
          <a:bodyPr lIns="71105" tIns="35552" rIns="71105" bIns="35552" rtlCol="0"/>
          <a:lstStyle>
            <a:lvl1pPr>
              <a:defRPr>
                <a:latin typeface="Arial" charset="0"/>
              </a:defRPr>
            </a:lvl1pPr>
          </a:lstStyle>
          <a:p>
            <a:pPr>
              <a:defRPr/>
            </a:pPr>
            <a:fld id="{8FD65AEB-6349-4405-9793-41C39A2D2A6B}" type="slidenum">
              <a:rPr lang="en-US" smtClean="0"/>
              <a:pPr>
                <a:defRPr/>
              </a:pPr>
              <a:t>‹#›</a:t>
            </a:fld>
            <a:endParaRPr lang="en-US"/>
          </a:p>
        </p:txBody>
      </p:sp>
      <p:sp>
        <p:nvSpPr>
          <p:cNvPr id="5" name="Footer Placeholder 7"/>
          <p:cNvSpPr>
            <a:spLocks noGrp="1"/>
          </p:cNvSpPr>
          <p:nvPr>
            <p:ph type="ftr" sz="quarter" idx="12"/>
          </p:nvPr>
        </p:nvSpPr>
        <p:spPr>
          <a:xfrm rot="5400000">
            <a:off x="6989763" y="3736975"/>
            <a:ext cx="3200400" cy="365125"/>
          </a:xfrm>
          <a:prstGeom prst="rect">
            <a:avLst/>
          </a:prstGeom>
        </p:spPr>
        <p:txBody>
          <a:bodyPr lIns="71105" tIns="35552" rIns="71105" bIns="35552" rtlCol="0"/>
          <a:lstStyle>
            <a:lvl1pPr>
              <a:defRPr>
                <a:latin typeface="Arial" charset="0"/>
              </a:defRPr>
            </a:lvl1pPr>
          </a:lstStyle>
          <a:p>
            <a:pPr>
              <a:defRPr/>
            </a:pPr>
            <a:r>
              <a:rPr lang="en-US" smtClean="0"/>
              <a:t>Chapter 6</a:t>
            </a:r>
            <a:endParaRPr lang="en-US"/>
          </a:p>
        </p:txBody>
      </p:sp>
    </p:spTree>
    <p:extLst>
      <p:ext uri="{BB962C8B-B14F-4D97-AF65-F5344CB8AC3E}">
        <p14:creationId xmlns:p14="http://schemas.microsoft.com/office/powerpoint/2010/main" val="9237673"/>
      </p:ext>
    </p:extLst>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045" y="1081881"/>
            <a:ext cx="2011362" cy="384175"/>
          </a:xfrm>
          <a:prstGeom prst="rect">
            <a:avLst/>
          </a:prstGeom>
        </p:spPr>
        <p:txBody>
          <a:bodyPr lIns="71105" tIns="35552" rIns="71105" bIns="35552"/>
          <a:lstStyle>
            <a:lvl1pPr>
              <a:defRPr>
                <a:latin typeface="Arial" charset="0"/>
              </a:defRPr>
            </a:lvl1pPr>
          </a:lstStyle>
          <a:p>
            <a:pPr>
              <a:defRPr/>
            </a:pPr>
            <a:endParaRPr lang="en-US"/>
          </a:p>
        </p:txBody>
      </p:sp>
      <p:sp>
        <p:nvSpPr>
          <p:cNvPr id="3" name="Footer Placeholder 2"/>
          <p:cNvSpPr>
            <a:spLocks noGrp="1"/>
          </p:cNvSpPr>
          <p:nvPr>
            <p:ph type="ftr" sz="quarter" idx="11"/>
          </p:nvPr>
        </p:nvSpPr>
        <p:spPr>
          <a:xfrm rot="5400000">
            <a:off x="6989763" y="3736975"/>
            <a:ext cx="3200400" cy="365125"/>
          </a:xfrm>
          <a:prstGeom prst="rect">
            <a:avLst/>
          </a:prstGeom>
        </p:spPr>
        <p:txBody>
          <a:bodyPr lIns="71105" tIns="35552" rIns="71105" bIns="35552"/>
          <a:lstStyle>
            <a:lvl1pPr>
              <a:defRPr>
                <a:latin typeface="Arial" charset="0"/>
              </a:defRPr>
            </a:lvl1pPr>
          </a:lstStyle>
          <a:p>
            <a:pPr>
              <a:defRPr/>
            </a:pPr>
            <a:r>
              <a:rPr lang="en-US" smtClean="0"/>
              <a:t>Chapter 6</a:t>
            </a:r>
            <a:endParaRPr lang="en-US"/>
          </a:p>
        </p:txBody>
      </p:sp>
      <p:sp>
        <p:nvSpPr>
          <p:cNvPr id="4" name="Slide Number Placeholder 3"/>
          <p:cNvSpPr>
            <a:spLocks noGrp="1"/>
          </p:cNvSpPr>
          <p:nvPr>
            <p:ph type="sldNum" sz="quarter" idx="12"/>
          </p:nvPr>
        </p:nvSpPr>
        <p:spPr>
          <a:xfrm>
            <a:off x="8129588" y="5734050"/>
            <a:ext cx="609600" cy="520700"/>
          </a:xfrm>
          <a:prstGeom prst="rect">
            <a:avLst/>
          </a:prstGeom>
        </p:spPr>
        <p:txBody>
          <a:bodyPr lIns="71105" tIns="35552" rIns="71105" bIns="35552"/>
          <a:lstStyle>
            <a:lvl1pPr>
              <a:defRPr>
                <a:latin typeface="Arial" charset="0"/>
              </a:defRPr>
            </a:lvl1pPr>
          </a:lstStyle>
          <a:p>
            <a:pPr>
              <a:defRPr/>
            </a:pPr>
            <a:fld id="{B8E965A8-A697-4790-8788-2B89BD9F8217}" type="slidenum">
              <a:rPr lang="en-US" smtClean="0"/>
              <a:pPr>
                <a:defRPr/>
              </a:pPr>
              <a:t>‹#›</a:t>
            </a:fld>
            <a:endParaRPr lang="en-US"/>
          </a:p>
        </p:txBody>
      </p:sp>
    </p:spTree>
    <p:extLst>
      <p:ext uri="{BB962C8B-B14F-4D97-AF65-F5344CB8AC3E}">
        <p14:creationId xmlns:p14="http://schemas.microsoft.com/office/powerpoint/2010/main" val="2107143811"/>
      </p:ext>
    </p:extLst>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91415" tIns="45708" rIns="91415" bIns="45708"/>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dirty="0"/>
          </a:p>
        </p:txBody>
      </p:sp>
      <p:sp>
        <p:nvSpPr>
          <p:cNvPr id="7" name="Straight Connector 5"/>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91415" tIns="45708" rIns="91415" bIns="45708"/>
          <a:lstStyle/>
          <a:p>
            <a:endParaRPr lang="en-US"/>
          </a:p>
        </p:txBody>
      </p:sp>
      <p:sp>
        <p:nvSpPr>
          <p:cNvPr id="8" name="Straight Connector 6"/>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91415" tIns="45708" rIns="91415" bIns="45708"/>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10" name="Straight Connector 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91415" tIns="45708" rIns="91415" bIns="45708"/>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2"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a:xfrm rot="5400000">
            <a:off x="7589045" y="1081881"/>
            <a:ext cx="2011362" cy="384175"/>
          </a:xfrm>
          <a:prstGeom prst="rect">
            <a:avLst/>
          </a:prstGeom>
        </p:spPr>
        <p:txBody>
          <a:bodyPr lIns="71105" tIns="35552" rIns="71105" bIns="35552" rtlCol="0"/>
          <a:lstStyle>
            <a:lvl1pPr>
              <a:defRPr>
                <a:latin typeface="Arial" charset="0"/>
              </a:defRPr>
            </a:lvl1pPr>
          </a:lstStyle>
          <a:p>
            <a:pPr>
              <a:defRPr/>
            </a:pPr>
            <a:endParaRPr lang="en-US"/>
          </a:p>
        </p:txBody>
      </p:sp>
      <p:sp>
        <p:nvSpPr>
          <p:cNvPr id="13" name="Slide Number Placeholder 21"/>
          <p:cNvSpPr>
            <a:spLocks noGrp="1"/>
          </p:cNvSpPr>
          <p:nvPr>
            <p:ph type="sldNum" sz="quarter" idx="11"/>
          </p:nvPr>
        </p:nvSpPr>
        <p:spPr>
          <a:xfrm>
            <a:off x="8129588" y="5734050"/>
            <a:ext cx="609600" cy="520700"/>
          </a:xfrm>
          <a:prstGeom prst="rect">
            <a:avLst/>
          </a:prstGeom>
        </p:spPr>
        <p:txBody>
          <a:bodyPr lIns="71105" tIns="35552" rIns="71105" bIns="35552" rtlCol="0"/>
          <a:lstStyle>
            <a:lvl1pPr>
              <a:defRPr>
                <a:latin typeface="Arial" charset="0"/>
              </a:defRPr>
            </a:lvl1pPr>
          </a:lstStyle>
          <a:p>
            <a:pPr>
              <a:defRPr/>
            </a:pPr>
            <a:fld id="{F563E511-10D2-4809-B4D0-2A941D16D76B}" type="slidenum">
              <a:rPr lang="en-US" smtClean="0"/>
              <a:pPr>
                <a:defRPr/>
              </a:pPr>
              <a:t>‹#›</a:t>
            </a:fld>
            <a:endParaRPr lang="en-US"/>
          </a:p>
        </p:txBody>
      </p:sp>
      <p:sp>
        <p:nvSpPr>
          <p:cNvPr id="14" name="Footer Placeholder 22"/>
          <p:cNvSpPr>
            <a:spLocks noGrp="1"/>
          </p:cNvSpPr>
          <p:nvPr>
            <p:ph type="ftr" sz="quarter" idx="12"/>
          </p:nvPr>
        </p:nvSpPr>
        <p:spPr>
          <a:xfrm rot="5400000">
            <a:off x="6989763" y="3736975"/>
            <a:ext cx="3200400" cy="365125"/>
          </a:xfrm>
          <a:prstGeom prst="rect">
            <a:avLst/>
          </a:prstGeom>
        </p:spPr>
        <p:txBody>
          <a:bodyPr lIns="71105" tIns="35552" rIns="71105" bIns="35552" rtlCol="0"/>
          <a:lstStyle>
            <a:lvl1pPr>
              <a:defRPr>
                <a:latin typeface="Arial" charset="0"/>
              </a:defRPr>
            </a:lvl1pPr>
          </a:lstStyle>
          <a:p>
            <a:pPr>
              <a:defRPr/>
            </a:pPr>
            <a:r>
              <a:rPr lang="en-US" smtClean="0"/>
              <a:t>Chapter 6</a:t>
            </a:r>
            <a:endParaRPr lang="en-US"/>
          </a:p>
        </p:txBody>
      </p:sp>
    </p:spTree>
    <p:extLst>
      <p:ext uri="{BB962C8B-B14F-4D97-AF65-F5344CB8AC3E}">
        <p14:creationId xmlns:p14="http://schemas.microsoft.com/office/powerpoint/2010/main" val="253848994"/>
      </p:ext>
    </p:extLst>
  </p:cSld>
  <p:clrMapOvr>
    <a:overrideClrMapping bg1="lt1" tx1="dk1" bg2="lt2" tx2="dk2" accent1="accent1" accent2="accent2" accent3="accent3" accent4="accent4" accent5="accent5" accent6="accent6" hlink="hlink" folHlink="folHlink"/>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dirty="0"/>
          </a:p>
        </p:txBody>
      </p:sp>
      <p:sp>
        <p:nvSpPr>
          <p:cNvPr id="7" name="Straight Connector 5"/>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lIns="91415" tIns="45708" rIns="91415" bIns="45708"/>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defRPr/>
            </a:pPr>
            <a:endParaRPr lang="en-US"/>
          </a:p>
        </p:txBody>
      </p:sp>
      <p:sp>
        <p:nvSpPr>
          <p:cNvPr id="9" name="Straight Connector 7"/>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91415" tIns="45708" rIns="91415" bIns="45708"/>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91415" tIns="45708" rIns="91415" bIns="45708"/>
          <a:lstStyle/>
          <a:p>
            <a:pPr>
              <a:defRPr/>
            </a:pPr>
            <a:endParaRPr lang="en-US" dirty="0"/>
          </a:p>
        </p:txBody>
      </p:sp>
      <p:sp>
        <p:nvSpPr>
          <p:cNvPr id="11" name="Straight Connector 9"/>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91415" tIns="45708" rIns="91415" bIns="45708"/>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244"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a:xfrm rot="5400000">
            <a:off x="7589045" y="1081881"/>
            <a:ext cx="2011362" cy="384175"/>
          </a:xfrm>
          <a:prstGeom prst="rect">
            <a:avLst/>
          </a:prstGeom>
        </p:spPr>
        <p:txBody>
          <a:bodyPr lIns="71105" tIns="35552" rIns="71105" bIns="35552" rtlCol="0"/>
          <a:lstStyle>
            <a:lvl1pPr>
              <a:defRPr>
                <a:latin typeface="Arial" charset="0"/>
              </a:defRPr>
            </a:lvl1pPr>
          </a:lstStyle>
          <a:p>
            <a:pPr>
              <a:defRPr/>
            </a:pPr>
            <a:endParaRPr lang="en-US"/>
          </a:p>
        </p:txBody>
      </p:sp>
      <p:sp>
        <p:nvSpPr>
          <p:cNvPr id="13" name="Slide Number Placeholder 17"/>
          <p:cNvSpPr>
            <a:spLocks noGrp="1"/>
          </p:cNvSpPr>
          <p:nvPr>
            <p:ph type="sldNum" sz="quarter" idx="11"/>
          </p:nvPr>
        </p:nvSpPr>
        <p:spPr>
          <a:xfrm>
            <a:off x="8129588" y="5734050"/>
            <a:ext cx="609600" cy="520700"/>
          </a:xfrm>
          <a:prstGeom prst="rect">
            <a:avLst/>
          </a:prstGeom>
        </p:spPr>
        <p:txBody>
          <a:bodyPr lIns="71105" tIns="35552" rIns="71105" bIns="35552" rtlCol="0"/>
          <a:lstStyle>
            <a:lvl1pPr>
              <a:defRPr>
                <a:latin typeface="Arial" charset="0"/>
              </a:defRPr>
            </a:lvl1pPr>
          </a:lstStyle>
          <a:p>
            <a:pPr>
              <a:defRPr/>
            </a:pPr>
            <a:fld id="{2C9E497A-40F6-4604-AFEF-429C7019BC6E}" type="slidenum">
              <a:rPr lang="en-US" smtClean="0"/>
              <a:pPr>
                <a:defRPr/>
              </a:pPr>
              <a:t>‹#›</a:t>
            </a:fld>
            <a:endParaRPr lang="en-US"/>
          </a:p>
        </p:txBody>
      </p:sp>
      <p:sp>
        <p:nvSpPr>
          <p:cNvPr id="14" name="Footer Placeholder 20"/>
          <p:cNvSpPr>
            <a:spLocks noGrp="1"/>
          </p:cNvSpPr>
          <p:nvPr>
            <p:ph type="ftr" sz="quarter" idx="12"/>
          </p:nvPr>
        </p:nvSpPr>
        <p:spPr>
          <a:xfrm rot="5400000">
            <a:off x="6989763" y="3736975"/>
            <a:ext cx="3200400" cy="365125"/>
          </a:xfrm>
          <a:prstGeom prst="rect">
            <a:avLst/>
          </a:prstGeom>
        </p:spPr>
        <p:txBody>
          <a:bodyPr lIns="71105" tIns="35552" rIns="71105" bIns="35552" rtlCol="0"/>
          <a:lstStyle>
            <a:lvl1pPr>
              <a:defRPr>
                <a:latin typeface="Arial" charset="0"/>
              </a:defRPr>
            </a:lvl1pPr>
          </a:lstStyle>
          <a:p>
            <a:pPr>
              <a:defRPr/>
            </a:pPr>
            <a:r>
              <a:rPr lang="en-US" smtClean="0"/>
              <a:t>Chapter 6</a:t>
            </a:r>
            <a:endParaRPr lang="en-US"/>
          </a:p>
        </p:txBody>
      </p:sp>
    </p:spTree>
    <p:extLst>
      <p:ext uri="{BB962C8B-B14F-4D97-AF65-F5344CB8AC3E}">
        <p14:creationId xmlns:p14="http://schemas.microsoft.com/office/powerpoint/2010/main" val="2449340795"/>
      </p:ext>
    </p:extLst>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lIns="91415" tIns="45708" rIns="91415" bIns="45708" anchor="b">
            <a:normAutofit/>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5" tIns="45708" rIns="91415"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ransition spd="med">
    <p:cover dir="r"/>
  </p:transition>
  <p:timing>
    <p:tnLst>
      <p:par>
        <p:cTn id="1" dur="indefinite" restart="never" nodeType="tmRoot"/>
      </p:par>
    </p:tnLst>
  </p:timing>
  <p:hf hdr="0" dt="0"/>
  <p:txStyles>
    <p:titleStyle>
      <a:lvl1pPr algn="l" rtl="0" eaLnBrk="1" fontAlgn="base" hangingPunct="1">
        <a:spcBef>
          <a:spcPct val="0"/>
        </a:spcBef>
        <a:spcAft>
          <a:spcPct val="0"/>
        </a:spcAft>
        <a:defRPr sz="3000" kern="1200" cap="small">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Century Schoolbook" pitchFamily="18" charset="0"/>
        </a:defRPr>
      </a:lvl2pPr>
      <a:lvl3pPr algn="l" rtl="0" eaLnBrk="1" fontAlgn="base" hangingPunct="1">
        <a:spcBef>
          <a:spcPct val="0"/>
        </a:spcBef>
        <a:spcAft>
          <a:spcPct val="0"/>
        </a:spcAft>
        <a:defRPr sz="3000">
          <a:solidFill>
            <a:schemeClr val="tx2"/>
          </a:solidFill>
          <a:latin typeface="Century Schoolbook" pitchFamily="18" charset="0"/>
        </a:defRPr>
      </a:lvl3pPr>
      <a:lvl4pPr algn="l" rtl="0" eaLnBrk="1" fontAlgn="base" hangingPunct="1">
        <a:spcBef>
          <a:spcPct val="0"/>
        </a:spcBef>
        <a:spcAft>
          <a:spcPct val="0"/>
        </a:spcAft>
        <a:defRPr sz="3000">
          <a:solidFill>
            <a:schemeClr val="tx2"/>
          </a:solidFill>
          <a:latin typeface="Century Schoolbook" pitchFamily="18" charset="0"/>
        </a:defRPr>
      </a:lvl4pPr>
      <a:lvl5pPr algn="l" rtl="0" eaLnBrk="1" fontAlgn="base" hangingPunct="1">
        <a:spcBef>
          <a:spcPct val="0"/>
        </a:spcBef>
        <a:spcAft>
          <a:spcPct val="0"/>
        </a:spcAft>
        <a:defRPr sz="3000">
          <a:solidFill>
            <a:schemeClr val="tx2"/>
          </a:solidFill>
          <a:latin typeface="Century Schoolbook" pitchFamily="18" charset="0"/>
        </a:defRPr>
      </a:lvl5pPr>
      <a:lvl6pPr marL="457200" algn="l" rtl="0" eaLnBrk="1" fontAlgn="base" hangingPunct="1">
        <a:spcBef>
          <a:spcPct val="0"/>
        </a:spcBef>
        <a:spcAft>
          <a:spcPct val="0"/>
        </a:spcAft>
        <a:defRPr sz="3000">
          <a:solidFill>
            <a:schemeClr val="tx2"/>
          </a:solidFill>
          <a:latin typeface="Century Schoolbook" pitchFamily="18" charset="0"/>
        </a:defRPr>
      </a:lvl6pPr>
      <a:lvl7pPr marL="914400" algn="l" rtl="0" eaLnBrk="1" fontAlgn="base" hangingPunct="1">
        <a:spcBef>
          <a:spcPct val="0"/>
        </a:spcBef>
        <a:spcAft>
          <a:spcPct val="0"/>
        </a:spcAft>
        <a:defRPr sz="3000">
          <a:solidFill>
            <a:schemeClr val="tx2"/>
          </a:solidFill>
          <a:latin typeface="Century Schoolbook" pitchFamily="18" charset="0"/>
        </a:defRPr>
      </a:lvl7pPr>
      <a:lvl8pPr marL="1371600" algn="l" rtl="0" eaLnBrk="1" fontAlgn="base" hangingPunct="1">
        <a:spcBef>
          <a:spcPct val="0"/>
        </a:spcBef>
        <a:spcAft>
          <a:spcPct val="0"/>
        </a:spcAft>
        <a:defRPr sz="3000">
          <a:solidFill>
            <a:schemeClr val="tx2"/>
          </a:solidFill>
          <a:latin typeface="Century Schoolbook" pitchFamily="18" charset="0"/>
        </a:defRPr>
      </a:lvl8pPr>
      <a:lvl9pPr marL="1828800" algn="l" rtl="0" eaLnBrk="1" fontAlgn="base" hangingPunct="1">
        <a:spcBef>
          <a:spcPct val="0"/>
        </a:spcBef>
        <a:spcAft>
          <a:spcPct val="0"/>
        </a:spcAft>
        <a:defRPr sz="3000">
          <a:solidFill>
            <a:schemeClr val="tx2"/>
          </a:solidFill>
          <a:latin typeface="Century Schoolbook" pitchFamily="18" charset="0"/>
        </a:defRPr>
      </a:lvl9pPr>
    </p:titleStyle>
    <p:bodyStyle>
      <a:lvl1pPr marL="273050" indent="-273050" algn="l" rtl="0" eaLnBrk="1" fontAlgn="base" hangingPunct="1">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1" fontAlgn="base" hangingPunct="1">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2813" indent="-182563" algn="l" rtl="0" eaLnBrk="1" fontAlgn="base" hangingPunct="1">
        <a:spcBef>
          <a:spcPct val="20000"/>
        </a:spcBef>
        <a:spcAft>
          <a:spcPct val="0"/>
        </a:spcAft>
        <a:buClr>
          <a:srgbClr val="6B6B6B"/>
        </a:buClr>
        <a:buSzPct val="60000"/>
        <a:buFont typeface="Wingdings" pitchFamily="2" charset="2"/>
        <a:buChar char=""/>
        <a:defRPr kern="1200">
          <a:solidFill>
            <a:schemeClr val="tx1"/>
          </a:solidFill>
          <a:latin typeface="+mn-lt"/>
          <a:ea typeface="+mn-ea"/>
          <a:cs typeface="+mn-cs"/>
        </a:defRPr>
      </a:lvl3pPr>
      <a:lvl4pPr marL="1187450" indent="-182563" algn="l" rtl="0" eaLnBrk="1" fontAlgn="base" hangingPunct="1">
        <a:spcBef>
          <a:spcPct val="20000"/>
        </a:spcBef>
        <a:spcAft>
          <a:spcPct val="0"/>
        </a:spcAft>
        <a:buClr>
          <a:srgbClr val="BEBEBE"/>
        </a:buClr>
        <a:buSzPct val="60000"/>
        <a:buFont typeface="Wingdings" pitchFamily="2" charset="2"/>
        <a:buChar char=""/>
        <a:defRPr kern="1200">
          <a:solidFill>
            <a:schemeClr val="tx1"/>
          </a:solidFill>
          <a:latin typeface="+mn-lt"/>
          <a:ea typeface="+mn-ea"/>
          <a:cs typeface="+mn-cs"/>
        </a:defRPr>
      </a:lvl4pPr>
      <a:lvl5pPr marL="1462088" indent="-182563" algn="l" rtl="0" eaLnBrk="1" fontAlgn="base" hangingPunct="1">
        <a:spcBef>
          <a:spcPct val="20000"/>
        </a:spcBef>
        <a:spcAft>
          <a:spcPct val="0"/>
        </a:spcAft>
        <a:buClr>
          <a:srgbClr val="F9DDAA"/>
        </a:buClr>
        <a:buSzPct val="68000"/>
        <a:buFont typeface="Wingdings 2" pitchFamily="18" charset="2"/>
        <a:buChar char=""/>
        <a:defRPr sz="1600" kern="1200">
          <a:solidFill>
            <a:schemeClr val="tx1"/>
          </a:solidFill>
          <a:latin typeface="+mn-lt"/>
          <a:ea typeface="+mn-ea"/>
          <a:cs typeface="+mn-cs"/>
        </a:defRPr>
      </a:lvl5pPr>
      <a:lvl6pPr marL="1736887" indent="-182829"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132" indent="-182829"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378" indent="-182829"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9624" indent="-182829"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75" algn="l" rtl="0" eaLnBrk="1" latinLnBrk="0" hangingPunct="1">
        <a:defRPr kumimoji="0" kern="1200">
          <a:solidFill>
            <a:schemeClr val="tx1"/>
          </a:solidFill>
          <a:latin typeface="+mn-lt"/>
          <a:ea typeface="+mn-ea"/>
          <a:cs typeface="+mn-cs"/>
        </a:defRPr>
      </a:lvl2pPr>
      <a:lvl3pPr marL="914151" algn="l" rtl="0" eaLnBrk="1" latinLnBrk="0" hangingPunct="1">
        <a:defRPr kumimoji="0" kern="1200">
          <a:solidFill>
            <a:schemeClr val="tx1"/>
          </a:solidFill>
          <a:latin typeface="+mn-lt"/>
          <a:ea typeface="+mn-ea"/>
          <a:cs typeface="+mn-cs"/>
        </a:defRPr>
      </a:lvl3pPr>
      <a:lvl4pPr marL="1371227" algn="l" rtl="0" eaLnBrk="1" latinLnBrk="0" hangingPunct="1">
        <a:defRPr kumimoji="0" kern="1200">
          <a:solidFill>
            <a:schemeClr val="tx1"/>
          </a:solidFill>
          <a:latin typeface="+mn-lt"/>
          <a:ea typeface="+mn-ea"/>
          <a:cs typeface="+mn-cs"/>
        </a:defRPr>
      </a:lvl4pPr>
      <a:lvl5pPr marL="1828303" algn="l" rtl="0" eaLnBrk="1" latinLnBrk="0" hangingPunct="1">
        <a:defRPr kumimoji="0" kern="1200">
          <a:solidFill>
            <a:schemeClr val="tx1"/>
          </a:solidFill>
          <a:latin typeface="+mn-lt"/>
          <a:ea typeface="+mn-ea"/>
          <a:cs typeface="+mn-cs"/>
        </a:defRPr>
      </a:lvl5pPr>
      <a:lvl6pPr marL="2285378" algn="l" rtl="0" eaLnBrk="1" latinLnBrk="0" hangingPunct="1">
        <a:defRPr kumimoji="0" kern="1200">
          <a:solidFill>
            <a:schemeClr val="tx1"/>
          </a:solidFill>
          <a:latin typeface="+mn-lt"/>
          <a:ea typeface="+mn-ea"/>
          <a:cs typeface="+mn-cs"/>
        </a:defRPr>
      </a:lvl6pPr>
      <a:lvl7pPr marL="2742453" algn="l" rtl="0" eaLnBrk="1" latinLnBrk="0" hangingPunct="1">
        <a:defRPr kumimoji="0" kern="1200">
          <a:solidFill>
            <a:schemeClr val="tx1"/>
          </a:solidFill>
          <a:latin typeface="+mn-lt"/>
          <a:ea typeface="+mn-ea"/>
          <a:cs typeface="+mn-cs"/>
        </a:defRPr>
      </a:lvl7pPr>
      <a:lvl8pPr marL="3199529" algn="l" rtl="0" eaLnBrk="1" latinLnBrk="0" hangingPunct="1">
        <a:defRPr kumimoji="0" kern="1200">
          <a:solidFill>
            <a:schemeClr val="tx1"/>
          </a:solidFill>
          <a:latin typeface="+mn-lt"/>
          <a:ea typeface="+mn-ea"/>
          <a:cs typeface="+mn-cs"/>
        </a:defRPr>
      </a:lvl8pPr>
      <a:lvl9pPr marL="365660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ctrTitle"/>
          </p:nvPr>
        </p:nvSpPr>
        <p:spPr/>
        <p:txBody>
          <a:bodyPr/>
          <a:lstStyle/>
          <a:p>
            <a:r>
              <a:rPr lang="en-US" smtClean="0"/>
              <a:t>Repetition</a:t>
            </a:r>
          </a:p>
        </p:txBody>
      </p:sp>
      <p:sp>
        <p:nvSpPr>
          <p:cNvPr id="5123" name="Subtitle 6"/>
          <p:cNvSpPr>
            <a:spLocks noGrp="1"/>
          </p:cNvSpPr>
          <p:nvPr>
            <p:ph type="subTitle" idx="1"/>
          </p:nvPr>
        </p:nvSpPr>
        <p:spPr/>
        <p:txBody>
          <a:bodyPr/>
          <a:lstStyle/>
          <a:p>
            <a:endParaRPr lang="en-US" smtClean="0"/>
          </a:p>
        </p:txBody>
      </p:sp>
      <p:sp>
        <p:nvSpPr>
          <p:cNvPr id="512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0957C96-2FEA-4970-90E5-23D477151533}" type="slidenum">
              <a:rPr lang="en-US" b="0" smtClean="0">
                <a:solidFill>
                  <a:schemeClr val="bg2"/>
                </a:solidFill>
              </a:rPr>
              <a:pPr eaLnBrk="1" hangingPunct="1"/>
              <a:t>1</a:t>
            </a:fld>
            <a:endParaRPr lang="en-US" b="0" smtClean="0">
              <a:solidFill>
                <a:schemeClr val="bg2"/>
              </a:solidFill>
            </a:endParaRPr>
          </a:p>
        </p:txBody>
      </p:sp>
      <p:sp>
        <p:nvSpPr>
          <p:cNvPr id="5124" name="Footer Placeholder 3"/>
          <p:cNvSpPr>
            <a:spLocks noGrp="1"/>
          </p:cNvSpPr>
          <p:nvPr>
            <p:ph type="ftr" sz="quarter" idx="4294967295"/>
          </p:nvPr>
        </p:nvSpPr>
        <p:spPr>
          <a:xfrm>
            <a:off x="62484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r>
              <a:rPr lang="en-US" b="0" smtClean="0">
                <a:solidFill>
                  <a:schemeClr val="bg2"/>
                </a:solidFill>
              </a:rPr>
              <a:t>Chapter 6</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sz="2400" dirty="0" err="1" smtClean="0"/>
              <a:t>Pseudocode</a:t>
            </a:r>
            <a:r>
              <a:rPr lang="en-US" sz="2400" dirty="0" smtClean="0"/>
              <a:t> and Flowchart for a Post-Test Loop</a:t>
            </a:r>
          </a:p>
        </p:txBody>
      </p:sp>
      <p:sp>
        <p:nvSpPr>
          <p:cNvPr id="1433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C012833-0722-4591-9F0A-BBAA72820083}" type="slidenum">
              <a:rPr lang="en-US" b="0" smtClean="0"/>
              <a:pPr eaLnBrk="1" hangingPunct="1"/>
              <a:t>10</a:t>
            </a:fld>
            <a:endParaRPr lang="en-US" b="0" smtClean="0"/>
          </a:p>
        </p:txBody>
      </p:sp>
      <p:pic>
        <p:nvPicPr>
          <p:cNvPr id="14341" name="Picture 5" descr="AACQWFV0"/>
          <p:cNvPicPr>
            <a:picLocks noChangeAspect="1" noChangeArrowheads="1"/>
          </p:cNvPicPr>
          <p:nvPr/>
        </p:nvPicPr>
        <p:blipFill>
          <a:blip r:embed="rId3">
            <a:extLst>
              <a:ext uri="{28A0092B-C50C-407E-A947-70E740481C1C}">
                <a14:useLocalDpi xmlns:a14="http://schemas.microsoft.com/office/drawing/2010/main" val="0"/>
              </a:ext>
            </a:extLst>
          </a:blip>
          <a:srcRect t="37566" r="58817" b="41754"/>
          <a:stretch>
            <a:fillRect/>
          </a:stretch>
        </p:blipFill>
        <p:spPr bwMode="auto">
          <a:xfrm>
            <a:off x="990600" y="3124200"/>
            <a:ext cx="3144838"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AACQWFV0"/>
          <p:cNvPicPr>
            <a:picLocks noChangeAspect="1" noChangeArrowheads="1"/>
          </p:cNvPicPr>
          <p:nvPr/>
        </p:nvPicPr>
        <p:blipFill>
          <a:blip r:embed="rId3">
            <a:extLst>
              <a:ext uri="{28A0092B-C50C-407E-A947-70E740481C1C}">
                <a14:useLocalDpi xmlns:a14="http://schemas.microsoft.com/office/drawing/2010/main" val="0"/>
              </a:ext>
            </a:extLst>
          </a:blip>
          <a:srcRect l="54588"/>
          <a:stretch>
            <a:fillRect/>
          </a:stretch>
        </p:blipFill>
        <p:spPr bwMode="auto">
          <a:xfrm>
            <a:off x="4953000" y="2020888"/>
            <a:ext cx="2233613"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What’s the diff?</a:t>
            </a:r>
          </a:p>
        </p:txBody>
      </p:sp>
      <p:sp>
        <p:nvSpPr>
          <p:cNvPr id="15364"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F18E180-F5EF-49AF-8E2F-42AC162FECA7}" type="slidenum">
              <a:rPr lang="en-US" b="0" smtClean="0"/>
              <a:pPr eaLnBrk="1" hangingPunct="1"/>
              <a:t>11</a:t>
            </a:fld>
            <a:endParaRPr lang="en-US" b="0" smtClean="0"/>
          </a:p>
        </p:txBody>
      </p:sp>
      <p:sp>
        <p:nvSpPr>
          <p:cNvPr id="6" name="Rectangle 3"/>
          <p:cNvSpPr txBox="1">
            <a:spLocks noChangeArrowheads="1"/>
          </p:cNvSpPr>
          <p:nvPr/>
        </p:nvSpPr>
        <p:spPr bwMode="auto">
          <a:xfrm>
            <a:off x="825500" y="2133600"/>
            <a:ext cx="5270500" cy="1828800"/>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a:lstStyle>
          <a:p>
            <a:pPr eaLnBrk="1" hangingPunct="1">
              <a:buFontTx/>
              <a:buNone/>
              <a:defRPr/>
            </a:pPr>
            <a:r>
              <a:rPr lang="en-US" dirty="0" smtClean="0">
                <a:solidFill>
                  <a:schemeClr val="folHlink"/>
                </a:solidFill>
                <a:latin typeface="Courier New" pitchFamily="49" charset="0"/>
              </a:rPr>
              <a:t>Do</a:t>
            </a:r>
          </a:p>
          <a:p>
            <a:pPr eaLnBrk="1" hangingPunct="1">
              <a:buFontTx/>
              <a:buNone/>
              <a:defRPr/>
            </a:pPr>
            <a:r>
              <a:rPr lang="en-US" i="1" dirty="0" smtClean="0">
                <a:latin typeface="Courier New" pitchFamily="49" charset="0"/>
              </a:rPr>
              <a:t>  statement(s)</a:t>
            </a:r>
            <a:endParaRPr lang="en-US" dirty="0" smtClean="0">
              <a:latin typeface="Courier New" pitchFamily="49" charset="0"/>
            </a:endParaRPr>
          </a:p>
          <a:p>
            <a:pPr eaLnBrk="1" hangingPunct="1">
              <a:buFontTx/>
              <a:buNone/>
              <a:defRPr/>
            </a:pPr>
            <a:r>
              <a:rPr lang="en-US" dirty="0" smtClean="0">
                <a:solidFill>
                  <a:schemeClr val="folHlink"/>
                </a:solidFill>
                <a:latin typeface="Courier New" pitchFamily="49" charset="0"/>
              </a:rPr>
              <a:t>Loop Until</a:t>
            </a:r>
            <a:r>
              <a:rPr lang="en-US" dirty="0" smtClean="0">
                <a:latin typeface="Courier New" pitchFamily="49" charset="0"/>
              </a:rPr>
              <a:t> </a:t>
            </a:r>
            <a:r>
              <a:rPr lang="en-US" i="1" dirty="0" smtClean="0">
                <a:latin typeface="Courier New" pitchFamily="49" charset="0"/>
              </a:rPr>
              <a:t>condition</a:t>
            </a:r>
          </a:p>
        </p:txBody>
      </p:sp>
      <p:sp>
        <p:nvSpPr>
          <p:cNvPr id="7" name="Rectangle 3"/>
          <p:cNvSpPr txBox="1">
            <a:spLocks noChangeArrowheads="1"/>
          </p:cNvSpPr>
          <p:nvPr/>
        </p:nvSpPr>
        <p:spPr bwMode="auto">
          <a:xfrm>
            <a:off x="838200" y="4419600"/>
            <a:ext cx="5257800" cy="1905000"/>
          </a:xfrm>
          <a:prstGeom prst="rect">
            <a:avLst/>
          </a:prstGeom>
          <a:ln/>
        </p:spPr>
        <p:style>
          <a:lnRef idx="2">
            <a:schemeClr val="accent2"/>
          </a:lnRef>
          <a:fillRef idx="1">
            <a:schemeClr val="lt1"/>
          </a:fillRef>
          <a:effectRef idx="0">
            <a:schemeClr val="accent2"/>
          </a:effectRef>
          <a:fontRef idx="minor">
            <a:schemeClr val="dk1"/>
          </a:fontRef>
        </p:style>
        <p:txBody>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defRPr>
            </a:lvl5pPr>
            <a:lvl6pPr marL="2514600" indent="-228600" algn="l" rtl="0" fontAlgn="base">
              <a:spcBef>
                <a:spcPct val="20000"/>
              </a:spcBef>
              <a:spcAft>
                <a:spcPct val="0"/>
              </a:spcAft>
              <a:buClr>
                <a:schemeClr val="accent2"/>
              </a:buClr>
              <a:buChar char="•"/>
              <a:defRPr sz="2000">
                <a:solidFill>
                  <a:schemeClr val="tx1"/>
                </a:solidFill>
                <a:latin typeface="+mn-lt"/>
              </a:defRPr>
            </a:lvl6pPr>
            <a:lvl7pPr marL="2971800" indent="-228600" algn="l" rtl="0" fontAlgn="base">
              <a:spcBef>
                <a:spcPct val="20000"/>
              </a:spcBef>
              <a:spcAft>
                <a:spcPct val="0"/>
              </a:spcAft>
              <a:buClr>
                <a:schemeClr val="accent2"/>
              </a:buClr>
              <a:buChar char="•"/>
              <a:defRPr sz="2000">
                <a:solidFill>
                  <a:schemeClr val="tx1"/>
                </a:solidFill>
                <a:latin typeface="+mn-lt"/>
              </a:defRPr>
            </a:lvl7pPr>
            <a:lvl8pPr marL="3429000" indent="-228600" algn="l" rtl="0" fontAlgn="base">
              <a:spcBef>
                <a:spcPct val="20000"/>
              </a:spcBef>
              <a:spcAft>
                <a:spcPct val="0"/>
              </a:spcAft>
              <a:buClr>
                <a:schemeClr val="accent2"/>
              </a:buClr>
              <a:buChar char="•"/>
              <a:defRPr sz="2000">
                <a:solidFill>
                  <a:schemeClr val="tx1"/>
                </a:solidFill>
                <a:latin typeface="+mn-lt"/>
              </a:defRPr>
            </a:lvl8pPr>
            <a:lvl9pPr marL="3886200" indent="-228600" algn="l" rtl="0" fontAlgn="base">
              <a:spcBef>
                <a:spcPct val="20000"/>
              </a:spcBef>
              <a:spcAft>
                <a:spcPct val="0"/>
              </a:spcAft>
              <a:buClr>
                <a:schemeClr val="accent2"/>
              </a:buClr>
              <a:buChar char="•"/>
              <a:defRPr sz="2000">
                <a:solidFill>
                  <a:schemeClr val="tx1"/>
                </a:solidFill>
                <a:latin typeface="+mn-lt"/>
              </a:defRPr>
            </a:lvl9pPr>
          </a:lstStyle>
          <a:p>
            <a:pPr eaLnBrk="1" hangingPunct="1">
              <a:buFontTx/>
              <a:buNone/>
              <a:defRPr/>
            </a:pPr>
            <a:r>
              <a:rPr lang="en-US" dirty="0" smtClean="0">
                <a:solidFill>
                  <a:schemeClr val="folHlink"/>
                </a:solidFill>
                <a:latin typeface="Courier New" pitchFamily="49" charset="0"/>
              </a:rPr>
              <a:t>Do While</a:t>
            </a:r>
            <a:r>
              <a:rPr lang="en-US" dirty="0" smtClean="0">
                <a:latin typeface="Courier New" pitchFamily="49" charset="0"/>
              </a:rPr>
              <a:t> </a:t>
            </a:r>
            <a:r>
              <a:rPr lang="en-US" i="1" dirty="0" smtClean="0">
                <a:latin typeface="Courier New" pitchFamily="49" charset="0"/>
              </a:rPr>
              <a:t>condition</a:t>
            </a:r>
          </a:p>
          <a:p>
            <a:pPr eaLnBrk="1" hangingPunct="1">
              <a:buFontTx/>
              <a:buNone/>
              <a:defRPr/>
            </a:pPr>
            <a:r>
              <a:rPr lang="en-US" i="1" dirty="0" smtClean="0">
                <a:latin typeface="Courier New" pitchFamily="49" charset="0"/>
              </a:rPr>
              <a:t>  statement(s)</a:t>
            </a:r>
          </a:p>
          <a:p>
            <a:pPr eaLnBrk="1" hangingPunct="1">
              <a:buFontTx/>
              <a:buNone/>
              <a:defRPr/>
            </a:pPr>
            <a:r>
              <a:rPr lang="en-US" dirty="0" smtClean="0">
                <a:solidFill>
                  <a:schemeClr val="folHlink"/>
                </a:solidFill>
                <a:latin typeface="Courier New" pitchFamily="49" charset="0"/>
              </a:rPr>
              <a:t>Loop</a:t>
            </a:r>
          </a:p>
        </p:txBody>
      </p:sp>
      <p:sp>
        <p:nvSpPr>
          <p:cNvPr id="15367" name="TextBox 7"/>
          <p:cNvSpPr txBox="1">
            <a:spLocks noChangeArrowheads="1"/>
          </p:cNvSpPr>
          <p:nvPr/>
        </p:nvSpPr>
        <p:spPr bwMode="auto">
          <a:xfrm>
            <a:off x="6629400" y="2590800"/>
            <a:ext cx="1981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r>
              <a:rPr lang="en-US" sz="2400"/>
              <a:t>What’s the difference between a </a:t>
            </a:r>
          </a:p>
          <a:p>
            <a:pPr eaLnBrk="1" hangingPunct="1"/>
            <a:endParaRPr lang="en-US" sz="2400"/>
          </a:p>
          <a:p>
            <a:pPr eaLnBrk="1" hangingPunct="1"/>
            <a:r>
              <a:rPr lang="en-US" sz="2400"/>
              <a:t>Do Until</a:t>
            </a:r>
          </a:p>
          <a:p>
            <a:pPr eaLnBrk="1" hangingPunct="1"/>
            <a:endParaRPr lang="en-US" sz="2400"/>
          </a:p>
          <a:p>
            <a:pPr eaLnBrk="1" hangingPunct="1"/>
            <a:r>
              <a:rPr lang="en-US" sz="2400"/>
              <a:t>and</a:t>
            </a:r>
          </a:p>
          <a:p>
            <a:pPr eaLnBrk="1" hangingPunct="1"/>
            <a:endParaRPr lang="en-US" sz="2400"/>
          </a:p>
          <a:p>
            <a:pPr eaLnBrk="1" hangingPunct="1"/>
            <a:r>
              <a:rPr lang="en-US" sz="2400"/>
              <a:t>Do While?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mtClean="0"/>
              <a:t>Example 4: Form</a:t>
            </a:r>
          </a:p>
        </p:txBody>
      </p:sp>
      <p:pic>
        <p:nvPicPr>
          <p:cNvPr id="16392" name="Content Placeholder 11" descr="5-1-4.tif"/>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371600" y="2570163"/>
            <a:ext cx="3886200" cy="2486025"/>
          </a:xfrm>
        </p:spPr>
      </p:pic>
      <p:sp>
        <p:nvSpPr>
          <p:cNvPr id="1638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A6C7E02-F872-45DA-9015-2839DF7C1A49}" type="slidenum">
              <a:rPr lang="en-US" b="0" smtClean="0"/>
              <a:pPr eaLnBrk="1" hangingPunct="1"/>
              <a:t>12</a:t>
            </a:fld>
            <a:endParaRPr lang="en-US" b="0" smtClean="0"/>
          </a:p>
        </p:txBody>
      </p:sp>
      <p:sp>
        <p:nvSpPr>
          <p:cNvPr id="16389" name="Line 9"/>
          <p:cNvSpPr>
            <a:spLocks noChangeShapeType="1"/>
          </p:cNvSpPr>
          <p:nvPr/>
        </p:nvSpPr>
        <p:spPr bwMode="auto">
          <a:xfrm flipH="1">
            <a:off x="4876800" y="3352800"/>
            <a:ext cx="990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en-US"/>
          </a:p>
        </p:txBody>
      </p:sp>
      <p:sp>
        <p:nvSpPr>
          <p:cNvPr id="16390" name="Text Box 13"/>
          <p:cNvSpPr txBox="1">
            <a:spLocks noChangeArrowheads="1"/>
          </p:cNvSpPr>
          <p:nvPr/>
        </p:nvSpPr>
        <p:spPr bwMode="auto">
          <a:xfrm>
            <a:off x="57912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400" b="0"/>
              <a:t>txtAmount</a:t>
            </a:r>
          </a:p>
        </p:txBody>
      </p:sp>
      <p:sp>
        <p:nvSpPr>
          <p:cNvPr id="16391" name="Text Box 15"/>
          <p:cNvSpPr txBox="1">
            <a:spLocks noChangeArrowheads="1"/>
          </p:cNvSpPr>
          <p:nvPr/>
        </p:nvSpPr>
        <p:spPr bwMode="auto">
          <a:xfrm>
            <a:off x="5715000" y="4343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400" b="0"/>
              <a:t>txtWhen</a:t>
            </a:r>
          </a:p>
        </p:txBody>
      </p:sp>
      <p:sp>
        <p:nvSpPr>
          <p:cNvPr id="16393" name="Line 12"/>
          <p:cNvSpPr>
            <a:spLocks noChangeShapeType="1"/>
          </p:cNvSpPr>
          <p:nvPr/>
        </p:nvSpPr>
        <p:spPr bwMode="auto">
          <a:xfrm flipH="1">
            <a:off x="5029200" y="3352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4" name="Line 14"/>
          <p:cNvSpPr>
            <a:spLocks noChangeShapeType="1"/>
          </p:cNvSpPr>
          <p:nvPr/>
        </p:nvSpPr>
        <p:spPr bwMode="auto">
          <a:xfrm flipH="1">
            <a:off x="5105400" y="45720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smtClean="0"/>
              <a:t>Example 4: Code</a:t>
            </a:r>
          </a:p>
        </p:txBody>
      </p:sp>
      <p:sp>
        <p:nvSpPr>
          <p:cNvPr id="17413" name="Rectangle 3"/>
          <p:cNvSpPr>
            <a:spLocks noGrp="1" noChangeArrowheads="1"/>
          </p:cNvSpPr>
          <p:nvPr>
            <p:ph sz="quarter" idx="1"/>
          </p:nvPr>
        </p:nvSpPr>
        <p:spPr>
          <a:xfrm>
            <a:off x="311209" y="914400"/>
            <a:ext cx="8650288" cy="4876800"/>
          </a:xfrm>
        </p:spPr>
        <p:txBody>
          <a:bodyPr/>
          <a:lstStyle/>
          <a:p>
            <a:pPr eaLnBrk="1" hangingPunct="1">
              <a:buFontTx/>
              <a:buNone/>
            </a:pPr>
            <a:r>
              <a:rPr lang="en-US" sz="2400" b="1" noProof="1" smtClean="0">
                <a:solidFill>
                  <a:schemeClr val="folHlink"/>
                </a:solidFill>
                <a:latin typeface="Courier New" pitchFamily="49" charset="0"/>
              </a:rPr>
              <a:t>Private Sub</a:t>
            </a:r>
            <a:r>
              <a:rPr lang="en-US" sz="2400" b="1" noProof="1" smtClean="0">
                <a:latin typeface="Courier New" pitchFamily="49" charset="0"/>
              </a:rPr>
              <a:t> btnCalculate_Click(</a:t>
            </a:r>
            <a:r>
              <a:rPr lang="en-US" sz="2400" b="1" dirty="0" smtClean="0">
                <a:solidFill>
                  <a:schemeClr val="folHlink"/>
                </a:solidFill>
                <a:latin typeface="Courier New" pitchFamily="49" charset="0"/>
              </a:rPr>
              <a:t>...</a:t>
            </a:r>
            <a:r>
              <a:rPr lang="en-US" sz="2400" b="1" noProof="1" smtClean="0">
                <a:latin typeface="Courier New" pitchFamily="49" charset="0"/>
              </a:rPr>
              <a:t>) </a:t>
            </a:r>
            <a:r>
              <a:rPr lang="en-US" sz="2400" b="1" noProof="1" smtClean="0">
                <a:solidFill>
                  <a:schemeClr val="folHlink"/>
                </a:solidFill>
                <a:latin typeface="Courier New" pitchFamily="49" charset="0"/>
              </a:rPr>
              <a:t>Handles</a:t>
            </a:r>
            <a:endParaRPr lang="en-US" sz="2400" b="1" dirty="0" smtClean="0">
              <a:solidFill>
                <a:schemeClr val="folHlink"/>
              </a:solidFill>
              <a:latin typeface="Courier New" pitchFamily="49" charset="0"/>
            </a:endParaRPr>
          </a:p>
          <a:p>
            <a:pPr eaLnBrk="1" hangingPunct="1">
              <a:buFontTx/>
              <a:buNone/>
            </a:pPr>
            <a:r>
              <a:rPr lang="en-US" sz="2400" b="1" dirty="0" smtClean="0">
                <a:latin typeface="Courier New" pitchFamily="49" charset="0"/>
              </a:rPr>
              <a:t>                          </a:t>
            </a:r>
            <a:r>
              <a:rPr lang="en-US" sz="2400" b="1" noProof="1" smtClean="0">
                <a:latin typeface="Courier New" pitchFamily="49" charset="0"/>
              </a:rPr>
              <a:t> </a:t>
            </a:r>
            <a:r>
              <a:rPr lang="en-US" sz="2400" b="1" dirty="0" smtClean="0">
                <a:latin typeface="Courier New" pitchFamily="49" charset="0"/>
              </a:rPr>
              <a:t> </a:t>
            </a:r>
            <a:r>
              <a:rPr lang="en-US" sz="2400" b="1" noProof="1" smtClean="0">
                <a:latin typeface="Courier New" pitchFamily="49" charset="0"/>
              </a:rPr>
              <a:t>btnCalculate.Click</a:t>
            </a:r>
          </a:p>
          <a:p>
            <a:pPr eaLnBrk="1" hangingPunct="1">
              <a:buFontTx/>
              <a:buNone/>
            </a:pPr>
            <a:r>
              <a:rPr lang="en-US" sz="2400" b="1" noProof="1" smtClean="0">
                <a:latin typeface="Courier New" pitchFamily="49" charset="0"/>
              </a:rPr>
              <a:t>  </a:t>
            </a:r>
            <a:r>
              <a:rPr lang="en-US" sz="2400" b="1" noProof="1" smtClean="0">
                <a:solidFill>
                  <a:schemeClr val="folHlink"/>
                </a:solidFill>
                <a:latin typeface="Courier New" pitchFamily="49" charset="0"/>
              </a:rPr>
              <a:t>Dim</a:t>
            </a:r>
            <a:r>
              <a:rPr lang="en-US" sz="2400" b="1" noProof="1" smtClean="0">
                <a:latin typeface="Courier New" pitchFamily="49" charset="0"/>
              </a:rPr>
              <a:t> balance </a:t>
            </a:r>
            <a:r>
              <a:rPr lang="en-US" sz="2400" b="1" noProof="1" smtClean="0">
                <a:solidFill>
                  <a:schemeClr val="folHlink"/>
                </a:solidFill>
                <a:latin typeface="Courier New" pitchFamily="49" charset="0"/>
              </a:rPr>
              <a:t>As Double</a:t>
            </a:r>
            <a:r>
              <a:rPr lang="en-US" sz="2400" b="1" noProof="1" smtClean="0">
                <a:latin typeface="Courier New" pitchFamily="49" charset="0"/>
              </a:rPr>
              <a:t>, numYears </a:t>
            </a:r>
            <a:r>
              <a:rPr lang="en-US" sz="2400" b="1" noProof="1" smtClean="0">
                <a:solidFill>
                  <a:schemeClr val="folHlink"/>
                </a:solidFill>
                <a:latin typeface="Courier New" pitchFamily="49" charset="0"/>
              </a:rPr>
              <a:t>As Integer</a:t>
            </a:r>
          </a:p>
          <a:p>
            <a:pPr eaLnBrk="1" hangingPunct="1">
              <a:buFontTx/>
              <a:buNone/>
            </a:pPr>
            <a:r>
              <a:rPr lang="en-US" sz="2400" b="1" noProof="1" smtClean="0">
                <a:latin typeface="Courier New" pitchFamily="49" charset="0"/>
              </a:rPr>
              <a:t>  balance = </a:t>
            </a:r>
            <a:r>
              <a:rPr lang="en-US" sz="2400" b="1" noProof="1" smtClean="0">
                <a:solidFill>
                  <a:schemeClr val="folHlink"/>
                </a:solidFill>
                <a:latin typeface="Courier New" pitchFamily="49" charset="0"/>
              </a:rPr>
              <a:t>CDbl</a:t>
            </a:r>
            <a:r>
              <a:rPr lang="en-US" sz="2400" b="1" noProof="1" smtClean="0">
                <a:latin typeface="Courier New" pitchFamily="49" charset="0"/>
              </a:rPr>
              <a:t>(txtAmount.Text)</a:t>
            </a:r>
          </a:p>
          <a:p>
            <a:pPr eaLnBrk="1" hangingPunct="1">
              <a:buFontTx/>
              <a:buNone/>
            </a:pPr>
            <a:r>
              <a:rPr lang="en-US" sz="2400" b="1" noProof="1" smtClean="0">
                <a:latin typeface="Courier New" pitchFamily="49" charset="0"/>
              </a:rPr>
              <a:t>  </a:t>
            </a:r>
            <a:r>
              <a:rPr lang="en-US" sz="2400" b="1" noProof="1" smtClean="0">
                <a:solidFill>
                  <a:schemeClr val="folHlink"/>
                </a:solidFill>
                <a:latin typeface="Courier New" pitchFamily="49" charset="0"/>
              </a:rPr>
              <a:t>Do </a:t>
            </a:r>
            <a:r>
              <a:rPr lang="en-US" sz="2400" b="1" noProof="1" smtClean="0">
                <a:solidFill>
                  <a:schemeClr val="folHlink"/>
                </a:solidFill>
                <a:latin typeface="Courier New" pitchFamily="49" charset="0"/>
              </a:rPr>
              <a:t>While</a:t>
            </a:r>
            <a:r>
              <a:rPr lang="en-US" sz="2400" b="1" noProof="1" smtClean="0">
                <a:latin typeface="Courier New" pitchFamily="49" charset="0"/>
              </a:rPr>
              <a:t> </a:t>
            </a:r>
            <a:r>
              <a:rPr lang="en-US" sz="2400" b="1" noProof="1" smtClean="0">
                <a:latin typeface="Courier New" pitchFamily="49" charset="0"/>
              </a:rPr>
              <a:t>balance </a:t>
            </a:r>
            <a:r>
              <a:rPr lang="en-US" sz="2400" b="1" noProof="1" smtClean="0">
                <a:latin typeface="Courier New" pitchFamily="49" charset="0"/>
              </a:rPr>
              <a:t>&lt; 1000000</a:t>
            </a:r>
          </a:p>
          <a:p>
            <a:pPr eaLnBrk="1" hangingPunct="1">
              <a:buFontTx/>
              <a:buNone/>
            </a:pPr>
            <a:r>
              <a:rPr lang="en-US" sz="2400" b="1" noProof="1" smtClean="0">
                <a:latin typeface="Courier New" pitchFamily="49" charset="0"/>
              </a:rPr>
              <a:t>    balance += 0.06 * balance</a:t>
            </a:r>
          </a:p>
          <a:p>
            <a:pPr eaLnBrk="1" hangingPunct="1">
              <a:buFontTx/>
              <a:buNone/>
            </a:pPr>
            <a:r>
              <a:rPr lang="en-US" sz="2400" b="1" noProof="1" smtClean="0">
                <a:latin typeface="Courier New" pitchFamily="49" charset="0"/>
              </a:rPr>
              <a:t>    numYears += 1</a:t>
            </a:r>
          </a:p>
          <a:p>
            <a:pPr eaLnBrk="1" hangingPunct="1">
              <a:buFontTx/>
              <a:buNone/>
            </a:pPr>
            <a:r>
              <a:rPr lang="en-US" sz="2400" b="1" noProof="1" smtClean="0">
                <a:latin typeface="Courier New" pitchFamily="49" charset="0"/>
              </a:rPr>
              <a:t>  </a:t>
            </a:r>
            <a:r>
              <a:rPr lang="en-US" sz="2400" b="1" noProof="1" smtClean="0">
                <a:solidFill>
                  <a:schemeClr val="folHlink"/>
                </a:solidFill>
                <a:latin typeface="Courier New" pitchFamily="49" charset="0"/>
              </a:rPr>
              <a:t>Loop</a:t>
            </a:r>
          </a:p>
          <a:p>
            <a:pPr eaLnBrk="1" hangingPunct="1">
              <a:buFontTx/>
              <a:buNone/>
            </a:pPr>
            <a:r>
              <a:rPr lang="en-US" sz="2400" b="1" noProof="1" smtClean="0">
                <a:latin typeface="Courier New" pitchFamily="49" charset="0"/>
              </a:rPr>
              <a:t>  txtWhen.Text = </a:t>
            </a:r>
            <a:r>
              <a:rPr lang="en-US" sz="2400" b="1" noProof="1" smtClean="0">
                <a:solidFill>
                  <a:schemeClr val="hlink"/>
                </a:solidFill>
                <a:latin typeface="Courier New" pitchFamily="49" charset="0"/>
              </a:rPr>
              <a:t>"In "</a:t>
            </a:r>
            <a:r>
              <a:rPr lang="en-US" sz="2400" b="1" noProof="1" smtClean="0">
                <a:latin typeface="Courier New" pitchFamily="49" charset="0"/>
              </a:rPr>
              <a:t> &amp; numYears &amp; _</a:t>
            </a:r>
          </a:p>
          <a:p>
            <a:pPr eaLnBrk="1" hangingPunct="1">
              <a:buFontTx/>
              <a:buNone/>
            </a:pPr>
            <a:r>
              <a:rPr lang="en-US" sz="2400" b="1" dirty="0" smtClean="0">
                <a:latin typeface="Courier New" pitchFamily="49" charset="0"/>
              </a:rPr>
              <a:t>  </a:t>
            </a:r>
            <a:r>
              <a:rPr lang="en-US" sz="2400" b="1" noProof="1" smtClean="0">
                <a:latin typeface="Courier New" pitchFamily="49" charset="0"/>
              </a:rPr>
              <a:t>   </a:t>
            </a:r>
            <a:r>
              <a:rPr lang="en-US" sz="2400" b="1" noProof="1" smtClean="0">
                <a:solidFill>
                  <a:schemeClr val="hlink"/>
                </a:solidFill>
                <a:latin typeface="Courier New" pitchFamily="49" charset="0"/>
              </a:rPr>
              <a:t>" years you will have a million dollars."</a:t>
            </a:r>
          </a:p>
          <a:p>
            <a:pPr eaLnBrk="1" hangingPunct="1">
              <a:buFontTx/>
              <a:buNone/>
            </a:pPr>
            <a:r>
              <a:rPr lang="en-US" sz="2400" b="1" noProof="1" smtClean="0">
                <a:solidFill>
                  <a:schemeClr val="folHlink"/>
                </a:solidFill>
                <a:latin typeface="Courier New" pitchFamily="49" charset="0"/>
              </a:rPr>
              <a:t>End Sub</a:t>
            </a:r>
            <a:endParaRPr lang="en-US" sz="2400" b="1" dirty="0" smtClean="0">
              <a:solidFill>
                <a:schemeClr val="folHlink"/>
              </a:solidFill>
              <a:latin typeface="Courier New" pitchFamily="49" charset="0"/>
            </a:endParaRPr>
          </a:p>
        </p:txBody>
      </p:sp>
      <p:sp>
        <p:nvSpPr>
          <p:cNvPr id="1741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777DF999-A168-4407-8167-1518D58CBD98}" type="slidenum">
              <a:rPr lang="en-US" b="0" smtClean="0"/>
              <a:pPr eaLnBrk="1" hangingPunct="1"/>
              <a:t>13</a:t>
            </a:fld>
            <a:endParaRPr lang="en-US" b="0" dirty="0" smtClean="0"/>
          </a:p>
        </p:txBody>
      </p:sp>
      <p:sp>
        <p:nvSpPr>
          <p:cNvPr id="2" name="TextBox 1"/>
          <p:cNvSpPr txBox="1"/>
          <p:nvPr/>
        </p:nvSpPr>
        <p:spPr>
          <a:xfrm>
            <a:off x="6050022" y="2667000"/>
            <a:ext cx="2971800" cy="18161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800" dirty="0">
                <a:solidFill>
                  <a:srgbClr val="C00000"/>
                </a:solidFill>
              </a:rPr>
              <a:t>See how bad this code is without comments?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smtClean="0"/>
              <a:t>Example 4: Code</a:t>
            </a:r>
          </a:p>
        </p:txBody>
      </p:sp>
      <p:sp>
        <p:nvSpPr>
          <p:cNvPr id="18437" name="Rectangle 3"/>
          <p:cNvSpPr>
            <a:spLocks noGrp="1" noChangeArrowheads="1"/>
          </p:cNvSpPr>
          <p:nvPr>
            <p:ph sz="quarter" idx="1"/>
          </p:nvPr>
        </p:nvSpPr>
        <p:spPr>
          <a:xfrm>
            <a:off x="304800" y="990600"/>
            <a:ext cx="8650288" cy="4876800"/>
          </a:xfrm>
        </p:spPr>
        <p:txBody>
          <a:bodyPr/>
          <a:lstStyle/>
          <a:p>
            <a:pPr eaLnBrk="1" hangingPunct="1">
              <a:buFontTx/>
              <a:buNone/>
            </a:pPr>
            <a:r>
              <a:rPr lang="en-US" sz="1400" b="1" noProof="1" smtClean="0">
                <a:solidFill>
                  <a:srgbClr val="92D050"/>
                </a:solidFill>
                <a:latin typeface="Courier New" pitchFamily="49" charset="0"/>
              </a:rPr>
              <a:t>‘calculate how long it’ll take the balance to reach $1m</a:t>
            </a:r>
          </a:p>
          <a:p>
            <a:pPr eaLnBrk="1" hangingPunct="1">
              <a:buFontTx/>
              <a:buNone/>
            </a:pPr>
            <a:r>
              <a:rPr lang="en-US" sz="1400" b="1" noProof="1" smtClean="0">
                <a:solidFill>
                  <a:schemeClr val="folHlink"/>
                </a:solidFill>
                <a:latin typeface="Courier New" pitchFamily="49" charset="0"/>
              </a:rPr>
              <a:t>Private Sub</a:t>
            </a:r>
            <a:r>
              <a:rPr lang="en-US" sz="1400" b="1" noProof="1" smtClean="0">
                <a:latin typeface="Courier New" pitchFamily="49" charset="0"/>
              </a:rPr>
              <a:t> btnCalculate_Click(</a:t>
            </a:r>
            <a:r>
              <a:rPr lang="en-US" sz="1400" b="1" dirty="0" smtClean="0">
                <a:solidFill>
                  <a:schemeClr val="folHlink"/>
                </a:solidFill>
                <a:latin typeface="Courier New" pitchFamily="49" charset="0"/>
              </a:rPr>
              <a:t>...</a:t>
            </a:r>
            <a:r>
              <a:rPr lang="en-US" sz="1400" b="1" noProof="1" smtClean="0">
                <a:latin typeface="Courier New" pitchFamily="49" charset="0"/>
              </a:rPr>
              <a:t>) </a:t>
            </a:r>
            <a:r>
              <a:rPr lang="en-US" sz="1400" b="1" noProof="1" smtClean="0">
                <a:solidFill>
                  <a:schemeClr val="folHlink"/>
                </a:solidFill>
                <a:latin typeface="Courier New" pitchFamily="49" charset="0"/>
              </a:rPr>
              <a:t>Handles </a:t>
            </a:r>
            <a:r>
              <a:rPr lang="en-US" sz="1400" b="1" noProof="1" smtClean="0">
                <a:latin typeface="Courier New" pitchFamily="49" charset="0"/>
              </a:rPr>
              <a:t>btnCalculate.Click</a:t>
            </a:r>
          </a:p>
          <a:p>
            <a:pPr eaLnBrk="1" hangingPunct="1">
              <a:buFontTx/>
              <a:buNone/>
            </a:pPr>
            <a:r>
              <a:rPr lang="en-US" sz="1400" b="1" noProof="1" smtClean="0">
                <a:latin typeface="Courier New" pitchFamily="49" charset="0"/>
              </a:rPr>
              <a:t>  </a:t>
            </a:r>
            <a:r>
              <a:rPr lang="en-US" sz="1400" b="1" noProof="1" smtClean="0">
                <a:solidFill>
                  <a:schemeClr val="folHlink"/>
                </a:solidFill>
                <a:latin typeface="Courier New" pitchFamily="49" charset="0"/>
              </a:rPr>
              <a:t>Dim</a:t>
            </a:r>
            <a:r>
              <a:rPr lang="en-US" sz="1400" b="1" noProof="1" smtClean="0">
                <a:latin typeface="Courier New" pitchFamily="49" charset="0"/>
              </a:rPr>
              <a:t> balance </a:t>
            </a:r>
            <a:r>
              <a:rPr lang="en-US" sz="1400" b="1" noProof="1" smtClean="0">
                <a:solidFill>
                  <a:schemeClr val="folHlink"/>
                </a:solidFill>
                <a:latin typeface="Courier New" pitchFamily="49" charset="0"/>
              </a:rPr>
              <a:t>As Double</a:t>
            </a:r>
            <a:r>
              <a:rPr lang="en-US" sz="1400" b="1" noProof="1" smtClean="0">
                <a:latin typeface="Courier New" pitchFamily="49" charset="0"/>
              </a:rPr>
              <a:t>, numYears </a:t>
            </a:r>
            <a:r>
              <a:rPr lang="en-US" sz="1400" b="1" noProof="1" smtClean="0">
                <a:solidFill>
                  <a:schemeClr val="folHlink"/>
                </a:solidFill>
                <a:latin typeface="Courier New" pitchFamily="49" charset="0"/>
              </a:rPr>
              <a:t>As Integer</a:t>
            </a:r>
          </a:p>
          <a:p>
            <a:pPr eaLnBrk="1" hangingPunct="1">
              <a:buFontTx/>
              <a:buNone/>
            </a:pPr>
            <a:endParaRPr lang="en-US" sz="1400" b="1" noProof="1" smtClean="0">
              <a:solidFill>
                <a:schemeClr val="folHlink"/>
              </a:solidFill>
              <a:latin typeface="Courier New" pitchFamily="49" charset="0"/>
            </a:endParaRPr>
          </a:p>
          <a:p>
            <a:pPr eaLnBrk="1" hangingPunct="1">
              <a:buFontTx/>
              <a:buNone/>
            </a:pPr>
            <a:r>
              <a:rPr lang="en-US" sz="1400" b="1" noProof="1" smtClean="0">
                <a:solidFill>
                  <a:schemeClr val="folHlink"/>
                </a:solidFill>
                <a:latin typeface="Courier New" pitchFamily="49" charset="0"/>
              </a:rPr>
              <a:t>	</a:t>
            </a:r>
            <a:r>
              <a:rPr lang="en-US" sz="1400" b="1" noProof="1" smtClean="0">
                <a:solidFill>
                  <a:srgbClr val="92D050"/>
                </a:solidFill>
                <a:latin typeface="Courier New" pitchFamily="49" charset="0"/>
              </a:rPr>
              <a:t>‘ask what the current balance is</a:t>
            </a:r>
          </a:p>
          <a:p>
            <a:pPr eaLnBrk="1" hangingPunct="1">
              <a:buFontTx/>
              <a:buNone/>
            </a:pPr>
            <a:r>
              <a:rPr lang="en-US" sz="1400" b="1" noProof="1" smtClean="0">
                <a:latin typeface="Courier New" pitchFamily="49" charset="0"/>
              </a:rPr>
              <a:t>  balance = </a:t>
            </a:r>
            <a:r>
              <a:rPr lang="en-US" sz="1400" b="1" noProof="1" smtClean="0">
                <a:solidFill>
                  <a:schemeClr val="folHlink"/>
                </a:solidFill>
                <a:latin typeface="Courier New" pitchFamily="49" charset="0"/>
              </a:rPr>
              <a:t>CDbl</a:t>
            </a:r>
            <a:r>
              <a:rPr lang="en-US" sz="1400" b="1" noProof="1" smtClean="0">
                <a:latin typeface="Courier New" pitchFamily="49" charset="0"/>
              </a:rPr>
              <a:t>(txtAmount.Text)</a:t>
            </a:r>
          </a:p>
          <a:p>
            <a:pPr eaLnBrk="1" hangingPunct="1">
              <a:buFontTx/>
              <a:buNone/>
            </a:pPr>
            <a:endParaRPr lang="en-US" sz="1400" b="1" noProof="1" smtClean="0">
              <a:latin typeface="Courier New" pitchFamily="49" charset="0"/>
            </a:endParaRPr>
          </a:p>
          <a:p>
            <a:pPr eaLnBrk="1" hangingPunct="1">
              <a:buFontTx/>
              <a:buNone/>
            </a:pPr>
            <a:r>
              <a:rPr lang="en-US" sz="1400" b="1" noProof="1" smtClean="0">
                <a:latin typeface="Courier New" pitchFamily="49" charset="0"/>
              </a:rPr>
              <a:t>	</a:t>
            </a:r>
            <a:r>
              <a:rPr lang="en-US" sz="1400" b="1" noProof="1" smtClean="0">
                <a:solidFill>
                  <a:srgbClr val="92D050"/>
                </a:solidFill>
                <a:latin typeface="Courier New" pitchFamily="49" charset="0"/>
              </a:rPr>
              <a:t>‘loop until the balance reaches $1m</a:t>
            </a:r>
          </a:p>
          <a:p>
            <a:pPr eaLnBrk="1" hangingPunct="1">
              <a:buFontTx/>
              <a:buNone/>
            </a:pPr>
            <a:r>
              <a:rPr lang="en-US" sz="1400" b="1" noProof="1" smtClean="0">
                <a:latin typeface="Courier New" pitchFamily="49" charset="0"/>
              </a:rPr>
              <a:t>  </a:t>
            </a:r>
            <a:r>
              <a:rPr lang="en-US" sz="1400" b="1" noProof="1" smtClean="0">
                <a:solidFill>
                  <a:schemeClr val="folHlink"/>
                </a:solidFill>
                <a:latin typeface="Courier New" pitchFamily="49" charset="0"/>
              </a:rPr>
              <a:t>Do While</a:t>
            </a:r>
            <a:r>
              <a:rPr lang="en-US" sz="1400" b="1" noProof="1" smtClean="0">
                <a:latin typeface="Courier New" pitchFamily="49" charset="0"/>
              </a:rPr>
              <a:t> balance &lt; 1000000</a:t>
            </a:r>
          </a:p>
          <a:p>
            <a:pPr eaLnBrk="1" hangingPunct="1">
              <a:buFontTx/>
              <a:buNone/>
            </a:pPr>
            <a:r>
              <a:rPr lang="en-US" sz="1400" b="1" noProof="1" smtClean="0">
                <a:latin typeface="Courier New" pitchFamily="49" charset="0"/>
              </a:rPr>
              <a:t>    balance += 0.06 * balance</a:t>
            </a:r>
          </a:p>
          <a:p>
            <a:pPr eaLnBrk="1" hangingPunct="1">
              <a:buFontTx/>
              <a:buNone/>
            </a:pPr>
            <a:r>
              <a:rPr lang="en-US" sz="1400" b="1" noProof="1" smtClean="0">
                <a:latin typeface="Courier New" pitchFamily="49" charset="0"/>
              </a:rPr>
              <a:t>    numYears += 1</a:t>
            </a:r>
          </a:p>
          <a:p>
            <a:pPr eaLnBrk="1" hangingPunct="1">
              <a:buFontTx/>
              <a:buNone/>
            </a:pPr>
            <a:r>
              <a:rPr lang="en-US" sz="1400" b="1" noProof="1" smtClean="0">
                <a:latin typeface="Courier New" pitchFamily="49" charset="0"/>
              </a:rPr>
              <a:t>  </a:t>
            </a:r>
            <a:r>
              <a:rPr lang="en-US" sz="1400" b="1" noProof="1" smtClean="0">
                <a:solidFill>
                  <a:schemeClr val="folHlink"/>
                </a:solidFill>
                <a:latin typeface="Courier New" pitchFamily="49" charset="0"/>
              </a:rPr>
              <a:t>Loop</a:t>
            </a:r>
          </a:p>
          <a:p>
            <a:pPr eaLnBrk="1" hangingPunct="1">
              <a:buFontTx/>
              <a:buNone/>
            </a:pPr>
            <a:endParaRPr lang="en-US" sz="1400" b="1" noProof="1" smtClean="0">
              <a:solidFill>
                <a:schemeClr val="folHlink"/>
              </a:solidFill>
              <a:latin typeface="Courier New" pitchFamily="49" charset="0"/>
            </a:endParaRPr>
          </a:p>
          <a:p>
            <a:pPr eaLnBrk="1" hangingPunct="1">
              <a:buFontTx/>
              <a:buNone/>
            </a:pPr>
            <a:r>
              <a:rPr lang="en-US" sz="1400" b="1" noProof="1" smtClean="0">
                <a:solidFill>
                  <a:schemeClr val="folHlink"/>
                </a:solidFill>
                <a:latin typeface="Courier New" pitchFamily="49" charset="0"/>
              </a:rPr>
              <a:t>	</a:t>
            </a:r>
            <a:r>
              <a:rPr lang="en-US" sz="1400" b="1" noProof="1" smtClean="0">
                <a:solidFill>
                  <a:srgbClr val="92D050"/>
                </a:solidFill>
                <a:latin typeface="Courier New" pitchFamily="49" charset="0"/>
              </a:rPr>
              <a:t>‘display a message</a:t>
            </a:r>
          </a:p>
          <a:p>
            <a:pPr eaLnBrk="1" hangingPunct="1">
              <a:buFontTx/>
              <a:buNone/>
            </a:pPr>
            <a:r>
              <a:rPr lang="en-US" sz="1400" b="1" noProof="1" smtClean="0">
                <a:latin typeface="Courier New" pitchFamily="49" charset="0"/>
              </a:rPr>
              <a:t>  txtWhen.Text = </a:t>
            </a:r>
            <a:r>
              <a:rPr lang="en-US" sz="1400" b="1" noProof="1" smtClean="0">
                <a:solidFill>
                  <a:schemeClr val="hlink"/>
                </a:solidFill>
                <a:latin typeface="Courier New" pitchFamily="49" charset="0"/>
              </a:rPr>
              <a:t>"In "</a:t>
            </a:r>
            <a:r>
              <a:rPr lang="en-US" sz="1400" b="1" noProof="1" smtClean="0">
                <a:latin typeface="Courier New" pitchFamily="49" charset="0"/>
              </a:rPr>
              <a:t> &amp; numYears &amp; </a:t>
            </a:r>
            <a:r>
              <a:rPr lang="en-US" sz="1400" b="1" noProof="1" smtClean="0">
                <a:solidFill>
                  <a:schemeClr val="hlink"/>
                </a:solidFill>
                <a:latin typeface="Courier New" pitchFamily="49" charset="0"/>
              </a:rPr>
              <a:t>" years you will have a million dollars."</a:t>
            </a:r>
          </a:p>
          <a:p>
            <a:pPr eaLnBrk="1" hangingPunct="1">
              <a:buFontTx/>
              <a:buNone/>
            </a:pPr>
            <a:r>
              <a:rPr lang="en-US" sz="1400" b="1" noProof="1" smtClean="0">
                <a:solidFill>
                  <a:schemeClr val="folHlink"/>
                </a:solidFill>
                <a:latin typeface="Courier New" pitchFamily="49" charset="0"/>
              </a:rPr>
              <a:t>End Sub</a:t>
            </a:r>
            <a:endParaRPr lang="en-US" sz="1400" b="1" dirty="0" smtClean="0">
              <a:solidFill>
                <a:schemeClr val="folHlink"/>
              </a:solidFill>
              <a:latin typeface="Courier New" pitchFamily="49" charset="0"/>
            </a:endParaRPr>
          </a:p>
        </p:txBody>
      </p:sp>
      <p:sp>
        <p:nvSpPr>
          <p:cNvPr id="1843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9DF1118-E4DC-4A89-B19F-9DC77B60591F}" type="slidenum">
              <a:rPr lang="en-US" b="0" smtClean="0"/>
              <a:pPr eaLnBrk="1" hangingPunct="1"/>
              <a:t>14</a:t>
            </a:fld>
            <a:endParaRPr lang="en-US" b="0"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mtClean="0"/>
              <a:t>Example 4: Output</a:t>
            </a:r>
          </a:p>
        </p:txBody>
      </p:sp>
      <p:pic>
        <p:nvPicPr>
          <p:cNvPr id="19462" name="Content Placeholder 7" descr="5-1-4R.tif"/>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784350" y="2425700"/>
            <a:ext cx="5378450" cy="3441700"/>
          </a:xfrm>
        </p:spPr>
      </p:pic>
      <p:sp>
        <p:nvSpPr>
          <p:cNvPr id="1945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1CC80B8F-486C-49F8-89BF-7280B60FBA00}" type="slidenum">
              <a:rPr lang="en-US" b="0" smtClean="0"/>
              <a:pPr eaLnBrk="1" hangingPunct="1"/>
              <a:t>15</a:t>
            </a:fld>
            <a:endParaRPr lang="en-US" b="0" smtClean="0"/>
          </a:p>
        </p:txBody>
      </p:sp>
      <p:sp>
        <p:nvSpPr>
          <p:cNvPr id="19461" name="Line 4"/>
          <p:cNvSpPr>
            <a:spLocks noChangeShapeType="1"/>
          </p:cNvSpPr>
          <p:nvPr/>
        </p:nvSpPr>
        <p:spPr bwMode="auto">
          <a:xfrm flipH="1">
            <a:off x="4876800" y="3352800"/>
            <a:ext cx="990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mtClean="0"/>
              <a:t>Comments</a:t>
            </a:r>
          </a:p>
        </p:txBody>
      </p:sp>
      <p:sp>
        <p:nvSpPr>
          <p:cNvPr id="20485" name="Rectangle 3"/>
          <p:cNvSpPr>
            <a:spLocks noGrp="1" noChangeArrowheads="1"/>
          </p:cNvSpPr>
          <p:nvPr>
            <p:ph sz="quarter" idx="1"/>
          </p:nvPr>
        </p:nvSpPr>
        <p:spPr>
          <a:xfrm>
            <a:off x="762000" y="1981200"/>
            <a:ext cx="7964488" cy="4151313"/>
          </a:xfrm>
        </p:spPr>
        <p:txBody>
          <a:bodyPr/>
          <a:lstStyle/>
          <a:p>
            <a:pPr eaLnBrk="1" hangingPunct="1"/>
            <a:r>
              <a:rPr lang="en-US" smtClean="0"/>
              <a:t>Be careful to avoid </a:t>
            </a:r>
            <a:r>
              <a:rPr lang="en-US" b="1" smtClean="0"/>
              <a:t>infinite</a:t>
            </a:r>
            <a:r>
              <a:rPr lang="en-US" smtClean="0"/>
              <a:t> loops – loops that never end</a:t>
            </a:r>
          </a:p>
          <a:p>
            <a:pPr eaLnBrk="1" hangingPunct="1"/>
            <a:r>
              <a:rPr lang="en-US" smtClean="0"/>
              <a:t>Visual Basic allows for the use of either the </a:t>
            </a:r>
            <a:r>
              <a:rPr lang="en-US" b="1" smtClean="0"/>
              <a:t>While </a:t>
            </a:r>
            <a:r>
              <a:rPr lang="en-US" smtClean="0"/>
              <a:t> keyword or the </a:t>
            </a:r>
            <a:r>
              <a:rPr lang="en-US" b="1" smtClean="0"/>
              <a:t>Until </a:t>
            </a:r>
            <a:r>
              <a:rPr lang="en-US" smtClean="0"/>
              <a:t>keyword at the top or the bottom of a loop</a:t>
            </a:r>
          </a:p>
          <a:p>
            <a:pPr eaLnBrk="1" hangingPunct="1"/>
            <a:r>
              <a:rPr lang="en-US" smtClean="0"/>
              <a:t>This textbook will use only </a:t>
            </a:r>
            <a:r>
              <a:rPr lang="en-US" b="1" smtClean="0"/>
              <a:t>While</a:t>
            </a:r>
            <a:r>
              <a:rPr lang="en-US" smtClean="0"/>
              <a:t> at the top and only </a:t>
            </a:r>
            <a:r>
              <a:rPr lang="en-US" b="1" smtClean="0"/>
              <a:t>Until</a:t>
            </a:r>
            <a:r>
              <a:rPr lang="en-US" smtClean="0"/>
              <a:t> at the bottom</a:t>
            </a:r>
          </a:p>
        </p:txBody>
      </p:sp>
      <p:sp>
        <p:nvSpPr>
          <p:cNvPr id="2048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0223229-F93E-4E41-94A2-CF5D7C53C0B6}" type="slidenum">
              <a:rPr lang="en-US" b="0" smtClean="0"/>
              <a:pPr eaLnBrk="1" hangingPunct="1"/>
              <a:t>16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Infinite Loop</a:t>
            </a:r>
          </a:p>
        </p:txBody>
      </p:sp>
      <p:sp>
        <p:nvSpPr>
          <p:cNvPr id="21508"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402CE47-8FA4-4327-A35F-1C75E876E5FD}" type="slidenum">
              <a:rPr lang="en-US" b="0" smtClean="0"/>
              <a:pPr eaLnBrk="1" hangingPunct="1"/>
              <a:t>17</a:t>
            </a:fld>
            <a:endParaRPr lang="en-US" b="0" smtClean="0"/>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l="15738" t="16592" r="65073" b="71046"/>
          <a:stretch>
            <a:fillRect/>
          </a:stretch>
        </p:blipFill>
        <p:spPr bwMode="auto">
          <a:xfrm>
            <a:off x="1143000" y="3048000"/>
            <a:ext cx="6940550" cy="25146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Box 5"/>
          <p:cNvSpPr txBox="1">
            <a:spLocks noChangeArrowheads="1"/>
          </p:cNvSpPr>
          <p:nvPr/>
        </p:nvSpPr>
        <p:spPr bwMode="auto">
          <a:xfrm>
            <a:off x="6672263" y="2133600"/>
            <a:ext cx="1441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r>
              <a:rPr lang="en-US" sz="3600">
                <a:solidFill>
                  <a:srgbClr val="FF0000"/>
                </a:solidFill>
              </a:rPr>
              <a:t>Why?</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sz="2800" dirty="0" smtClean="0"/>
              <a:t>6.2 Processing Lists of Data with Do Loops</a:t>
            </a:r>
          </a:p>
        </p:txBody>
      </p:sp>
      <p:sp>
        <p:nvSpPr>
          <p:cNvPr id="22533" name="Rectangle 3"/>
          <p:cNvSpPr>
            <a:spLocks noGrp="1" noChangeArrowheads="1"/>
          </p:cNvSpPr>
          <p:nvPr>
            <p:ph sz="quarter" idx="1"/>
          </p:nvPr>
        </p:nvSpPr>
        <p:spPr>
          <a:xfrm>
            <a:off x="609600" y="1981200"/>
            <a:ext cx="7964488" cy="4151313"/>
          </a:xfrm>
        </p:spPr>
        <p:txBody>
          <a:bodyPr/>
          <a:lstStyle/>
          <a:p>
            <a:pPr lvl="1" eaLnBrk="1" hangingPunct="1"/>
            <a:r>
              <a:rPr lang="en-US" smtClean="0"/>
              <a:t>Peek Method </a:t>
            </a:r>
          </a:p>
          <a:p>
            <a:pPr lvl="1" eaLnBrk="1" hangingPunct="1"/>
            <a:r>
              <a:rPr lang="en-US" smtClean="0"/>
              <a:t>Counters and Accumulators </a:t>
            </a:r>
          </a:p>
          <a:p>
            <a:pPr lvl="1" eaLnBrk="1" hangingPunct="1"/>
            <a:r>
              <a:rPr lang="en-US" smtClean="0"/>
              <a:t>Flags</a:t>
            </a:r>
          </a:p>
          <a:p>
            <a:pPr lvl="1" eaLnBrk="1" hangingPunct="1"/>
            <a:r>
              <a:rPr lang="en-US" smtClean="0"/>
              <a:t>Nested Loops</a:t>
            </a:r>
          </a:p>
        </p:txBody>
      </p:sp>
      <p:sp>
        <p:nvSpPr>
          <p:cNvPr id="2253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AB1DB3A-582F-4B60-9614-1A58E9FE4999}" type="slidenum">
              <a:rPr lang="en-US" b="0" smtClean="0"/>
              <a:pPr eaLnBrk="1" hangingPunct="1"/>
              <a:t>18</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sz="2800" dirty="0" smtClean="0"/>
              <a:t>Processing Lists of Data with Do Loops</a:t>
            </a:r>
          </a:p>
        </p:txBody>
      </p:sp>
      <p:sp>
        <p:nvSpPr>
          <p:cNvPr id="23557" name="Rectangle 3"/>
          <p:cNvSpPr>
            <a:spLocks noGrp="1" noChangeArrowheads="1"/>
          </p:cNvSpPr>
          <p:nvPr>
            <p:ph sz="quarter" idx="1"/>
          </p:nvPr>
        </p:nvSpPr>
        <p:spPr>
          <a:xfrm>
            <a:off x="762000" y="1981200"/>
            <a:ext cx="7964488" cy="4151313"/>
          </a:xfrm>
        </p:spPr>
        <p:txBody>
          <a:bodyPr/>
          <a:lstStyle/>
          <a:p>
            <a:pPr eaLnBrk="1" hangingPunct="1"/>
            <a:r>
              <a:rPr lang="en-US" smtClean="0"/>
              <a:t>Display all or selected items from lists</a:t>
            </a:r>
          </a:p>
          <a:p>
            <a:pPr eaLnBrk="1" hangingPunct="1"/>
            <a:r>
              <a:rPr lang="en-US" smtClean="0"/>
              <a:t>Search lists for specific items</a:t>
            </a:r>
          </a:p>
          <a:p>
            <a:pPr eaLnBrk="1" hangingPunct="1"/>
            <a:r>
              <a:rPr lang="en-US" smtClean="0"/>
              <a:t>Perform calculations on the numerical entries of a list</a:t>
            </a:r>
          </a:p>
        </p:txBody>
      </p:sp>
      <p:sp>
        <p:nvSpPr>
          <p:cNvPr id="2355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5EFBECE9-FE05-4C0F-BA82-CD57D69109CA}" type="slidenum">
              <a:rPr lang="en-US" b="0" smtClean="0"/>
              <a:pPr eaLnBrk="1" hangingPunct="1"/>
              <a:t>19</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smtClean="0"/>
              <a:t>Chapter 6 – Repetition</a:t>
            </a:r>
            <a:endParaRPr lang="en-US" smtClean="0"/>
          </a:p>
        </p:txBody>
      </p:sp>
      <p:sp>
        <p:nvSpPr>
          <p:cNvPr id="6149" name="Rectangle 3"/>
          <p:cNvSpPr>
            <a:spLocks noGrp="1" noChangeArrowheads="1"/>
          </p:cNvSpPr>
          <p:nvPr>
            <p:ph sz="quarter" idx="1"/>
          </p:nvPr>
        </p:nvSpPr>
        <p:spPr/>
        <p:txBody>
          <a:bodyPr/>
          <a:lstStyle/>
          <a:p>
            <a:pPr eaLnBrk="1" hangingPunct="1"/>
            <a:r>
              <a:rPr lang="en-US" b="1" dirty="0" smtClean="0"/>
              <a:t>6.1 Do Loops</a:t>
            </a:r>
          </a:p>
          <a:p>
            <a:pPr eaLnBrk="1" hangingPunct="1"/>
            <a:r>
              <a:rPr lang="en-US" b="1" dirty="0" smtClean="0"/>
              <a:t>6.2 Processing Lists of Data with Do</a:t>
            </a:r>
          </a:p>
          <a:p>
            <a:pPr eaLnBrk="1" hangingPunct="1">
              <a:buFontTx/>
              <a:buNone/>
            </a:pPr>
            <a:r>
              <a:rPr lang="en-US" b="1" dirty="0" smtClean="0"/>
              <a:t>         Loops</a:t>
            </a:r>
          </a:p>
          <a:p>
            <a:pPr eaLnBrk="1" hangingPunct="1"/>
            <a:r>
              <a:rPr lang="en-US" b="1" dirty="0" smtClean="0"/>
              <a:t>6.3 For...Next Loops</a:t>
            </a:r>
          </a:p>
          <a:p>
            <a:pPr eaLnBrk="1" hangingPunct="1"/>
            <a:r>
              <a:rPr lang="en-US" b="1" dirty="0" smtClean="0"/>
              <a:t>6.4 A Case Study: Analyze a Loan</a:t>
            </a:r>
            <a:endParaRPr lang="en-US" b="1" dirty="0" smtClean="0"/>
          </a:p>
        </p:txBody>
      </p:sp>
      <p:sp>
        <p:nvSpPr>
          <p:cNvPr id="614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3DB9DF7-63B1-44BE-B37F-48FCE76C6F01}" type="slidenum">
              <a:rPr lang="en-US" b="0" smtClean="0"/>
              <a:pPr eaLnBrk="1" hangingPunct="1"/>
              <a:t>2</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Peek Method</a:t>
            </a:r>
          </a:p>
        </p:txBody>
      </p:sp>
      <p:sp>
        <p:nvSpPr>
          <p:cNvPr id="24581" name="Rectangle 3"/>
          <p:cNvSpPr>
            <a:spLocks noGrp="1" noChangeArrowheads="1"/>
          </p:cNvSpPr>
          <p:nvPr>
            <p:ph sz="quarter" idx="1"/>
          </p:nvPr>
        </p:nvSpPr>
        <p:spPr>
          <a:xfrm>
            <a:off x="762000" y="1981200"/>
            <a:ext cx="7964488" cy="4151313"/>
          </a:xfrm>
        </p:spPr>
        <p:txBody>
          <a:bodyPr/>
          <a:lstStyle/>
          <a:p>
            <a:pPr eaLnBrk="1" hangingPunct="1"/>
            <a:r>
              <a:rPr lang="en-US" smtClean="0"/>
              <a:t>Data to be processed are often retrieved from a file by a Do loop</a:t>
            </a:r>
          </a:p>
          <a:p>
            <a:pPr eaLnBrk="1" hangingPunct="1"/>
            <a:r>
              <a:rPr lang="en-US" smtClean="0"/>
              <a:t>To determine if we have reached the end of the file from which we are reading, we use the Peek method.</a:t>
            </a:r>
          </a:p>
        </p:txBody>
      </p:sp>
      <p:sp>
        <p:nvSpPr>
          <p:cNvPr id="2457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58BEB37D-4E83-4C18-9F78-A26AD549EA01}" type="slidenum">
              <a:rPr lang="en-US" b="0" smtClean="0"/>
              <a:pPr eaLnBrk="1" hangingPunct="1"/>
              <a:t>20</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smtClean="0"/>
              <a:t>Peek Example  </a:t>
            </a:r>
          </a:p>
        </p:txBody>
      </p:sp>
      <p:sp>
        <p:nvSpPr>
          <p:cNvPr id="25605" name="Rectangle 3"/>
          <p:cNvSpPr>
            <a:spLocks noGrp="1" noChangeArrowheads="1"/>
          </p:cNvSpPr>
          <p:nvPr>
            <p:ph sz="quarter" idx="1"/>
          </p:nvPr>
        </p:nvSpPr>
        <p:spPr>
          <a:xfrm>
            <a:off x="533400" y="2362200"/>
            <a:ext cx="8153400" cy="3276600"/>
          </a:xfrm>
        </p:spPr>
        <p:txBody>
          <a:bodyPr/>
          <a:lstStyle/>
          <a:p>
            <a:pPr eaLnBrk="1" hangingPunct="1"/>
            <a:r>
              <a:rPr lang="en-US" dirty="0" smtClean="0"/>
              <a:t>Suppose a file has been opened as a </a:t>
            </a:r>
            <a:r>
              <a:rPr lang="en-US" dirty="0" err="1" smtClean="0"/>
              <a:t>StreamReader</a:t>
            </a:r>
            <a:r>
              <a:rPr lang="en-US" dirty="0" smtClean="0"/>
              <a:t> object named </a:t>
            </a:r>
            <a:r>
              <a:rPr lang="en-US" i="1" dirty="0" smtClean="0"/>
              <a:t>s</a:t>
            </a:r>
            <a:r>
              <a:rPr lang="en-US" dirty="0" smtClean="0"/>
              <a:t>r. </a:t>
            </a:r>
            <a:endParaRPr lang="en-US" dirty="0" smtClean="0"/>
          </a:p>
          <a:p>
            <a:pPr eaLnBrk="1" hangingPunct="1"/>
            <a:endParaRPr lang="en-US" dirty="0" smtClean="0"/>
          </a:p>
          <a:p>
            <a:pPr eaLnBrk="1" hangingPunct="1"/>
            <a:r>
              <a:rPr lang="en-US" b="1" dirty="0" err="1" smtClean="0">
                <a:latin typeface="Courier New" pitchFamily="49" charset="0"/>
              </a:rPr>
              <a:t>sr.Peek</a:t>
            </a:r>
            <a:r>
              <a:rPr lang="en-US" b="1" dirty="0" smtClean="0">
                <a:latin typeface="Courier New" pitchFamily="49" charset="0"/>
              </a:rPr>
              <a:t> </a:t>
            </a:r>
            <a:r>
              <a:rPr lang="en-US" dirty="0" smtClean="0"/>
              <a:t>is the ANSI value of the first character of the line about to be read with </a:t>
            </a:r>
            <a:r>
              <a:rPr lang="en-US" dirty="0" err="1" smtClean="0"/>
              <a:t>ReadLine</a:t>
            </a:r>
            <a:r>
              <a:rPr lang="en-US" dirty="0" smtClean="0"/>
              <a:t>. If the end of the file has been reached, the value of </a:t>
            </a:r>
            <a:r>
              <a:rPr lang="en-US" b="1" dirty="0" err="1" smtClean="0">
                <a:latin typeface="Courier New" pitchFamily="49" charset="0"/>
              </a:rPr>
              <a:t>sr.Peek</a:t>
            </a:r>
            <a:r>
              <a:rPr lang="en-US" b="1" dirty="0" smtClean="0">
                <a:latin typeface="Courier New" pitchFamily="49" charset="0"/>
              </a:rPr>
              <a:t> </a:t>
            </a:r>
            <a:r>
              <a:rPr lang="en-US" dirty="0" smtClean="0"/>
              <a:t>is -1</a:t>
            </a:r>
          </a:p>
        </p:txBody>
      </p:sp>
      <p:sp>
        <p:nvSpPr>
          <p:cNvPr id="2560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A6254D1-C59C-4FFD-BEF6-F6BEDC24EA9B}" type="slidenum">
              <a:rPr lang="en-US" b="0" smtClean="0"/>
              <a:pPr eaLnBrk="1" hangingPunct="1"/>
              <a:t>21</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z="2400" dirty="0" smtClean="0"/>
              <a:t>Example 1: Display the Total Contents of a File</a:t>
            </a:r>
          </a:p>
        </p:txBody>
      </p:sp>
      <p:sp>
        <p:nvSpPr>
          <p:cNvPr id="26629" name="Rectangle 3"/>
          <p:cNvSpPr>
            <a:spLocks noGrp="1" noChangeArrowheads="1"/>
          </p:cNvSpPr>
          <p:nvPr>
            <p:ph sz="quarter" idx="1"/>
          </p:nvPr>
        </p:nvSpPr>
        <p:spPr/>
        <p:txBody>
          <a:bodyPr/>
          <a:lstStyle/>
          <a:p>
            <a:pPr eaLnBrk="1" hangingPunct="1">
              <a:lnSpc>
                <a:spcPct val="90000"/>
              </a:lnSpc>
              <a:buFontTx/>
              <a:buNone/>
            </a:pPr>
            <a:r>
              <a:rPr lang="en-US" sz="2400" b="1" dirty="0" smtClean="0">
                <a:solidFill>
                  <a:schemeClr val="folHlink"/>
                </a:solidFill>
                <a:latin typeface="Courier New" pitchFamily="49" charset="0"/>
              </a:rPr>
              <a:t>Dim</a:t>
            </a:r>
            <a:r>
              <a:rPr lang="en-US" sz="2400" b="1" dirty="0" smtClean="0">
                <a:latin typeface="Courier New" pitchFamily="49" charset="0"/>
              </a:rPr>
              <a:t> </a:t>
            </a:r>
            <a:r>
              <a:rPr lang="en-US" sz="2400" b="1" dirty="0" err="1" smtClean="0">
                <a:latin typeface="Courier New" pitchFamily="49" charset="0"/>
              </a:rPr>
              <a:t>sr</a:t>
            </a:r>
            <a:r>
              <a:rPr lang="en-US" sz="2400" b="1" dirty="0" smtClean="0">
                <a:latin typeface="Courier New" pitchFamily="49" charset="0"/>
              </a:rPr>
              <a:t> </a:t>
            </a:r>
            <a:r>
              <a:rPr lang="en-US" sz="2400" b="1" dirty="0" smtClean="0">
                <a:solidFill>
                  <a:schemeClr val="folHlink"/>
                </a:solidFill>
                <a:latin typeface="Courier New" pitchFamily="49" charset="0"/>
              </a:rPr>
              <a:t>As</a:t>
            </a:r>
            <a:r>
              <a:rPr lang="en-US" sz="2400" b="1" dirty="0" smtClean="0">
                <a:latin typeface="Courier New" pitchFamily="49" charset="0"/>
              </a:rPr>
              <a:t> </a:t>
            </a:r>
            <a:r>
              <a:rPr lang="en-US" sz="2400" b="1" dirty="0" err="1" smtClean="0">
                <a:latin typeface="Courier New" pitchFamily="49" charset="0"/>
              </a:rPr>
              <a:t>IO.StreamReader</a:t>
            </a:r>
            <a:r>
              <a:rPr lang="en-US" sz="2400" b="1" dirty="0" smtClean="0">
                <a:latin typeface="Courier New" pitchFamily="49" charset="0"/>
              </a:rPr>
              <a:t> = _ </a:t>
            </a:r>
          </a:p>
          <a:p>
            <a:pPr eaLnBrk="1" hangingPunct="1">
              <a:lnSpc>
                <a:spcPct val="90000"/>
              </a:lnSpc>
              <a:buFontTx/>
              <a:buNone/>
            </a:pPr>
            <a:r>
              <a:rPr lang="en-US" sz="2400" b="1" dirty="0" smtClean="0">
                <a:latin typeface="Courier New" pitchFamily="49" charset="0"/>
              </a:rPr>
              <a:t>            </a:t>
            </a:r>
            <a:r>
              <a:rPr lang="en-US" sz="2400" b="1" dirty="0" err="1" smtClean="0">
                <a:latin typeface="Courier New" pitchFamily="49" charset="0"/>
              </a:rPr>
              <a:t>IO.File.OpenText</a:t>
            </a:r>
            <a:r>
              <a:rPr lang="en-US" sz="2400" b="1" dirty="0" smtClean="0">
                <a:latin typeface="Courier New" pitchFamily="49" charset="0"/>
              </a:rPr>
              <a:t>(</a:t>
            </a:r>
            <a:r>
              <a:rPr lang="en-US" sz="2400" b="1" dirty="0" smtClean="0">
                <a:solidFill>
                  <a:schemeClr val="hlink"/>
                </a:solidFill>
                <a:latin typeface="Courier New" pitchFamily="49" charset="0"/>
              </a:rPr>
              <a:t>"PHONE.TXT"</a:t>
            </a:r>
            <a:r>
              <a:rPr lang="en-US" sz="2400" b="1" dirty="0" smtClean="0">
                <a:latin typeface="Courier New" pitchFamily="49" charset="0"/>
              </a:rPr>
              <a:t>)</a:t>
            </a:r>
          </a:p>
          <a:p>
            <a:pPr eaLnBrk="1" hangingPunct="1">
              <a:lnSpc>
                <a:spcPct val="90000"/>
              </a:lnSpc>
              <a:buFontTx/>
              <a:buNone/>
            </a:pPr>
            <a:r>
              <a:rPr lang="en-US" sz="2400" b="1" dirty="0" err="1" smtClean="0">
                <a:latin typeface="Courier New" pitchFamily="49" charset="0"/>
              </a:rPr>
              <a:t>lstNumbers.Items.Clear</a:t>
            </a:r>
            <a:r>
              <a:rPr lang="en-US" sz="2400" b="1" dirty="0" smtClean="0">
                <a:latin typeface="Courier New" pitchFamily="49" charset="0"/>
              </a:rPr>
              <a:t>()</a:t>
            </a:r>
          </a:p>
          <a:p>
            <a:pPr eaLnBrk="1" hangingPunct="1">
              <a:lnSpc>
                <a:spcPct val="90000"/>
              </a:lnSpc>
              <a:buFontTx/>
              <a:buNone/>
            </a:pPr>
            <a:r>
              <a:rPr lang="en-US" sz="2400" b="1" dirty="0" smtClean="0">
                <a:solidFill>
                  <a:schemeClr val="folHlink"/>
                </a:solidFill>
                <a:latin typeface="Courier New" pitchFamily="49" charset="0"/>
              </a:rPr>
              <a:t>Do While</a:t>
            </a:r>
            <a:r>
              <a:rPr lang="en-US" sz="2400" b="1" dirty="0" smtClean="0">
                <a:latin typeface="Courier New" pitchFamily="49" charset="0"/>
              </a:rPr>
              <a:t> </a:t>
            </a:r>
            <a:r>
              <a:rPr lang="en-US" sz="2400" b="1" dirty="0" err="1" smtClean="0">
                <a:latin typeface="Courier New" pitchFamily="49" charset="0"/>
              </a:rPr>
              <a:t>sr.Peek</a:t>
            </a:r>
            <a:r>
              <a:rPr lang="en-US" sz="2400" b="1" dirty="0" smtClean="0">
                <a:latin typeface="Courier New" pitchFamily="49" charset="0"/>
              </a:rPr>
              <a:t> &lt;&gt; -1</a:t>
            </a:r>
          </a:p>
          <a:p>
            <a:pPr eaLnBrk="1" hangingPunct="1">
              <a:lnSpc>
                <a:spcPct val="90000"/>
              </a:lnSpc>
              <a:buFontTx/>
              <a:buNone/>
            </a:pPr>
            <a:r>
              <a:rPr lang="en-US" sz="2400" b="1" dirty="0" smtClean="0">
                <a:latin typeface="Courier New" pitchFamily="49" charset="0"/>
              </a:rPr>
              <a:t>  name = </a:t>
            </a:r>
            <a:r>
              <a:rPr lang="en-US" sz="2400" b="1" dirty="0" err="1" smtClean="0">
                <a:latin typeface="Courier New" pitchFamily="49" charset="0"/>
              </a:rPr>
              <a:t>sr.ReadLine</a:t>
            </a:r>
            <a:endParaRPr lang="en-US" sz="2400" b="1" dirty="0" smtClean="0">
              <a:latin typeface="Courier New" pitchFamily="49" charset="0"/>
            </a:endParaRPr>
          </a:p>
          <a:p>
            <a:pPr eaLnBrk="1" hangingPunct="1">
              <a:lnSpc>
                <a:spcPct val="90000"/>
              </a:lnSpc>
              <a:buFontTx/>
              <a:buNone/>
            </a:pPr>
            <a:r>
              <a:rPr lang="en-US" sz="2400" b="1" dirty="0" smtClean="0">
                <a:latin typeface="Courier New" pitchFamily="49" charset="0"/>
              </a:rPr>
              <a:t>  </a:t>
            </a:r>
            <a:r>
              <a:rPr lang="en-US" sz="2400" b="1" dirty="0" err="1" smtClean="0">
                <a:latin typeface="Courier New" pitchFamily="49" charset="0"/>
              </a:rPr>
              <a:t>phoneNum</a:t>
            </a:r>
            <a:r>
              <a:rPr lang="en-US" sz="2400" b="1" dirty="0" smtClean="0">
                <a:latin typeface="Courier New" pitchFamily="49" charset="0"/>
              </a:rPr>
              <a:t> = </a:t>
            </a:r>
            <a:r>
              <a:rPr lang="en-US" sz="2400" b="1" dirty="0" err="1" smtClean="0">
                <a:latin typeface="Courier New" pitchFamily="49" charset="0"/>
              </a:rPr>
              <a:t>sr.ReadLine</a:t>
            </a:r>
            <a:endParaRPr lang="en-US" sz="2400" b="1" dirty="0" smtClean="0">
              <a:latin typeface="Courier New" pitchFamily="49" charset="0"/>
            </a:endParaRPr>
          </a:p>
          <a:p>
            <a:pPr eaLnBrk="1" hangingPunct="1">
              <a:lnSpc>
                <a:spcPct val="90000"/>
              </a:lnSpc>
              <a:buFontTx/>
              <a:buNone/>
            </a:pPr>
            <a:r>
              <a:rPr lang="en-US" sz="2400" b="1" dirty="0" smtClean="0">
                <a:latin typeface="Courier New" pitchFamily="49" charset="0"/>
              </a:rPr>
              <a:t>  </a:t>
            </a:r>
            <a:r>
              <a:rPr lang="en-US" sz="2400" b="1" dirty="0" err="1" smtClean="0">
                <a:latin typeface="Courier New" pitchFamily="49" charset="0"/>
              </a:rPr>
              <a:t>lstNumbers.Items.Add</a:t>
            </a:r>
            <a:r>
              <a:rPr lang="en-US" sz="2400" b="1" dirty="0" smtClean="0">
                <a:latin typeface="Courier New" pitchFamily="49" charset="0"/>
              </a:rPr>
              <a:t>(name &amp; </a:t>
            </a:r>
            <a:r>
              <a:rPr lang="en-US" sz="2400" b="1" dirty="0" smtClean="0">
                <a:solidFill>
                  <a:schemeClr val="hlink"/>
                </a:solidFill>
                <a:latin typeface="Courier New" pitchFamily="49" charset="0"/>
              </a:rPr>
              <a:t>" "</a:t>
            </a:r>
            <a:r>
              <a:rPr lang="en-US" sz="2400" b="1" dirty="0" smtClean="0">
                <a:latin typeface="Courier New" pitchFamily="49" charset="0"/>
              </a:rPr>
              <a:t> _</a:t>
            </a:r>
          </a:p>
          <a:p>
            <a:pPr eaLnBrk="1" hangingPunct="1">
              <a:lnSpc>
                <a:spcPct val="90000"/>
              </a:lnSpc>
              <a:buFontTx/>
              <a:buNone/>
            </a:pPr>
            <a:r>
              <a:rPr lang="en-US" sz="2400" b="1" dirty="0" smtClean="0">
                <a:latin typeface="Courier New" pitchFamily="49" charset="0"/>
              </a:rPr>
              <a:t>                      &amp; </a:t>
            </a:r>
            <a:r>
              <a:rPr lang="en-US" sz="2400" b="1" dirty="0" err="1" smtClean="0">
                <a:latin typeface="Courier New" pitchFamily="49" charset="0"/>
              </a:rPr>
              <a:t>phoneNum</a:t>
            </a:r>
            <a:r>
              <a:rPr lang="en-US" sz="2400" b="1" dirty="0" smtClean="0">
                <a:latin typeface="Courier New" pitchFamily="49" charset="0"/>
              </a:rPr>
              <a:t>)</a:t>
            </a:r>
          </a:p>
          <a:p>
            <a:pPr eaLnBrk="1" hangingPunct="1">
              <a:lnSpc>
                <a:spcPct val="90000"/>
              </a:lnSpc>
              <a:buFontTx/>
              <a:buNone/>
            </a:pPr>
            <a:r>
              <a:rPr lang="en-US" sz="2400" b="1" dirty="0" smtClean="0">
                <a:solidFill>
                  <a:schemeClr val="folHlink"/>
                </a:solidFill>
                <a:latin typeface="Courier New" pitchFamily="49" charset="0"/>
              </a:rPr>
              <a:t>Loop</a:t>
            </a:r>
          </a:p>
          <a:p>
            <a:pPr eaLnBrk="1" hangingPunct="1">
              <a:lnSpc>
                <a:spcPct val="90000"/>
              </a:lnSpc>
              <a:buFontTx/>
              <a:buNone/>
            </a:pPr>
            <a:r>
              <a:rPr lang="en-US" sz="2400" b="1" dirty="0" err="1" smtClean="0">
                <a:latin typeface="Courier New" pitchFamily="49" charset="0"/>
              </a:rPr>
              <a:t>sr.Close</a:t>
            </a:r>
            <a:r>
              <a:rPr lang="en-US" sz="2400" b="1" dirty="0" smtClean="0">
                <a:latin typeface="Courier New" pitchFamily="49" charset="0"/>
              </a:rPr>
              <a:t>()</a:t>
            </a:r>
          </a:p>
        </p:txBody>
      </p:sp>
      <p:sp>
        <p:nvSpPr>
          <p:cNvPr id="2662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6B80D5B-FEE5-4319-ABD1-F98314800361}" type="slidenum">
              <a:rPr lang="en-US" b="0" smtClean="0"/>
              <a:pPr eaLnBrk="1" hangingPunct="1"/>
              <a:t>22</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228600" y="609600"/>
            <a:ext cx="5478462" cy="1684338"/>
          </a:xfrm>
        </p:spPr>
        <p:txBody>
          <a:bodyPr/>
          <a:lstStyle/>
          <a:p>
            <a:pPr eaLnBrk="1" hangingPunct="1"/>
            <a:r>
              <a:rPr lang="en-US" sz="3600" dirty="0" err="1" smtClean="0"/>
              <a:t>Pseudocode</a:t>
            </a:r>
            <a:r>
              <a:rPr lang="en-US" sz="3600" dirty="0" smtClean="0"/>
              <a:t> and Flowchart for Processing Data from a File</a:t>
            </a:r>
          </a:p>
        </p:txBody>
      </p:sp>
      <p:sp>
        <p:nvSpPr>
          <p:cNvPr id="2765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C624FF3B-ADED-4C84-A703-AF17D70E1A9C}" type="slidenum">
              <a:rPr lang="en-US" b="0" smtClean="0"/>
              <a:pPr eaLnBrk="1" hangingPunct="1"/>
              <a:t>23</a:t>
            </a:fld>
            <a:endParaRPr lang="en-US" b="0" smtClean="0"/>
          </a:p>
        </p:txBody>
      </p:sp>
      <p:pic>
        <p:nvPicPr>
          <p:cNvPr id="27653" name="Picture 5" descr="AACQWGD0"/>
          <p:cNvPicPr>
            <a:picLocks noChangeAspect="1" noChangeArrowheads="1"/>
          </p:cNvPicPr>
          <p:nvPr/>
        </p:nvPicPr>
        <p:blipFill>
          <a:blip r:embed="rId3">
            <a:extLst>
              <a:ext uri="{28A0092B-C50C-407E-A947-70E740481C1C}">
                <a14:useLocalDpi xmlns:a14="http://schemas.microsoft.com/office/drawing/2010/main" val="0"/>
              </a:ext>
            </a:extLst>
          </a:blip>
          <a:srcRect t="35236" r="53154" b="46640"/>
          <a:stretch>
            <a:fillRect/>
          </a:stretch>
        </p:blipFill>
        <p:spPr bwMode="auto">
          <a:xfrm>
            <a:off x="1752600" y="3048000"/>
            <a:ext cx="31591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AACQWGD0"/>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6324600" y="381000"/>
            <a:ext cx="2657475" cy="58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z="3600" smtClean="0"/>
              <a:t>Example 2: Form</a:t>
            </a:r>
          </a:p>
        </p:txBody>
      </p:sp>
      <p:pic>
        <p:nvPicPr>
          <p:cNvPr id="28679" name="Content Placeholder 10" descr="5-2-2.tif"/>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76400" y="2397125"/>
            <a:ext cx="4364038" cy="2708275"/>
          </a:xfrm>
        </p:spPr>
      </p:pic>
      <p:sp>
        <p:nvSpPr>
          <p:cNvPr id="2867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EE980D01-7B0D-4AE1-8111-BAE95F0CF579}" type="slidenum">
              <a:rPr lang="en-US" b="0" smtClean="0"/>
              <a:pPr eaLnBrk="1" hangingPunct="1"/>
              <a:t>24</a:t>
            </a:fld>
            <a:endParaRPr lang="en-US" b="0" smtClean="0"/>
          </a:p>
        </p:txBody>
      </p:sp>
      <p:sp>
        <p:nvSpPr>
          <p:cNvPr id="28677" name="Text Box 8"/>
          <p:cNvSpPr txBox="1">
            <a:spLocks noChangeArrowheads="1"/>
          </p:cNvSpPr>
          <p:nvPr/>
        </p:nvSpPr>
        <p:spPr bwMode="auto">
          <a:xfrm>
            <a:off x="6324600" y="3124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400" b="0"/>
              <a:t>txtName</a:t>
            </a:r>
          </a:p>
        </p:txBody>
      </p:sp>
      <p:sp>
        <p:nvSpPr>
          <p:cNvPr id="28678" name="Text Box 9"/>
          <p:cNvSpPr txBox="1">
            <a:spLocks noChangeArrowheads="1"/>
          </p:cNvSpPr>
          <p:nvPr/>
        </p:nvSpPr>
        <p:spPr bwMode="auto">
          <a:xfrm>
            <a:off x="6248400" y="4267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400" b="0"/>
              <a:t>txtNumber</a:t>
            </a:r>
          </a:p>
        </p:txBody>
      </p:sp>
      <p:sp>
        <p:nvSpPr>
          <p:cNvPr id="28680" name="Line 6"/>
          <p:cNvSpPr>
            <a:spLocks noChangeShapeType="1"/>
          </p:cNvSpPr>
          <p:nvPr/>
        </p:nvSpPr>
        <p:spPr bwMode="auto">
          <a:xfrm flipH="1">
            <a:off x="5105400" y="33528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7"/>
          <p:cNvSpPr>
            <a:spLocks noChangeShapeType="1"/>
          </p:cNvSpPr>
          <p:nvPr/>
        </p:nvSpPr>
        <p:spPr bwMode="auto">
          <a:xfrm flipH="1">
            <a:off x="4572000" y="4572000"/>
            <a:ext cx="1828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Example 2: Partial Code</a:t>
            </a:r>
          </a:p>
        </p:txBody>
      </p:sp>
      <p:sp>
        <p:nvSpPr>
          <p:cNvPr id="29701" name="Rectangle 3"/>
          <p:cNvSpPr>
            <a:spLocks noGrp="1" noChangeArrowheads="1"/>
          </p:cNvSpPr>
          <p:nvPr>
            <p:ph sz="quarter" idx="1"/>
          </p:nvPr>
        </p:nvSpPr>
        <p:spPr>
          <a:xfrm>
            <a:off x="685800" y="1981200"/>
            <a:ext cx="7964488" cy="2667000"/>
          </a:xfrm>
        </p:spPr>
        <p:txBody>
          <a:bodyPr/>
          <a:lstStyle/>
          <a:p>
            <a:pPr eaLnBrk="1" hangingPunct="1">
              <a:buFontTx/>
              <a:buNone/>
            </a:pPr>
            <a:r>
              <a:rPr lang="en-US" sz="2800" b="1" smtClean="0">
                <a:solidFill>
                  <a:schemeClr val="folHlink"/>
                </a:solidFill>
                <a:latin typeface="Courier New" pitchFamily="49" charset="0"/>
              </a:rPr>
              <a:t>Do While</a:t>
            </a:r>
            <a:r>
              <a:rPr lang="en-US" sz="2800" b="1" smtClean="0">
                <a:latin typeface="Courier New" pitchFamily="49" charset="0"/>
              </a:rPr>
              <a:t> (name &lt;&gt; txtName.Text) _</a:t>
            </a:r>
          </a:p>
          <a:p>
            <a:pPr eaLnBrk="1" hangingPunct="1">
              <a:buFontTx/>
              <a:buNone/>
            </a:pPr>
            <a:r>
              <a:rPr lang="en-US" sz="2800" b="1" smtClean="0">
                <a:latin typeface="Courier New" pitchFamily="49" charset="0"/>
              </a:rPr>
              <a:t>                </a:t>
            </a:r>
            <a:r>
              <a:rPr lang="en-US" sz="2800" b="1" smtClean="0">
                <a:solidFill>
                  <a:schemeClr val="folHlink"/>
                </a:solidFill>
                <a:latin typeface="Courier New" pitchFamily="49" charset="0"/>
              </a:rPr>
              <a:t>And</a:t>
            </a:r>
            <a:r>
              <a:rPr lang="en-US" sz="2800" b="1" smtClean="0">
                <a:latin typeface="Courier New" pitchFamily="49" charset="0"/>
              </a:rPr>
              <a:t> (sr.Peek &lt;&gt; -1)</a:t>
            </a:r>
          </a:p>
          <a:p>
            <a:pPr eaLnBrk="1" hangingPunct="1">
              <a:buFontTx/>
              <a:buNone/>
            </a:pPr>
            <a:r>
              <a:rPr lang="en-US" sz="2800" b="1" smtClean="0">
                <a:latin typeface="Courier New" pitchFamily="49" charset="0"/>
              </a:rPr>
              <a:t>  name = sr.ReadLine</a:t>
            </a:r>
          </a:p>
          <a:p>
            <a:pPr eaLnBrk="1" hangingPunct="1">
              <a:buFontTx/>
              <a:buNone/>
            </a:pPr>
            <a:r>
              <a:rPr lang="en-US" sz="2800" b="1" smtClean="0">
                <a:latin typeface="Courier New" pitchFamily="49" charset="0"/>
              </a:rPr>
              <a:t>  phoneNum = sr.ReadLine</a:t>
            </a:r>
          </a:p>
          <a:p>
            <a:pPr eaLnBrk="1" hangingPunct="1">
              <a:buFontTx/>
              <a:buNone/>
            </a:pPr>
            <a:r>
              <a:rPr lang="en-US" sz="2800" b="1" smtClean="0">
                <a:solidFill>
                  <a:schemeClr val="folHlink"/>
                </a:solidFill>
                <a:latin typeface="Courier New" pitchFamily="49" charset="0"/>
              </a:rPr>
              <a:t>Loop</a:t>
            </a:r>
          </a:p>
        </p:txBody>
      </p:sp>
      <p:sp>
        <p:nvSpPr>
          <p:cNvPr id="2969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87A470E-EED0-4128-AA68-3780D7C966E0}" type="slidenum">
              <a:rPr lang="en-US" b="0" smtClean="0"/>
              <a:pPr eaLnBrk="1" hangingPunct="1"/>
              <a:t>25</a:t>
            </a:fld>
            <a:endParaRPr lang="en-US" b="0" smtClean="0"/>
          </a:p>
        </p:txBody>
      </p:sp>
      <p:sp>
        <p:nvSpPr>
          <p:cNvPr id="29702" name="Text Box 4"/>
          <p:cNvSpPr txBox="1">
            <a:spLocks noChangeArrowheads="1"/>
          </p:cNvSpPr>
          <p:nvPr/>
        </p:nvSpPr>
        <p:spPr bwMode="auto">
          <a:xfrm>
            <a:off x="5257800" y="4419600"/>
            <a:ext cx="2971800" cy="1749425"/>
          </a:xfrm>
          <a:prstGeom prst="rect">
            <a:avLst/>
          </a:prstGeom>
          <a:solidFill>
            <a:schemeClr val="accent2">
              <a:alpha val="50195"/>
            </a:schemeClr>
          </a:solidFill>
          <a:ln w="9525">
            <a:solidFill>
              <a:schemeClr val="tx1"/>
            </a:solidFill>
            <a:miter lim="800000"/>
            <a:headEnd/>
            <a:tailEnd/>
          </a:ln>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r>
              <a:rPr lang="en-US" sz="1800"/>
              <a:t>As long as the name being searched for has not been found AND the end of the file has not been reached, the loop will continue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smtClean="0"/>
              <a:t>Counters and Accumulators</a:t>
            </a:r>
          </a:p>
        </p:txBody>
      </p:sp>
      <p:sp>
        <p:nvSpPr>
          <p:cNvPr id="30725" name="Rectangle 3"/>
          <p:cNvSpPr>
            <a:spLocks noGrp="1" noChangeArrowheads="1"/>
          </p:cNvSpPr>
          <p:nvPr>
            <p:ph sz="quarter" idx="1"/>
          </p:nvPr>
        </p:nvSpPr>
        <p:spPr/>
        <p:txBody>
          <a:bodyPr/>
          <a:lstStyle/>
          <a:p>
            <a:pPr eaLnBrk="1" hangingPunct="1"/>
            <a:r>
              <a:rPr lang="en-US" smtClean="0"/>
              <a:t>A </a:t>
            </a:r>
            <a:r>
              <a:rPr lang="en-US" b="1" smtClean="0"/>
              <a:t>counter </a:t>
            </a:r>
            <a:r>
              <a:rPr lang="en-US" smtClean="0"/>
              <a:t>is a numeric variable that keeps track of the number of items that have been processed. </a:t>
            </a:r>
          </a:p>
          <a:p>
            <a:pPr eaLnBrk="1" hangingPunct="1"/>
            <a:r>
              <a:rPr lang="en-US" smtClean="0"/>
              <a:t>An </a:t>
            </a:r>
            <a:r>
              <a:rPr lang="en-US" b="1" smtClean="0"/>
              <a:t>accumulator </a:t>
            </a:r>
            <a:r>
              <a:rPr lang="en-US" smtClean="0"/>
              <a:t>is a numeric variable that totals numbers.</a:t>
            </a:r>
          </a:p>
        </p:txBody>
      </p:sp>
      <p:sp>
        <p:nvSpPr>
          <p:cNvPr id="3072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E3EBF41-7575-45F6-A44D-D3892B003DA1}" type="slidenum">
              <a:rPr lang="en-US" b="0" smtClean="0"/>
              <a:pPr eaLnBrk="1" hangingPunct="1"/>
              <a:t>26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mtClean="0"/>
              <a:t>File COINS.TXT</a:t>
            </a:r>
          </a:p>
        </p:txBody>
      </p:sp>
      <p:sp>
        <p:nvSpPr>
          <p:cNvPr id="31749" name="Rectangle 3"/>
          <p:cNvSpPr>
            <a:spLocks noGrp="1" noChangeArrowheads="1"/>
          </p:cNvSpPr>
          <p:nvPr>
            <p:ph sz="quarter" idx="1"/>
          </p:nvPr>
        </p:nvSpPr>
        <p:spPr>
          <a:xfrm>
            <a:off x="2667000" y="1905000"/>
            <a:ext cx="990600" cy="4151313"/>
          </a:xfrm>
        </p:spPr>
        <p:txBody>
          <a:bodyPr/>
          <a:lstStyle/>
          <a:p>
            <a:pPr eaLnBrk="1" hangingPunct="1">
              <a:buFontTx/>
              <a:buNone/>
            </a:pPr>
            <a:r>
              <a:rPr lang="en-US" smtClean="0"/>
              <a:t>  1</a:t>
            </a:r>
          </a:p>
          <a:p>
            <a:pPr eaLnBrk="1" hangingPunct="1">
              <a:buFontTx/>
              <a:buNone/>
            </a:pPr>
            <a:r>
              <a:rPr lang="en-US" smtClean="0"/>
              <a:t>  1</a:t>
            </a:r>
          </a:p>
          <a:p>
            <a:pPr eaLnBrk="1" hangingPunct="1">
              <a:buFontTx/>
              <a:buNone/>
            </a:pPr>
            <a:r>
              <a:rPr lang="en-US" smtClean="0"/>
              <a:t>  5</a:t>
            </a:r>
          </a:p>
          <a:p>
            <a:pPr eaLnBrk="1" hangingPunct="1">
              <a:buFontTx/>
              <a:buNone/>
            </a:pPr>
            <a:r>
              <a:rPr lang="en-US" smtClean="0"/>
              <a:t> 10</a:t>
            </a:r>
          </a:p>
          <a:p>
            <a:pPr eaLnBrk="1" hangingPunct="1">
              <a:buFontTx/>
              <a:buNone/>
            </a:pPr>
            <a:r>
              <a:rPr lang="en-US" smtClean="0"/>
              <a:t> 10</a:t>
            </a:r>
          </a:p>
          <a:p>
            <a:pPr eaLnBrk="1" hangingPunct="1">
              <a:buFontTx/>
              <a:buNone/>
            </a:pPr>
            <a:r>
              <a:rPr lang="en-US" smtClean="0"/>
              <a:t> 25</a:t>
            </a:r>
          </a:p>
        </p:txBody>
      </p:sp>
      <p:sp>
        <p:nvSpPr>
          <p:cNvPr id="3174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D1E2AC5-F915-4CF9-A6BE-A4147773B55E}" type="slidenum">
              <a:rPr lang="en-US" b="0" smtClean="0"/>
              <a:pPr eaLnBrk="1" hangingPunct="1"/>
              <a:t>27</a:t>
            </a:fld>
            <a:endParaRPr lang="en-US" b="0" smtClean="0"/>
          </a:p>
        </p:txBody>
      </p:sp>
      <p:sp>
        <p:nvSpPr>
          <p:cNvPr id="31750" name="Text Box 5"/>
          <p:cNvSpPr txBox="1">
            <a:spLocks noChangeArrowheads="1"/>
          </p:cNvSpPr>
          <p:nvPr/>
        </p:nvSpPr>
        <p:spPr bwMode="auto">
          <a:xfrm>
            <a:off x="4800600" y="3276600"/>
            <a:ext cx="3048000" cy="1196975"/>
          </a:xfrm>
          <a:prstGeom prst="rect">
            <a:avLst/>
          </a:prstGeom>
          <a:solidFill>
            <a:schemeClr val="accent2"/>
          </a:solidFill>
          <a:ln w="9525">
            <a:solidFill>
              <a:schemeClr val="tx1"/>
            </a:solidFill>
            <a:miter lim="800000"/>
            <a:headEnd/>
            <a:tailEnd/>
          </a:ln>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sz="2400" b="0"/>
              <a:t>Count the number of coins and determine the total value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mtClean="0"/>
              <a:t>Example 3: Partial Code</a:t>
            </a:r>
          </a:p>
        </p:txBody>
      </p:sp>
      <p:sp>
        <p:nvSpPr>
          <p:cNvPr id="32773" name="Rectangle 3"/>
          <p:cNvSpPr>
            <a:spLocks noGrp="1" noChangeArrowheads="1"/>
          </p:cNvSpPr>
          <p:nvPr>
            <p:ph sz="quarter" idx="1"/>
          </p:nvPr>
        </p:nvSpPr>
        <p:spPr>
          <a:xfrm>
            <a:off x="1676400" y="1981200"/>
            <a:ext cx="6781800" cy="4151313"/>
          </a:xfrm>
        </p:spPr>
        <p:txBody>
          <a:bodyPr/>
          <a:lstStyle/>
          <a:p>
            <a:pPr eaLnBrk="1" hangingPunct="1">
              <a:buFontTx/>
              <a:buNone/>
            </a:pPr>
            <a:r>
              <a:rPr lang="en-US" sz="2800" b="1" smtClean="0">
                <a:solidFill>
                  <a:schemeClr val="folHlink"/>
                </a:solidFill>
                <a:latin typeface="Courier New" pitchFamily="49" charset="0"/>
              </a:rPr>
              <a:t>Dim</a:t>
            </a:r>
            <a:r>
              <a:rPr lang="en-US" sz="2800" b="1" smtClean="0">
                <a:latin typeface="Courier New" pitchFamily="49" charset="0"/>
              </a:rPr>
              <a:t> numCoins </a:t>
            </a:r>
            <a:r>
              <a:rPr lang="en-US" sz="2800" b="1" smtClean="0">
                <a:solidFill>
                  <a:schemeClr val="folHlink"/>
                </a:solidFill>
                <a:latin typeface="Courier New" pitchFamily="49" charset="0"/>
              </a:rPr>
              <a:t>As Integer</a:t>
            </a:r>
            <a:r>
              <a:rPr lang="en-US" sz="2800" b="1" smtClean="0">
                <a:latin typeface="Courier New" pitchFamily="49" charset="0"/>
              </a:rPr>
              <a:t> = 0</a:t>
            </a:r>
          </a:p>
          <a:p>
            <a:pPr eaLnBrk="1" hangingPunct="1">
              <a:buFontTx/>
              <a:buNone/>
            </a:pPr>
            <a:r>
              <a:rPr lang="en-US" sz="2800" b="1" smtClean="0">
                <a:solidFill>
                  <a:schemeClr val="folHlink"/>
                </a:solidFill>
                <a:latin typeface="Courier New" pitchFamily="49" charset="0"/>
              </a:rPr>
              <a:t>Dim</a:t>
            </a:r>
            <a:r>
              <a:rPr lang="en-US" sz="2800" b="1" smtClean="0">
                <a:latin typeface="Courier New" pitchFamily="49" charset="0"/>
              </a:rPr>
              <a:t> sum </a:t>
            </a:r>
            <a:r>
              <a:rPr lang="en-US" sz="2800" b="1" smtClean="0">
                <a:solidFill>
                  <a:schemeClr val="folHlink"/>
                </a:solidFill>
                <a:latin typeface="Courier New" pitchFamily="49" charset="0"/>
              </a:rPr>
              <a:t>As Integer</a:t>
            </a:r>
            <a:r>
              <a:rPr lang="en-US" sz="2800" b="1" smtClean="0">
                <a:latin typeface="Courier New" pitchFamily="49" charset="0"/>
              </a:rPr>
              <a:t> = 0</a:t>
            </a:r>
          </a:p>
          <a:p>
            <a:pPr eaLnBrk="1" hangingPunct="1">
              <a:buFontTx/>
              <a:buNone/>
            </a:pPr>
            <a:r>
              <a:rPr lang="en-US" sz="2800" b="1" smtClean="0">
                <a:solidFill>
                  <a:schemeClr val="folHlink"/>
                </a:solidFill>
                <a:latin typeface="Courier New" pitchFamily="49" charset="0"/>
              </a:rPr>
              <a:t>Dim</a:t>
            </a:r>
            <a:r>
              <a:rPr lang="en-US" sz="2800" b="1" smtClean="0">
                <a:latin typeface="Courier New" pitchFamily="49" charset="0"/>
              </a:rPr>
              <a:t> coin </a:t>
            </a:r>
            <a:r>
              <a:rPr lang="en-US" sz="2800" b="1" smtClean="0">
                <a:solidFill>
                  <a:schemeClr val="folHlink"/>
                </a:solidFill>
                <a:latin typeface="Courier New" pitchFamily="49" charset="0"/>
              </a:rPr>
              <a:t>As String</a:t>
            </a:r>
          </a:p>
          <a:p>
            <a:pPr eaLnBrk="1" hangingPunct="1">
              <a:buFontTx/>
              <a:buNone/>
            </a:pPr>
            <a:r>
              <a:rPr lang="en-US" sz="2800" b="1" smtClean="0">
                <a:solidFill>
                  <a:schemeClr val="folHlink"/>
                </a:solidFill>
                <a:latin typeface="Courier New" pitchFamily="49" charset="0"/>
              </a:rPr>
              <a:t>Do While</a:t>
            </a:r>
            <a:r>
              <a:rPr lang="en-US" sz="2800" b="1" smtClean="0">
                <a:latin typeface="Courier New" pitchFamily="49" charset="0"/>
              </a:rPr>
              <a:t> sr.Peek &lt;&gt; -1</a:t>
            </a:r>
          </a:p>
          <a:p>
            <a:pPr eaLnBrk="1" hangingPunct="1">
              <a:buFontTx/>
              <a:buNone/>
            </a:pPr>
            <a:r>
              <a:rPr lang="en-US" sz="2800" b="1" smtClean="0">
                <a:latin typeface="Courier New" pitchFamily="49" charset="0"/>
              </a:rPr>
              <a:t>  coin = sr.ReadLine</a:t>
            </a:r>
          </a:p>
          <a:p>
            <a:pPr eaLnBrk="1" hangingPunct="1">
              <a:buFontTx/>
              <a:buNone/>
            </a:pPr>
            <a:r>
              <a:rPr lang="en-US" sz="2800" b="1" smtClean="0">
                <a:latin typeface="Courier New" pitchFamily="49" charset="0"/>
              </a:rPr>
              <a:t>  numCoins += 1 </a:t>
            </a:r>
          </a:p>
          <a:p>
            <a:pPr eaLnBrk="1" hangingPunct="1">
              <a:buFontTx/>
              <a:buNone/>
            </a:pPr>
            <a:r>
              <a:rPr lang="en-US" sz="2800" b="1" smtClean="0">
                <a:latin typeface="Courier New" pitchFamily="49" charset="0"/>
              </a:rPr>
              <a:t>  sum += </a:t>
            </a:r>
            <a:r>
              <a:rPr lang="en-US" sz="2800" b="1" smtClean="0">
                <a:solidFill>
                  <a:schemeClr val="folHlink"/>
                </a:solidFill>
                <a:latin typeface="Courier New" pitchFamily="49" charset="0"/>
              </a:rPr>
              <a:t>CDbl</a:t>
            </a:r>
            <a:r>
              <a:rPr lang="en-US" sz="2800" b="1" smtClean="0">
                <a:latin typeface="Courier New" pitchFamily="49" charset="0"/>
              </a:rPr>
              <a:t>(coin) </a:t>
            </a:r>
          </a:p>
          <a:p>
            <a:pPr eaLnBrk="1" hangingPunct="1">
              <a:buFontTx/>
              <a:buNone/>
            </a:pPr>
            <a:r>
              <a:rPr lang="en-US" sz="2800" b="1" smtClean="0">
                <a:solidFill>
                  <a:schemeClr val="folHlink"/>
                </a:solidFill>
                <a:latin typeface="Courier New" pitchFamily="49" charset="0"/>
              </a:rPr>
              <a:t>Loop</a:t>
            </a:r>
          </a:p>
        </p:txBody>
      </p:sp>
      <p:sp>
        <p:nvSpPr>
          <p:cNvPr id="3277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7D7648D5-823D-4965-9E0D-8A14B22B058F}" type="slidenum">
              <a:rPr lang="en-US" b="0" smtClean="0"/>
              <a:pPr eaLnBrk="1" hangingPunct="1"/>
              <a:t>28</a:t>
            </a:fld>
            <a:endParaRPr lang="en-US" b="0" smtClean="0"/>
          </a:p>
        </p:txBody>
      </p:sp>
      <p:sp>
        <p:nvSpPr>
          <p:cNvPr id="32774" name="AutoShape 4"/>
          <p:cNvSpPr>
            <a:spLocks noChangeArrowheads="1"/>
          </p:cNvSpPr>
          <p:nvPr/>
        </p:nvSpPr>
        <p:spPr bwMode="auto">
          <a:xfrm>
            <a:off x="5410200" y="4419600"/>
            <a:ext cx="3657600" cy="838200"/>
          </a:xfrm>
          <a:prstGeom prst="leftArrowCallout">
            <a:avLst>
              <a:gd name="adj1" fmla="val 69444"/>
              <a:gd name="adj2" fmla="val 50000"/>
              <a:gd name="adj3" fmla="val 55556"/>
              <a:gd name="adj4" fmla="val 79167"/>
            </a:avLst>
          </a:prstGeom>
          <a:solidFill>
            <a:schemeClr val="accent2"/>
          </a:solidFill>
          <a:ln w="25400">
            <a:solidFill>
              <a:schemeClr val="tx1"/>
            </a:solidFill>
            <a:miter lim="800000"/>
            <a:headEnd/>
            <a:tailEnd/>
          </a:ln>
        </p:spPr>
        <p:txBody>
          <a:bodyPr wrap="none" anchor="ctr"/>
          <a:lstStyle/>
          <a:p>
            <a:r>
              <a:rPr lang="en-US" sz="1800"/>
              <a:t>numCoins is a counter, </a:t>
            </a:r>
          </a:p>
          <a:p>
            <a:r>
              <a:rPr lang="en-US" sz="1800"/>
              <a:t>it increases by 1 each </a:t>
            </a:r>
          </a:p>
          <a:p>
            <a:r>
              <a:rPr lang="en-US" sz="1800"/>
              <a:t>time through the loop</a:t>
            </a:r>
          </a:p>
        </p:txBody>
      </p:sp>
      <p:sp>
        <p:nvSpPr>
          <p:cNvPr id="32775" name="AutoShape 6"/>
          <p:cNvSpPr>
            <a:spLocks noChangeArrowheads="1"/>
          </p:cNvSpPr>
          <p:nvPr/>
        </p:nvSpPr>
        <p:spPr bwMode="auto">
          <a:xfrm>
            <a:off x="76200" y="3962400"/>
            <a:ext cx="2057400" cy="2667000"/>
          </a:xfrm>
          <a:prstGeom prst="rightArrowCallout">
            <a:avLst>
              <a:gd name="adj1" fmla="val 14091"/>
              <a:gd name="adj2" fmla="val 14043"/>
              <a:gd name="adj3" fmla="val 15773"/>
              <a:gd name="adj4" fmla="val 66667"/>
            </a:avLst>
          </a:prstGeom>
          <a:solidFill>
            <a:schemeClr val="accent2">
              <a:alpha val="50195"/>
            </a:schemeClr>
          </a:solidFill>
          <a:ln w="25400">
            <a:solidFill>
              <a:schemeClr val="tx1"/>
            </a:solidFill>
            <a:miter lim="800000"/>
            <a:headEnd/>
            <a:tailEnd/>
          </a:ln>
        </p:spPr>
        <p:txBody>
          <a:bodyPr wrap="none" anchor="ctr"/>
          <a:lstStyle/>
          <a:p>
            <a:r>
              <a:rPr lang="en-US"/>
              <a:t>sum</a:t>
            </a:r>
          </a:p>
          <a:p>
            <a:r>
              <a:rPr lang="en-US"/>
              <a:t> is an </a:t>
            </a:r>
          </a:p>
          <a:p>
            <a:r>
              <a:rPr lang="en-US"/>
              <a:t>accumulator. </a:t>
            </a:r>
          </a:p>
          <a:p>
            <a:r>
              <a:rPr lang="en-US"/>
              <a:t>It is </a:t>
            </a:r>
          </a:p>
          <a:p>
            <a:r>
              <a:rPr lang="en-US"/>
              <a:t>used to </a:t>
            </a:r>
          </a:p>
          <a:p>
            <a:r>
              <a:rPr lang="en-US"/>
              <a:t>total up </a:t>
            </a:r>
          </a:p>
          <a:p>
            <a:r>
              <a:rPr lang="en-US"/>
              <a:t>the</a:t>
            </a:r>
          </a:p>
          <a:p>
            <a:r>
              <a:rPr lang="en-US"/>
              <a:t> values</a:t>
            </a:r>
          </a:p>
          <a:p>
            <a:r>
              <a:rPr lang="en-US"/>
              <a:t>of the </a:t>
            </a:r>
          </a:p>
          <a:p>
            <a:r>
              <a:rPr lang="en-US"/>
              <a:t>coins.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smtClean="0"/>
              <a:t>Flags</a:t>
            </a:r>
          </a:p>
        </p:txBody>
      </p:sp>
      <p:sp>
        <p:nvSpPr>
          <p:cNvPr id="33797" name="Rectangle 3"/>
          <p:cNvSpPr>
            <a:spLocks noGrp="1" noChangeArrowheads="1"/>
          </p:cNvSpPr>
          <p:nvPr>
            <p:ph sz="quarter" idx="1"/>
          </p:nvPr>
        </p:nvSpPr>
        <p:spPr/>
        <p:txBody>
          <a:bodyPr/>
          <a:lstStyle/>
          <a:p>
            <a:pPr eaLnBrk="1" hangingPunct="1"/>
            <a:r>
              <a:rPr lang="en-US" smtClean="0"/>
              <a:t>A </a:t>
            </a:r>
            <a:r>
              <a:rPr lang="en-US" b="1" smtClean="0"/>
              <a:t>flag </a:t>
            </a:r>
            <a:r>
              <a:rPr lang="en-US" smtClean="0"/>
              <a:t>is a variable that keeps track of whether a certain situation has occurred.</a:t>
            </a:r>
          </a:p>
          <a:p>
            <a:pPr eaLnBrk="1" hangingPunct="1">
              <a:spcBef>
                <a:spcPts val="1800"/>
              </a:spcBef>
            </a:pPr>
            <a:r>
              <a:rPr lang="en-US" smtClean="0"/>
              <a:t>The data type most suited to flags is </a:t>
            </a:r>
            <a:r>
              <a:rPr lang="en-US" b="1" smtClean="0"/>
              <a:t>Boolean</a:t>
            </a:r>
            <a:r>
              <a:rPr lang="en-US" smtClean="0"/>
              <a:t>.</a:t>
            </a:r>
          </a:p>
        </p:txBody>
      </p:sp>
      <p:sp>
        <p:nvSpPr>
          <p:cNvPr id="3379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09004EA-12DB-4E75-B6BC-32B689105792}" type="slidenum">
              <a:rPr lang="en-US" b="0" smtClean="0"/>
              <a:pPr eaLnBrk="1" hangingPunct="1"/>
              <a:t>29</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smtClean="0"/>
              <a:t>6.1 Do Loops</a:t>
            </a:r>
          </a:p>
        </p:txBody>
      </p:sp>
      <p:sp>
        <p:nvSpPr>
          <p:cNvPr id="7173" name="Rectangle 3"/>
          <p:cNvSpPr>
            <a:spLocks noGrp="1" noChangeArrowheads="1"/>
          </p:cNvSpPr>
          <p:nvPr>
            <p:ph sz="quarter" idx="1"/>
          </p:nvPr>
        </p:nvSpPr>
        <p:spPr>
          <a:xfrm>
            <a:off x="609600" y="1981200"/>
            <a:ext cx="7964488" cy="4151313"/>
          </a:xfrm>
        </p:spPr>
        <p:txBody>
          <a:bodyPr/>
          <a:lstStyle/>
          <a:p>
            <a:pPr eaLnBrk="1" hangingPunct="1"/>
            <a:r>
              <a:rPr lang="en-US" smtClean="0"/>
              <a:t>A loop is one of the most important structures in programming.</a:t>
            </a:r>
          </a:p>
          <a:p>
            <a:pPr eaLnBrk="1" hangingPunct="1"/>
            <a:r>
              <a:rPr lang="en-US" smtClean="0"/>
              <a:t>Used to repeat a sequence of statements a number of times. </a:t>
            </a:r>
          </a:p>
          <a:p>
            <a:pPr eaLnBrk="1" hangingPunct="1"/>
            <a:r>
              <a:rPr lang="en-US" smtClean="0"/>
              <a:t>The Do loop repeats a sequence of statements either </a:t>
            </a:r>
            <a:r>
              <a:rPr lang="en-US" i="1" smtClean="0"/>
              <a:t>as long as </a:t>
            </a:r>
            <a:r>
              <a:rPr lang="en-US" smtClean="0"/>
              <a:t>or </a:t>
            </a:r>
            <a:r>
              <a:rPr lang="en-US" i="1" smtClean="0"/>
              <a:t>until</a:t>
            </a:r>
            <a:r>
              <a:rPr lang="en-US" smtClean="0"/>
              <a:t> a certain condition is true. </a:t>
            </a:r>
          </a:p>
        </p:txBody>
      </p:sp>
      <p:sp>
        <p:nvSpPr>
          <p:cNvPr id="717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178F865-95A2-4A88-8684-832880500906}" type="slidenum">
              <a:rPr lang="en-US" b="0" smtClean="0"/>
              <a:pPr eaLnBrk="1" hangingPunct="1"/>
              <a:t>3</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smtClean="0"/>
              <a:t>More About Flags</a:t>
            </a:r>
          </a:p>
        </p:txBody>
      </p:sp>
      <p:sp>
        <p:nvSpPr>
          <p:cNvPr id="34821" name="Rectangle 3"/>
          <p:cNvSpPr>
            <a:spLocks noGrp="1" noChangeArrowheads="1"/>
          </p:cNvSpPr>
          <p:nvPr>
            <p:ph sz="quarter" idx="1"/>
          </p:nvPr>
        </p:nvSpPr>
        <p:spPr>
          <a:xfrm>
            <a:off x="685800" y="1828800"/>
            <a:ext cx="7696200" cy="4648200"/>
          </a:xfrm>
        </p:spPr>
        <p:txBody>
          <a:bodyPr/>
          <a:lstStyle/>
          <a:p>
            <a:pPr eaLnBrk="1" hangingPunct="1">
              <a:lnSpc>
                <a:spcPct val="90000"/>
              </a:lnSpc>
              <a:buFontTx/>
              <a:buNone/>
            </a:pPr>
            <a:r>
              <a:rPr lang="en-US" sz="2800" smtClean="0"/>
              <a:t>When </a:t>
            </a:r>
            <a:r>
              <a:rPr lang="en-US" sz="2800" i="1" smtClean="0"/>
              <a:t>flagVar </a:t>
            </a:r>
            <a:r>
              <a:rPr lang="en-US" sz="2800" smtClean="0"/>
              <a:t>is a variable of Boolean type, the</a:t>
            </a:r>
          </a:p>
          <a:p>
            <a:pPr eaLnBrk="1" hangingPunct="1">
              <a:lnSpc>
                <a:spcPct val="90000"/>
              </a:lnSpc>
              <a:buFontTx/>
              <a:buNone/>
            </a:pPr>
            <a:r>
              <a:rPr lang="en-US" sz="2800" smtClean="0"/>
              <a:t>statements</a:t>
            </a:r>
          </a:p>
          <a:p>
            <a:pPr eaLnBrk="1" hangingPunct="1">
              <a:lnSpc>
                <a:spcPct val="90000"/>
              </a:lnSpc>
              <a:buFontTx/>
              <a:buNone/>
            </a:pPr>
            <a:r>
              <a:rPr lang="en-US" b="1" smtClean="0">
                <a:latin typeface="Courier New" pitchFamily="49" charset="0"/>
              </a:rPr>
              <a:t>  </a:t>
            </a:r>
            <a:r>
              <a:rPr lang="en-US" sz="2800" b="1" smtClean="0">
                <a:solidFill>
                  <a:schemeClr val="folHlink"/>
                </a:solidFill>
                <a:latin typeface="Courier New" pitchFamily="49" charset="0"/>
              </a:rPr>
              <a:t>If</a:t>
            </a:r>
            <a:r>
              <a:rPr lang="en-US" sz="2800" b="1" smtClean="0">
                <a:latin typeface="Courier New" pitchFamily="49" charset="0"/>
              </a:rPr>
              <a:t> flagVar = </a:t>
            </a:r>
            <a:r>
              <a:rPr lang="en-US" sz="2800" b="1" smtClean="0">
                <a:solidFill>
                  <a:schemeClr val="folHlink"/>
                </a:solidFill>
                <a:latin typeface="Courier New" pitchFamily="49" charset="0"/>
              </a:rPr>
              <a:t>True Then</a:t>
            </a:r>
          </a:p>
          <a:p>
            <a:pPr eaLnBrk="1" hangingPunct="1">
              <a:lnSpc>
                <a:spcPct val="90000"/>
              </a:lnSpc>
              <a:buFontTx/>
              <a:buNone/>
            </a:pPr>
            <a:r>
              <a:rPr lang="en-US" sz="2800" smtClean="0"/>
              <a:t>and</a:t>
            </a:r>
          </a:p>
          <a:p>
            <a:pPr eaLnBrk="1" hangingPunct="1">
              <a:lnSpc>
                <a:spcPct val="90000"/>
              </a:lnSpc>
              <a:buFontTx/>
              <a:buNone/>
            </a:pPr>
            <a:r>
              <a:rPr lang="en-US" b="1" smtClean="0">
                <a:latin typeface="Courier New" pitchFamily="49" charset="0"/>
              </a:rPr>
              <a:t>  </a:t>
            </a:r>
            <a:r>
              <a:rPr lang="en-US" sz="2800" b="1" smtClean="0">
                <a:solidFill>
                  <a:schemeClr val="folHlink"/>
                </a:solidFill>
                <a:latin typeface="Courier New" pitchFamily="49" charset="0"/>
              </a:rPr>
              <a:t>If</a:t>
            </a:r>
            <a:r>
              <a:rPr lang="en-US" sz="2800" b="1" smtClean="0">
                <a:latin typeface="Courier New" pitchFamily="49" charset="0"/>
              </a:rPr>
              <a:t> flagVar = </a:t>
            </a:r>
            <a:r>
              <a:rPr lang="en-US" sz="2800" b="1" smtClean="0">
                <a:solidFill>
                  <a:schemeClr val="folHlink"/>
                </a:solidFill>
                <a:latin typeface="Courier New" pitchFamily="49" charset="0"/>
              </a:rPr>
              <a:t>False Then</a:t>
            </a:r>
          </a:p>
          <a:p>
            <a:pPr eaLnBrk="1" hangingPunct="1">
              <a:lnSpc>
                <a:spcPct val="90000"/>
              </a:lnSpc>
              <a:buFontTx/>
              <a:buNone/>
            </a:pPr>
            <a:r>
              <a:rPr lang="en-US" sz="2800" smtClean="0"/>
              <a:t>can be replaced by</a:t>
            </a:r>
          </a:p>
          <a:p>
            <a:pPr eaLnBrk="1" hangingPunct="1">
              <a:lnSpc>
                <a:spcPct val="90000"/>
              </a:lnSpc>
              <a:buFontTx/>
              <a:buNone/>
            </a:pPr>
            <a:r>
              <a:rPr lang="en-US" b="1" smtClean="0">
                <a:latin typeface="Courier New" pitchFamily="49" charset="0"/>
              </a:rPr>
              <a:t>  </a:t>
            </a:r>
            <a:r>
              <a:rPr lang="en-US" sz="2800" b="1" smtClean="0">
                <a:solidFill>
                  <a:schemeClr val="folHlink"/>
                </a:solidFill>
                <a:latin typeface="Courier New" pitchFamily="49" charset="0"/>
              </a:rPr>
              <a:t>If</a:t>
            </a:r>
            <a:r>
              <a:rPr lang="en-US" sz="2800" b="1" smtClean="0">
                <a:latin typeface="Courier New" pitchFamily="49" charset="0"/>
              </a:rPr>
              <a:t> flagVar </a:t>
            </a:r>
            <a:r>
              <a:rPr lang="en-US" sz="2800" b="1" smtClean="0">
                <a:solidFill>
                  <a:schemeClr val="folHlink"/>
                </a:solidFill>
                <a:latin typeface="Courier New" pitchFamily="49" charset="0"/>
              </a:rPr>
              <a:t>Then</a:t>
            </a:r>
            <a:r>
              <a:rPr lang="en-US" sz="2800" b="1" smtClean="0">
                <a:latin typeface="Courier New" pitchFamily="49" charset="0"/>
              </a:rPr>
              <a:t> </a:t>
            </a:r>
          </a:p>
          <a:p>
            <a:pPr eaLnBrk="1" hangingPunct="1">
              <a:lnSpc>
                <a:spcPct val="90000"/>
              </a:lnSpc>
              <a:buFontTx/>
              <a:buNone/>
            </a:pPr>
            <a:r>
              <a:rPr lang="en-US" sz="2800" smtClean="0"/>
              <a:t>and</a:t>
            </a:r>
            <a:r>
              <a:rPr lang="en-US" smtClean="0"/>
              <a:t> </a:t>
            </a:r>
          </a:p>
          <a:p>
            <a:pPr eaLnBrk="1" hangingPunct="1">
              <a:lnSpc>
                <a:spcPct val="90000"/>
              </a:lnSpc>
              <a:buFontTx/>
              <a:buNone/>
            </a:pPr>
            <a:r>
              <a:rPr lang="en-US" b="1" smtClean="0">
                <a:latin typeface="Courier New" pitchFamily="49" charset="0"/>
              </a:rPr>
              <a:t>  </a:t>
            </a:r>
            <a:r>
              <a:rPr lang="en-US" sz="2800" b="1" smtClean="0">
                <a:solidFill>
                  <a:schemeClr val="folHlink"/>
                </a:solidFill>
                <a:latin typeface="Courier New" pitchFamily="49" charset="0"/>
              </a:rPr>
              <a:t>If Not</a:t>
            </a:r>
            <a:r>
              <a:rPr lang="en-US" sz="2800" b="1" smtClean="0">
                <a:latin typeface="Courier New" pitchFamily="49" charset="0"/>
              </a:rPr>
              <a:t> flagVar </a:t>
            </a:r>
            <a:r>
              <a:rPr lang="en-US" sz="2800" b="1" smtClean="0">
                <a:solidFill>
                  <a:schemeClr val="folHlink"/>
                </a:solidFill>
                <a:latin typeface="Courier New" pitchFamily="49" charset="0"/>
              </a:rPr>
              <a:t>Then</a:t>
            </a:r>
          </a:p>
        </p:txBody>
      </p:sp>
      <p:sp>
        <p:nvSpPr>
          <p:cNvPr id="3481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29949AD-85CE-4216-824B-6DDA0681A108}" type="slidenum">
              <a:rPr lang="en-US" b="0" smtClean="0"/>
              <a:pPr eaLnBrk="1" hangingPunct="1"/>
              <a:t>30</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mtClean="0"/>
              <a:t>Flags continued</a:t>
            </a:r>
          </a:p>
        </p:txBody>
      </p:sp>
      <p:sp>
        <p:nvSpPr>
          <p:cNvPr id="35845" name="Rectangle 3"/>
          <p:cNvSpPr>
            <a:spLocks noGrp="1" noChangeArrowheads="1"/>
          </p:cNvSpPr>
          <p:nvPr>
            <p:ph sz="quarter" idx="1"/>
          </p:nvPr>
        </p:nvSpPr>
        <p:spPr>
          <a:xfrm>
            <a:off x="1371600" y="1981200"/>
            <a:ext cx="6172200" cy="4151313"/>
          </a:xfrm>
        </p:spPr>
        <p:txBody>
          <a:bodyPr/>
          <a:lstStyle/>
          <a:p>
            <a:pPr eaLnBrk="1" hangingPunct="1">
              <a:buFontTx/>
              <a:buNone/>
            </a:pPr>
            <a:r>
              <a:rPr lang="en-US" sz="2800" smtClean="0"/>
              <a:t>The statements</a:t>
            </a:r>
          </a:p>
          <a:p>
            <a:pPr eaLnBrk="1" hangingPunct="1">
              <a:buFontTx/>
              <a:buNone/>
            </a:pPr>
            <a:r>
              <a:rPr lang="en-US" sz="2800" b="1" smtClean="0">
                <a:latin typeface="Courier New" pitchFamily="49" charset="0"/>
              </a:rPr>
              <a:t>  </a:t>
            </a:r>
            <a:r>
              <a:rPr lang="en-US" sz="2800" b="1" smtClean="0">
                <a:solidFill>
                  <a:schemeClr val="folHlink"/>
                </a:solidFill>
                <a:latin typeface="Courier New" pitchFamily="49" charset="0"/>
              </a:rPr>
              <a:t>Do While</a:t>
            </a:r>
            <a:r>
              <a:rPr lang="en-US" sz="2800" b="1" smtClean="0">
                <a:latin typeface="Courier New" pitchFamily="49" charset="0"/>
              </a:rPr>
              <a:t> flagVar = </a:t>
            </a:r>
            <a:r>
              <a:rPr lang="en-US" sz="2800" b="1" smtClean="0">
                <a:solidFill>
                  <a:schemeClr val="folHlink"/>
                </a:solidFill>
                <a:latin typeface="Courier New" pitchFamily="49" charset="0"/>
              </a:rPr>
              <a:t>True</a:t>
            </a:r>
            <a:r>
              <a:rPr lang="en-US" sz="2800" b="1" smtClean="0">
                <a:latin typeface="Courier New" pitchFamily="49" charset="0"/>
              </a:rPr>
              <a:t> </a:t>
            </a:r>
          </a:p>
          <a:p>
            <a:pPr eaLnBrk="1" hangingPunct="1">
              <a:buFontTx/>
              <a:buNone/>
            </a:pPr>
            <a:r>
              <a:rPr lang="en-US" sz="2800" smtClean="0"/>
              <a:t>and</a:t>
            </a:r>
            <a:r>
              <a:rPr lang="en-US" sz="2800" smtClean="0">
                <a:latin typeface="Courier New" pitchFamily="49" charset="0"/>
              </a:rPr>
              <a:t> </a:t>
            </a:r>
          </a:p>
          <a:p>
            <a:pPr eaLnBrk="1" hangingPunct="1">
              <a:buFontTx/>
              <a:buNone/>
            </a:pPr>
            <a:r>
              <a:rPr lang="en-US" sz="2800" b="1" smtClean="0">
                <a:latin typeface="Courier New" pitchFamily="49" charset="0"/>
              </a:rPr>
              <a:t>  </a:t>
            </a:r>
            <a:r>
              <a:rPr lang="en-US" sz="2800" b="1" smtClean="0">
                <a:solidFill>
                  <a:schemeClr val="folHlink"/>
                </a:solidFill>
                <a:latin typeface="Courier New" pitchFamily="49" charset="0"/>
              </a:rPr>
              <a:t>Do While</a:t>
            </a:r>
            <a:r>
              <a:rPr lang="en-US" sz="2800" b="1" smtClean="0">
                <a:latin typeface="Courier New" pitchFamily="49" charset="0"/>
              </a:rPr>
              <a:t> flagVar = </a:t>
            </a:r>
            <a:r>
              <a:rPr lang="en-US" sz="2800" b="1" smtClean="0">
                <a:solidFill>
                  <a:schemeClr val="folHlink"/>
                </a:solidFill>
                <a:latin typeface="Courier New" pitchFamily="49" charset="0"/>
              </a:rPr>
              <a:t>False</a:t>
            </a:r>
          </a:p>
          <a:p>
            <a:pPr eaLnBrk="1" hangingPunct="1">
              <a:buFontTx/>
              <a:buNone/>
            </a:pPr>
            <a:r>
              <a:rPr lang="en-US" sz="2800" smtClean="0"/>
              <a:t>can be replaced by</a:t>
            </a:r>
          </a:p>
          <a:p>
            <a:pPr eaLnBrk="1" hangingPunct="1">
              <a:buFontTx/>
              <a:buNone/>
            </a:pPr>
            <a:r>
              <a:rPr lang="en-US" sz="2800" b="1" smtClean="0">
                <a:latin typeface="Courier New" pitchFamily="49" charset="0"/>
              </a:rPr>
              <a:t>  </a:t>
            </a:r>
            <a:r>
              <a:rPr lang="en-US" sz="2800" b="1" smtClean="0">
                <a:solidFill>
                  <a:schemeClr val="folHlink"/>
                </a:solidFill>
                <a:latin typeface="Courier New" pitchFamily="49" charset="0"/>
              </a:rPr>
              <a:t>Do While</a:t>
            </a:r>
            <a:r>
              <a:rPr lang="en-US" sz="2800" b="1" smtClean="0">
                <a:latin typeface="Courier New" pitchFamily="49" charset="0"/>
              </a:rPr>
              <a:t> flagVar </a:t>
            </a:r>
          </a:p>
          <a:p>
            <a:pPr eaLnBrk="1" hangingPunct="1">
              <a:buFontTx/>
              <a:buNone/>
            </a:pPr>
            <a:r>
              <a:rPr lang="en-US" sz="2800" smtClean="0"/>
              <a:t>and </a:t>
            </a:r>
          </a:p>
          <a:p>
            <a:pPr eaLnBrk="1" hangingPunct="1">
              <a:buFontTx/>
              <a:buNone/>
            </a:pPr>
            <a:r>
              <a:rPr lang="en-US" sz="2800" b="1" smtClean="0">
                <a:latin typeface="Courier New" pitchFamily="49" charset="0"/>
              </a:rPr>
              <a:t>  </a:t>
            </a:r>
            <a:r>
              <a:rPr lang="en-US" sz="2800" b="1" smtClean="0">
                <a:solidFill>
                  <a:schemeClr val="folHlink"/>
                </a:solidFill>
                <a:latin typeface="Courier New" pitchFamily="49" charset="0"/>
              </a:rPr>
              <a:t>Do While Not</a:t>
            </a:r>
            <a:r>
              <a:rPr lang="en-US" sz="2800" b="1" smtClean="0">
                <a:latin typeface="Courier New" pitchFamily="49" charset="0"/>
              </a:rPr>
              <a:t> flagVar</a:t>
            </a:r>
            <a:endParaRPr lang="en-US" sz="2800" smtClean="0">
              <a:latin typeface="Courier New" pitchFamily="49" charset="0"/>
            </a:endParaRPr>
          </a:p>
        </p:txBody>
      </p:sp>
      <p:sp>
        <p:nvSpPr>
          <p:cNvPr id="3584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F94A890-E58E-4912-B425-5F32B97C85BD}" type="slidenum">
              <a:rPr lang="en-US" b="0" smtClean="0"/>
              <a:pPr eaLnBrk="1" hangingPunct="1"/>
              <a:t>31</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smtClean="0"/>
              <a:t>Example 4: Form</a:t>
            </a:r>
          </a:p>
        </p:txBody>
      </p:sp>
      <p:pic>
        <p:nvPicPr>
          <p:cNvPr id="36870" name="Content Placeholder 7" descr="5-2-4.tif"/>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622550" y="2117725"/>
            <a:ext cx="3930650" cy="2759075"/>
          </a:xfrm>
        </p:spPr>
      </p:pic>
      <p:sp>
        <p:nvSpPr>
          <p:cNvPr id="3686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73BBC912-34E5-4F35-91C1-758785B8360D}" type="slidenum">
              <a:rPr lang="en-US" b="0" smtClean="0"/>
              <a:pPr eaLnBrk="1" hangingPunct="1"/>
              <a:t>32</a:t>
            </a:fld>
            <a:endParaRPr lang="en-US" b="0" dirty="0" smtClean="0"/>
          </a:p>
        </p:txBody>
      </p:sp>
      <p:sp>
        <p:nvSpPr>
          <p:cNvPr id="36869" name="Text Box 6"/>
          <p:cNvSpPr txBox="1">
            <a:spLocks noChangeArrowheads="1"/>
          </p:cNvSpPr>
          <p:nvPr/>
        </p:nvSpPr>
        <p:spPr bwMode="auto">
          <a:xfrm>
            <a:off x="228600" y="5105400"/>
            <a:ext cx="8686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sz="2800" b="0" dirty="0"/>
              <a:t>The file WORDS.TXT contains words from a spelling bee, one word per line. Count the words and determine whether they are in alphabetical order.</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smtClean="0"/>
              <a:t>Example 4: Partial Code</a:t>
            </a:r>
          </a:p>
        </p:txBody>
      </p:sp>
      <p:sp>
        <p:nvSpPr>
          <p:cNvPr id="37893" name="Rectangle 3"/>
          <p:cNvSpPr>
            <a:spLocks noGrp="1" noChangeArrowheads="1"/>
          </p:cNvSpPr>
          <p:nvPr>
            <p:ph sz="quarter" idx="1"/>
          </p:nvPr>
        </p:nvSpPr>
        <p:spPr/>
        <p:txBody>
          <a:bodyPr/>
          <a:lstStyle/>
          <a:p>
            <a:pPr eaLnBrk="1" hangingPunct="1">
              <a:lnSpc>
                <a:spcPct val="90000"/>
              </a:lnSpc>
              <a:buFontTx/>
              <a:buNone/>
            </a:pPr>
            <a:r>
              <a:rPr lang="en-US" sz="2400" b="1" smtClean="0">
                <a:solidFill>
                  <a:schemeClr val="folHlink"/>
                </a:solidFill>
                <a:latin typeface="Courier New" pitchFamily="49" charset="0"/>
              </a:rPr>
              <a:t>Dim </a:t>
            </a:r>
            <a:r>
              <a:rPr lang="en-US" sz="2400" b="1" smtClean="0">
                <a:latin typeface="Courier New" pitchFamily="49" charset="0"/>
              </a:rPr>
              <a:t>word1 As String = </a:t>
            </a:r>
            <a:r>
              <a:rPr lang="en-US" sz="2400" b="1" smtClean="0">
                <a:solidFill>
                  <a:schemeClr val="hlink"/>
                </a:solidFill>
                <a:latin typeface="Courier New" pitchFamily="49" charset="0"/>
              </a:rPr>
              <a:t>""</a:t>
            </a:r>
          </a:p>
          <a:p>
            <a:pPr eaLnBrk="1" hangingPunct="1">
              <a:lnSpc>
                <a:spcPct val="90000"/>
              </a:lnSpc>
              <a:buFontTx/>
              <a:buNone/>
            </a:pPr>
            <a:r>
              <a:rPr lang="en-US" sz="2400" b="1" smtClean="0">
                <a:solidFill>
                  <a:schemeClr val="folHlink"/>
                </a:solidFill>
                <a:latin typeface="Courier New" pitchFamily="49" charset="0"/>
              </a:rPr>
              <a:t>Dim </a:t>
            </a:r>
            <a:r>
              <a:rPr lang="en-US" sz="2400" b="1" smtClean="0">
                <a:latin typeface="Courier New" pitchFamily="49" charset="0"/>
              </a:rPr>
              <a:t>orderFlag</a:t>
            </a:r>
            <a:r>
              <a:rPr lang="en-US" sz="2400" b="1" smtClean="0">
                <a:solidFill>
                  <a:schemeClr val="folHlink"/>
                </a:solidFill>
                <a:latin typeface="Courier New" pitchFamily="49" charset="0"/>
              </a:rPr>
              <a:t> As Boolean </a:t>
            </a:r>
            <a:r>
              <a:rPr lang="en-US" sz="2400" b="1" smtClean="0">
                <a:latin typeface="Courier New" pitchFamily="49" charset="0"/>
              </a:rPr>
              <a:t>=</a:t>
            </a:r>
            <a:r>
              <a:rPr lang="en-US" sz="2400" b="1" smtClean="0">
                <a:solidFill>
                  <a:schemeClr val="folHlink"/>
                </a:solidFill>
                <a:latin typeface="Courier New" pitchFamily="49" charset="0"/>
              </a:rPr>
              <a:t> True</a:t>
            </a:r>
          </a:p>
          <a:p>
            <a:pPr eaLnBrk="1" hangingPunct="1">
              <a:lnSpc>
                <a:spcPct val="90000"/>
              </a:lnSpc>
              <a:buFontTx/>
              <a:buNone/>
            </a:pPr>
            <a:r>
              <a:rPr lang="en-US" sz="2400" b="1" smtClean="0">
                <a:solidFill>
                  <a:schemeClr val="folHlink"/>
                </a:solidFill>
                <a:latin typeface="Courier New" pitchFamily="49" charset="0"/>
              </a:rPr>
              <a:t>Do While</a:t>
            </a:r>
            <a:r>
              <a:rPr lang="en-US" sz="2400" b="1" smtClean="0">
                <a:latin typeface="Courier New" pitchFamily="49" charset="0"/>
              </a:rPr>
              <a:t> (sr.Peek &lt;&gt; -1)</a:t>
            </a:r>
          </a:p>
          <a:p>
            <a:pPr eaLnBrk="1" hangingPunct="1">
              <a:lnSpc>
                <a:spcPct val="90000"/>
              </a:lnSpc>
              <a:buFontTx/>
              <a:buNone/>
            </a:pPr>
            <a:r>
              <a:rPr lang="en-US" sz="2400" b="1" smtClean="0">
                <a:latin typeface="Courier New" pitchFamily="49" charset="0"/>
              </a:rPr>
              <a:t>  word2 = sr.ReadLine</a:t>
            </a:r>
          </a:p>
          <a:p>
            <a:pPr eaLnBrk="1" hangingPunct="1">
              <a:lnSpc>
                <a:spcPct val="90000"/>
              </a:lnSpc>
              <a:buFontTx/>
              <a:buNone/>
            </a:pPr>
            <a:r>
              <a:rPr lang="en-US" sz="2400" b="1" smtClean="0">
                <a:latin typeface="Courier New" pitchFamily="49" charset="0"/>
              </a:rPr>
              <a:t>  wordCounter += 1 </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If</a:t>
            </a:r>
            <a:r>
              <a:rPr lang="en-US" sz="2400" b="1" smtClean="0">
                <a:latin typeface="Courier New" pitchFamily="49" charset="0"/>
              </a:rPr>
              <a:t> word1 &gt; word2 </a:t>
            </a:r>
            <a:r>
              <a:rPr lang="en-US" sz="2400" b="1" smtClean="0">
                <a:solidFill>
                  <a:schemeClr val="folHlink"/>
                </a:solidFill>
                <a:latin typeface="Courier New" pitchFamily="49" charset="0"/>
              </a:rPr>
              <a:t>Then</a:t>
            </a:r>
            <a:r>
              <a:rPr lang="en-US" sz="2400" b="1" smtClean="0">
                <a:latin typeface="Courier New" pitchFamily="49" charset="0"/>
              </a:rPr>
              <a:t> </a:t>
            </a:r>
          </a:p>
          <a:p>
            <a:pPr eaLnBrk="1" hangingPunct="1">
              <a:lnSpc>
                <a:spcPct val="90000"/>
              </a:lnSpc>
              <a:buFontTx/>
              <a:buNone/>
            </a:pPr>
            <a:r>
              <a:rPr lang="en-US" sz="2400" b="1" smtClean="0">
                <a:latin typeface="Courier New" pitchFamily="49" charset="0"/>
              </a:rPr>
              <a:t>    orderFlag = </a:t>
            </a:r>
            <a:r>
              <a:rPr lang="en-US" sz="2400" b="1" smtClean="0">
                <a:solidFill>
                  <a:schemeClr val="folHlink"/>
                </a:solidFill>
                <a:latin typeface="Courier New" pitchFamily="49" charset="0"/>
              </a:rPr>
              <a:t>False</a:t>
            </a:r>
          </a:p>
          <a:p>
            <a:pPr eaLnBrk="1" hangingPunct="1">
              <a:lnSpc>
                <a:spcPct val="90000"/>
              </a:lnSpc>
              <a:buFontTx/>
              <a:buNone/>
            </a:pPr>
            <a:r>
              <a:rPr lang="en-US" sz="2400" b="1" smtClean="0">
                <a:latin typeface="Courier New" pitchFamily="49" charset="0"/>
              </a:rPr>
              <a:t>  </a:t>
            </a:r>
            <a:r>
              <a:rPr lang="en-US" sz="2400" b="1" smtClean="0">
                <a:solidFill>
                  <a:schemeClr val="folHlink"/>
                </a:solidFill>
                <a:latin typeface="Courier New" pitchFamily="49" charset="0"/>
              </a:rPr>
              <a:t>End If</a:t>
            </a:r>
          </a:p>
          <a:p>
            <a:pPr eaLnBrk="1" hangingPunct="1">
              <a:lnSpc>
                <a:spcPct val="90000"/>
              </a:lnSpc>
              <a:buFontTx/>
              <a:buNone/>
            </a:pPr>
            <a:r>
              <a:rPr lang="en-US" sz="2400" b="1" smtClean="0">
                <a:latin typeface="Courier New" pitchFamily="49" charset="0"/>
              </a:rPr>
              <a:t>  word1 = word2</a:t>
            </a:r>
          </a:p>
          <a:p>
            <a:pPr eaLnBrk="1" hangingPunct="1">
              <a:lnSpc>
                <a:spcPct val="90000"/>
              </a:lnSpc>
              <a:buFontTx/>
              <a:buNone/>
            </a:pPr>
            <a:r>
              <a:rPr lang="en-US" sz="2400" b="1" smtClean="0">
                <a:solidFill>
                  <a:schemeClr val="folHlink"/>
                </a:solidFill>
                <a:latin typeface="Courier New" pitchFamily="49" charset="0"/>
              </a:rPr>
              <a:t>Loop</a:t>
            </a:r>
            <a:endParaRPr lang="en-US" sz="2400" smtClean="0">
              <a:solidFill>
                <a:schemeClr val="folHlink"/>
              </a:solidFill>
              <a:latin typeface="Courier New" pitchFamily="49" charset="0"/>
            </a:endParaRPr>
          </a:p>
        </p:txBody>
      </p:sp>
      <p:sp>
        <p:nvSpPr>
          <p:cNvPr id="3789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5C4BB5C-639C-489D-A070-EAD6AA1E2BE3}" type="slidenum">
              <a:rPr lang="en-US" b="0" smtClean="0"/>
              <a:pPr eaLnBrk="1" hangingPunct="1"/>
              <a:t>33</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smtClean="0"/>
              <a:t>Nested Loops</a:t>
            </a:r>
          </a:p>
        </p:txBody>
      </p:sp>
      <p:sp>
        <p:nvSpPr>
          <p:cNvPr id="38917" name="Rectangle 3"/>
          <p:cNvSpPr>
            <a:spLocks noGrp="1" noChangeArrowheads="1"/>
          </p:cNvSpPr>
          <p:nvPr>
            <p:ph sz="quarter" idx="1"/>
          </p:nvPr>
        </p:nvSpPr>
        <p:spPr/>
        <p:txBody>
          <a:bodyPr/>
          <a:lstStyle/>
          <a:p>
            <a:pPr eaLnBrk="1" hangingPunct="1">
              <a:buFontTx/>
              <a:buNone/>
            </a:pPr>
            <a:r>
              <a:rPr lang="en-US" smtClean="0"/>
              <a:t>Statements inside a loop can contain</a:t>
            </a:r>
          </a:p>
          <a:p>
            <a:pPr eaLnBrk="1" hangingPunct="1">
              <a:buFontTx/>
              <a:buNone/>
            </a:pPr>
            <a:r>
              <a:rPr lang="en-US" smtClean="0"/>
              <a:t>another loop.</a:t>
            </a:r>
          </a:p>
        </p:txBody>
      </p:sp>
      <p:sp>
        <p:nvSpPr>
          <p:cNvPr id="3891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0E2DFFA-46FF-47B6-BAEF-71A60356D765}" type="slidenum">
              <a:rPr lang="en-US" b="0" smtClean="0"/>
              <a:pPr eaLnBrk="1" hangingPunct="1"/>
              <a:t>34</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smtClean="0"/>
              <a:t>6.3 For…Next Loops</a:t>
            </a:r>
          </a:p>
        </p:txBody>
      </p:sp>
      <p:sp>
        <p:nvSpPr>
          <p:cNvPr id="39941" name="Rectangle 3"/>
          <p:cNvSpPr>
            <a:spLocks noGrp="1" noChangeArrowheads="1"/>
          </p:cNvSpPr>
          <p:nvPr>
            <p:ph sz="quarter" idx="1"/>
          </p:nvPr>
        </p:nvSpPr>
        <p:spPr/>
        <p:txBody>
          <a:bodyPr/>
          <a:lstStyle/>
          <a:p>
            <a:pPr eaLnBrk="1" hangingPunct="1"/>
            <a:r>
              <a:rPr lang="en-US" smtClean="0"/>
              <a:t>Nested For … Next Loops</a:t>
            </a:r>
          </a:p>
          <a:p>
            <a:pPr eaLnBrk="1" hangingPunct="1"/>
            <a:r>
              <a:rPr lang="en-US" smtClean="0"/>
              <a:t>Local Type Inference</a:t>
            </a:r>
          </a:p>
        </p:txBody>
      </p:sp>
      <p:sp>
        <p:nvSpPr>
          <p:cNvPr id="3993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84A8751-F601-46F5-A7C1-515852EDF372}" type="slidenum">
              <a:rPr lang="en-US" b="0" smtClean="0"/>
              <a:pPr eaLnBrk="1" hangingPunct="1"/>
              <a:t>35</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mtClean="0"/>
              <a:t>For…Next Loops</a:t>
            </a:r>
          </a:p>
        </p:txBody>
      </p:sp>
      <p:sp>
        <p:nvSpPr>
          <p:cNvPr id="40965" name="Rectangle 3"/>
          <p:cNvSpPr>
            <a:spLocks noGrp="1" noChangeArrowheads="1"/>
          </p:cNvSpPr>
          <p:nvPr>
            <p:ph sz="quarter" idx="1"/>
          </p:nvPr>
        </p:nvSpPr>
        <p:spPr/>
        <p:txBody>
          <a:bodyPr/>
          <a:lstStyle/>
          <a:p>
            <a:pPr eaLnBrk="1" hangingPunct="1"/>
            <a:r>
              <a:rPr lang="en-US" smtClean="0"/>
              <a:t>Used when we know how many times we want the loop to execute</a:t>
            </a:r>
          </a:p>
          <a:p>
            <a:pPr eaLnBrk="1" hangingPunct="1"/>
            <a:r>
              <a:rPr lang="en-US" smtClean="0"/>
              <a:t>A counter controlled loop</a:t>
            </a:r>
          </a:p>
        </p:txBody>
      </p:sp>
      <p:sp>
        <p:nvSpPr>
          <p:cNvPr id="4096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346887D9-B2C6-4DE8-B8B1-8BB117E15504}" type="slidenum">
              <a:rPr lang="en-US" b="0" smtClean="0"/>
              <a:pPr eaLnBrk="1" hangingPunct="1"/>
              <a:t>36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mtClean="0"/>
              <a:t>Sample</a:t>
            </a:r>
          </a:p>
        </p:txBody>
      </p:sp>
      <p:sp>
        <p:nvSpPr>
          <p:cNvPr id="41989" name="Rectangle 3"/>
          <p:cNvSpPr>
            <a:spLocks noGrp="1" noChangeArrowheads="1"/>
          </p:cNvSpPr>
          <p:nvPr>
            <p:ph sz="quarter" idx="1"/>
          </p:nvPr>
        </p:nvSpPr>
        <p:spPr/>
        <p:txBody>
          <a:bodyPr/>
          <a:lstStyle/>
          <a:p>
            <a:pPr eaLnBrk="1" hangingPunct="1">
              <a:buFontTx/>
              <a:buNone/>
            </a:pPr>
            <a:r>
              <a:rPr lang="en-US" sz="2400" b="1" smtClean="0">
                <a:solidFill>
                  <a:schemeClr val="folHlink"/>
                </a:solidFill>
                <a:latin typeface="Courier New" pitchFamily="49" charset="0"/>
              </a:rPr>
              <a:t>For</a:t>
            </a:r>
            <a:r>
              <a:rPr lang="en-US" sz="2400" b="1" smtClean="0">
                <a:latin typeface="Courier New" pitchFamily="49" charset="0"/>
              </a:rPr>
              <a:t> i As Integer = 1 </a:t>
            </a:r>
            <a:r>
              <a:rPr lang="en-US" sz="2400" b="1" smtClean="0">
                <a:solidFill>
                  <a:schemeClr val="folHlink"/>
                </a:solidFill>
                <a:latin typeface="Courier New" pitchFamily="49" charset="0"/>
              </a:rPr>
              <a:t>To</a:t>
            </a:r>
            <a:r>
              <a:rPr lang="en-US" sz="2400" b="1" smtClean="0">
                <a:latin typeface="Courier New" pitchFamily="49" charset="0"/>
              </a:rPr>
              <a:t> 5</a:t>
            </a:r>
          </a:p>
          <a:p>
            <a:pPr eaLnBrk="1" hangingPunct="1">
              <a:buFontTx/>
              <a:buNone/>
            </a:pPr>
            <a:r>
              <a:rPr lang="en-US" sz="2400" b="1" smtClean="0">
                <a:latin typeface="Courier New" pitchFamily="49" charset="0"/>
              </a:rPr>
              <a:t>  lstTable.Items.Add(i &amp; </a:t>
            </a:r>
            <a:r>
              <a:rPr lang="en-US" sz="2400" b="1" smtClean="0">
                <a:solidFill>
                  <a:schemeClr val="hlink"/>
                </a:solidFill>
                <a:latin typeface="Courier New" pitchFamily="49" charset="0"/>
              </a:rPr>
              <a:t>" "</a:t>
            </a:r>
            <a:r>
              <a:rPr lang="en-US" sz="2400" b="1" smtClean="0">
                <a:latin typeface="Courier New" pitchFamily="49" charset="0"/>
              </a:rPr>
              <a:t> &amp; i ^ 2)</a:t>
            </a:r>
          </a:p>
          <a:p>
            <a:pPr eaLnBrk="1" hangingPunct="1">
              <a:buFontTx/>
              <a:buNone/>
            </a:pPr>
            <a:r>
              <a:rPr lang="en-US" sz="2400" b="1" smtClean="0">
                <a:solidFill>
                  <a:schemeClr val="folHlink"/>
                </a:solidFill>
                <a:latin typeface="Courier New" pitchFamily="49" charset="0"/>
              </a:rPr>
              <a:t>Next</a:t>
            </a:r>
          </a:p>
          <a:p>
            <a:pPr eaLnBrk="1" hangingPunct="1">
              <a:buFontTx/>
              <a:buNone/>
            </a:pPr>
            <a:endParaRPr lang="en-US" sz="2400" b="1" smtClean="0">
              <a:latin typeface="Courier New" pitchFamily="49" charset="0"/>
            </a:endParaRPr>
          </a:p>
          <a:p>
            <a:pPr eaLnBrk="1" hangingPunct="1">
              <a:buFontTx/>
              <a:buNone/>
            </a:pPr>
            <a:r>
              <a:rPr lang="en-US" sz="2400" smtClean="0"/>
              <a:t>The loop control variable, i, is </a:t>
            </a:r>
          </a:p>
          <a:p>
            <a:pPr lvl="1" eaLnBrk="1" hangingPunct="1"/>
            <a:r>
              <a:rPr lang="en-US" sz="2400" smtClean="0"/>
              <a:t>initialized to 1</a:t>
            </a:r>
          </a:p>
          <a:p>
            <a:pPr lvl="1" eaLnBrk="1" hangingPunct="1"/>
            <a:r>
              <a:rPr lang="en-US" sz="2400" smtClean="0"/>
              <a:t>tested against the stop value, 5</a:t>
            </a:r>
          </a:p>
          <a:p>
            <a:pPr lvl="1" eaLnBrk="1" hangingPunct="1"/>
            <a:r>
              <a:rPr lang="en-US" sz="2400" smtClean="0"/>
              <a:t>incremented by 1 at the Next statement</a:t>
            </a:r>
          </a:p>
        </p:txBody>
      </p:sp>
      <p:sp>
        <p:nvSpPr>
          <p:cNvPr id="4198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5A0451E-7A84-486A-9690-7A46A9711201}" type="slidenum">
              <a:rPr lang="en-US" b="0" smtClean="0"/>
              <a:pPr eaLnBrk="1" hangingPunct="1"/>
              <a:t>37</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smtClean="0"/>
              <a:t>Similar Do While Loop</a:t>
            </a:r>
          </a:p>
        </p:txBody>
      </p:sp>
      <p:sp>
        <p:nvSpPr>
          <p:cNvPr id="43013" name="Rectangle 3"/>
          <p:cNvSpPr>
            <a:spLocks noGrp="1" noChangeArrowheads="1"/>
          </p:cNvSpPr>
          <p:nvPr>
            <p:ph sz="quarter" idx="1"/>
          </p:nvPr>
        </p:nvSpPr>
        <p:spPr>
          <a:xfrm>
            <a:off x="533400" y="1981200"/>
            <a:ext cx="8421688" cy="4151313"/>
          </a:xfrm>
        </p:spPr>
        <p:txBody>
          <a:bodyPr/>
          <a:lstStyle/>
          <a:p>
            <a:pPr eaLnBrk="1" hangingPunct="1">
              <a:buFontTx/>
              <a:buNone/>
            </a:pPr>
            <a:r>
              <a:rPr lang="en-US" sz="2800" b="1" smtClean="0">
                <a:latin typeface="Courier New" pitchFamily="49" charset="0"/>
              </a:rPr>
              <a:t>i = 1</a:t>
            </a:r>
          </a:p>
          <a:p>
            <a:pPr eaLnBrk="1" hangingPunct="1">
              <a:buFontTx/>
              <a:buNone/>
            </a:pPr>
            <a:r>
              <a:rPr lang="en-US" sz="2800" b="1" smtClean="0">
                <a:solidFill>
                  <a:schemeClr val="folHlink"/>
                </a:solidFill>
                <a:latin typeface="Courier New" pitchFamily="49" charset="0"/>
              </a:rPr>
              <a:t>Do While</a:t>
            </a:r>
            <a:r>
              <a:rPr lang="en-US" sz="2800" b="1" smtClean="0">
                <a:latin typeface="Courier New" pitchFamily="49" charset="0"/>
              </a:rPr>
              <a:t> i &lt;= 5</a:t>
            </a:r>
          </a:p>
          <a:p>
            <a:pPr eaLnBrk="1" hangingPunct="1">
              <a:buFontTx/>
              <a:buNone/>
            </a:pPr>
            <a:r>
              <a:rPr lang="en-US" sz="2800" b="1" smtClean="0">
                <a:latin typeface="Courier New" pitchFamily="49" charset="0"/>
              </a:rPr>
              <a:t>  lstTable.Items.Add(i &amp; </a:t>
            </a:r>
            <a:r>
              <a:rPr lang="en-US" sz="2800" b="1" smtClean="0">
                <a:solidFill>
                  <a:schemeClr val="hlink"/>
                </a:solidFill>
                <a:latin typeface="Courier New" pitchFamily="49" charset="0"/>
              </a:rPr>
              <a:t>" "</a:t>
            </a:r>
            <a:r>
              <a:rPr lang="en-US" sz="2800" b="1" smtClean="0">
                <a:latin typeface="Courier New" pitchFamily="49" charset="0"/>
              </a:rPr>
              <a:t> &amp; i ^ 2)</a:t>
            </a:r>
          </a:p>
          <a:p>
            <a:pPr eaLnBrk="1" hangingPunct="1">
              <a:buFontTx/>
              <a:buNone/>
            </a:pPr>
            <a:r>
              <a:rPr lang="en-US" sz="2800" b="1" smtClean="0">
                <a:latin typeface="Courier New" pitchFamily="49" charset="0"/>
              </a:rPr>
              <a:t>  i += 1 </a:t>
            </a:r>
          </a:p>
          <a:p>
            <a:pPr eaLnBrk="1" hangingPunct="1">
              <a:buFontTx/>
              <a:buNone/>
            </a:pPr>
            <a:r>
              <a:rPr lang="en-US" sz="2800" b="1" smtClean="0">
                <a:solidFill>
                  <a:schemeClr val="folHlink"/>
                </a:solidFill>
                <a:latin typeface="Courier New" pitchFamily="49" charset="0"/>
              </a:rPr>
              <a:t>Loop</a:t>
            </a:r>
            <a:endParaRPr lang="en-US" sz="2800" smtClean="0">
              <a:solidFill>
                <a:schemeClr val="folHlink"/>
              </a:solidFill>
              <a:latin typeface="Courier New" pitchFamily="49" charset="0"/>
            </a:endParaRPr>
          </a:p>
        </p:txBody>
      </p:sp>
      <p:sp>
        <p:nvSpPr>
          <p:cNvPr id="4301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77AE6D0-0016-47D0-B3F6-80A914A1CDB5}" type="slidenum">
              <a:rPr lang="en-US" b="0" smtClean="0"/>
              <a:pPr eaLnBrk="1" hangingPunct="1"/>
              <a:t>38</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smtClean="0"/>
              <a:t>For…Next Loop Syntax</a:t>
            </a:r>
          </a:p>
        </p:txBody>
      </p:sp>
      <p:sp>
        <p:nvSpPr>
          <p:cNvPr id="4403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289737B-26A8-46D6-9024-00C0753FD0FD}" type="slidenum">
              <a:rPr lang="en-US" b="0" smtClean="0"/>
              <a:pPr eaLnBrk="1" hangingPunct="1"/>
              <a:t>39</a:t>
            </a:fld>
            <a:endParaRPr lang="en-US" b="0" smtClean="0"/>
          </a:p>
        </p:txBody>
      </p:sp>
      <p:pic>
        <p:nvPicPr>
          <p:cNvPr id="44037" name="Picture 4" descr="AACQWG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92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smtClean="0"/>
              <a:t>Do Loop Syntax</a:t>
            </a:r>
          </a:p>
        </p:txBody>
      </p:sp>
      <p:sp>
        <p:nvSpPr>
          <p:cNvPr id="8197" name="Rectangle 3"/>
          <p:cNvSpPr>
            <a:spLocks noGrp="1" noChangeArrowheads="1"/>
          </p:cNvSpPr>
          <p:nvPr>
            <p:ph sz="quarter" idx="1"/>
          </p:nvPr>
        </p:nvSpPr>
        <p:spPr>
          <a:xfrm>
            <a:off x="990600" y="1981200"/>
            <a:ext cx="7964488" cy="1905000"/>
          </a:xfrm>
        </p:spPr>
        <p:txBody>
          <a:bodyPr/>
          <a:lstStyle/>
          <a:p>
            <a:pPr eaLnBrk="1" hangingPunct="1">
              <a:buFontTx/>
              <a:buNone/>
            </a:pPr>
            <a:r>
              <a:rPr lang="en-US" b="1" smtClean="0">
                <a:solidFill>
                  <a:schemeClr val="folHlink"/>
                </a:solidFill>
                <a:latin typeface="Courier New" pitchFamily="49" charset="0"/>
              </a:rPr>
              <a:t>Do While</a:t>
            </a:r>
            <a:r>
              <a:rPr lang="en-US" b="1" smtClean="0">
                <a:latin typeface="Courier New" pitchFamily="49" charset="0"/>
              </a:rPr>
              <a:t> </a:t>
            </a:r>
            <a:r>
              <a:rPr lang="en-US" b="1" i="1" smtClean="0">
                <a:latin typeface="Courier New" pitchFamily="49" charset="0"/>
              </a:rPr>
              <a:t>condition</a:t>
            </a:r>
          </a:p>
          <a:p>
            <a:pPr eaLnBrk="1" hangingPunct="1">
              <a:buFontTx/>
              <a:buNone/>
            </a:pPr>
            <a:r>
              <a:rPr lang="en-US" b="1" i="1" smtClean="0">
                <a:latin typeface="Courier New" pitchFamily="49" charset="0"/>
              </a:rPr>
              <a:t>  statement(s)</a:t>
            </a:r>
          </a:p>
          <a:p>
            <a:pPr eaLnBrk="1" hangingPunct="1">
              <a:buFontTx/>
              <a:buNone/>
            </a:pPr>
            <a:r>
              <a:rPr lang="en-US" b="1" smtClean="0">
                <a:solidFill>
                  <a:schemeClr val="folHlink"/>
                </a:solidFill>
                <a:latin typeface="Courier New" pitchFamily="49" charset="0"/>
              </a:rPr>
              <a:t>Loop</a:t>
            </a:r>
          </a:p>
        </p:txBody>
      </p:sp>
      <p:sp>
        <p:nvSpPr>
          <p:cNvPr id="819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D4C11B1-3F46-4EB4-83A8-DD194E215EA5}" type="slidenum">
              <a:rPr lang="en-US" b="0" smtClean="0"/>
              <a:pPr eaLnBrk="1" hangingPunct="1"/>
              <a:t>4</a:t>
            </a:fld>
            <a:endParaRPr lang="en-US" b="0" smtClean="0"/>
          </a:p>
        </p:txBody>
      </p:sp>
      <p:sp>
        <p:nvSpPr>
          <p:cNvPr id="8198" name="AutoShape 4"/>
          <p:cNvSpPr>
            <a:spLocks noChangeArrowheads="1"/>
          </p:cNvSpPr>
          <p:nvPr/>
        </p:nvSpPr>
        <p:spPr bwMode="auto">
          <a:xfrm>
            <a:off x="5715000" y="1143000"/>
            <a:ext cx="3200400" cy="2286000"/>
          </a:xfrm>
          <a:prstGeom prst="leftArrowCallout">
            <a:avLst>
              <a:gd name="adj1" fmla="val 25000"/>
              <a:gd name="adj2" fmla="val 25000"/>
              <a:gd name="adj3" fmla="val 23333"/>
              <a:gd name="adj4" fmla="val 66667"/>
            </a:avLst>
          </a:prstGeom>
          <a:solidFill>
            <a:schemeClr val="accent2">
              <a:alpha val="50195"/>
            </a:schemeClr>
          </a:solidFill>
          <a:ln w="9525">
            <a:solidFill>
              <a:schemeClr val="tx1"/>
            </a:solidFill>
            <a:miter lim="800000"/>
            <a:headEnd/>
            <a:tailEnd/>
          </a:ln>
        </p:spPr>
        <p:txBody>
          <a:bodyPr wrap="none" anchor="ctr"/>
          <a:lstStyle/>
          <a:p>
            <a:r>
              <a:rPr lang="en-US" sz="1800" b="0"/>
              <a:t>Condition is tested,</a:t>
            </a:r>
          </a:p>
          <a:p>
            <a:r>
              <a:rPr lang="en-US" sz="1800" b="0"/>
              <a:t>If it is true, </a:t>
            </a:r>
          </a:p>
          <a:p>
            <a:r>
              <a:rPr lang="en-US" sz="1800" b="0"/>
              <a:t>the loop is run.</a:t>
            </a:r>
          </a:p>
          <a:p>
            <a:r>
              <a:rPr lang="en-US" sz="1800" b="0"/>
              <a:t>If it is false, </a:t>
            </a:r>
          </a:p>
          <a:p>
            <a:r>
              <a:rPr lang="en-US" sz="1800" b="0"/>
              <a:t>the statements </a:t>
            </a:r>
          </a:p>
          <a:p>
            <a:r>
              <a:rPr lang="en-US" sz="1800" b="0"/>
              <a:t>following the </a:t>
            </a:r>
          </a:p>
          <a:p>
            <a:r>
              <a:rPr lang="en-US" sz="1800" b="0"/>
              <a:t>Loop statement</a:t>
            </a:r>
          </a:p>
          <a:p>
            <a:r>
              <a:rPr lang="en-US" sz="1800" b="0"/>
              <a:t>are executed.</a:t>
            </a:r>
            <a:r>
              <a:rPr lang="en-US" sz="1600" b="0"/>
              <a:t> </a:t>
            </a:r>
          </a:p>
        </p:txBody>
      </p:sp>
      <p:sp>
        <p:nvSpPr>
          <p:cNvPr id="8199" name="AutoShape 5"/>
          <p:cNvSpPr>
            <a:spLocks noChangeArrowheads="1"/>
          </p:cNvSpPr>
          <p:nvPr/>
        </p:nvSpPr>
        <p:spPr bwMode="auto">
          <a:xfrm>
            <a:off x="1600200" y="3276600"/>
            <a:ext cx="3276600" cy="2286000"/>
          </a:xfrm>
          <a:prstGeom prst="upArrowCallout">
            <a:avLst>
              <a:gd name="adj1" fmla="val 35833"/>
              <a:gd name="adj2" fmla="val 35833"/>
              <a:gd name="adj3" fmla="val 16667"/>
              <a:gd name="adj4" fmla="val 66667"/>
            </a:avLst>
          </a:prstGeom>
          <a:solidFill>
            <a:schemeClr val="accent2">
              <a:alpha val="50195"/>
            </a:schemeClr>
          </a:solidFill>
          <a:ln w="9525">
            <a:solidFill>
              <a:schemeClr val="tx1"/>
            </a:solidFill>
            <a:miter lim="800000"/>
            <a:headEnd/>
            <a:tailEnd/>
          </a:ln>
        </p:spPr>
        <p:txBody>
          <a:bodyPr wrap="none" anchor="ctr"/>
          <a:lstStyle/>
          <a:p>
            <a:r>
              <a:rPr lang="en-US" sz="1800" b="0"/>
              <a:t>These statements are inside </a:t>
            </a:r>
          </a:p>
          <a:p>
            <a:r>
              <a:rPr lang="en-US" sz="1800" b="0"/>
              <a:t>the body of the loop and </a:t>
            </a:r>
          </a:p>
          <a:p>
            <a:r>
              <a:rPr lang="en-US" sz="1800" b="0"/>
              <a:t>are run if the condition </a:t>
            </a:r>
          </a:p>
          <a:p>
            <a:r>
              <a:rPr lang="en-US" sz="1800" b="0"/>
              <a:t>above is true.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mtClean="0"/>
              <a:t>Example 1: Output	</a:t>
            </a:r>
          </a:p>
        </p:txBody>
      </p:sp>
      <p:pic>
        <p:nvPicPr>
          <p:cNvPr id="45061" name="Content Placeholder 6" descr="5-3-1R.tif"/>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524000" y="2281238"/>
            <a:ext cx="6043613" cy="3814762"/>
          </a:xfrm>
        </p:spPr>
      </p:pic>
      <p:sp>
        <p:nvSpPr>
          <p:cNvPr id="4505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3590262-C9F5-40F1-8E6B-B70D169C9BF7}" type="slidenum">
              <a:rPr lang="en-US" b="0" smtClean="0"/>
              <a:pPr eaLnBrk="1" hangingPunct="1"/>
              <a:t>40</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mtClean="0"/>
              <a:t>Example 1: Code</a:t>
            </a:r>
          </a:p>
        </p:txBody>
      </p:sp>
      <p:sp>
        <p:nvSpPr>
          <p:cNvPr id="46085" name="Rectangle 3"/>
          <p:cNvSpPr>
            <a:spLocks noGrp="1" noChangeArrowheads="1"/>
          </p:cNvSpPr>
          <p:nvPr>
            <p:ph sz="quarter" idx="1"/>
          </p:nvPr>
        </p:nvSpPr>
        <p:spPr>
          <a:xfrm>
            <a:off x="304800" y="1905000"/>
            <a:ext cx="8534400" cy="3657600"/>
          </a:xfrm>
        </p:spPr>
        <p:txBody>
          <a:bodyPr/>
          <a:lstStyle/>
          <a:p>
            <a:pPr eaLnBrk="1" hangingPunct="1">
              <a:buFontTx/>
              <a:buNone/>
            </a:pPr>
            <a:r>
              <a:rPr lang="en-US" sz="2800" b="1" smtClean="0">
                <a:solidFill>
                  <a:schemeClr val="folHlink"/>
                </a:solidFill>
                <a:latin typeface="Courier New" pitchFamily="49" charset="0"/>
              </a:rPr>
              <a:t>Dim</a:t>
            </a:r>
            <a:r>
              <a:rPr lang="en-US" sz="2800" b="1" smtClean="0">
                <a:latin typeface="Courier New" pitchFamily="49" charset="0"/>
              </a:rPr>
              <a:t> pop </a:t>
            </a:r>
            <a:r>
              <a:rPr lang="en-US" sz="2800" b="1" smtClean="0">
                <a:solidFill>
                  <a:schemeClr val="folHlink"/>
                </a:solidFill>
                <a:latin typeface="Courier New" pitchFamily="49" charset="0"/>
              </a:rPr>
              <a:t>as Double</a:t>
            </a:r>
            <a:r>
              <a:rPr lang="en-US" sz="2800" b="1" smtClean="0">
                <a:latin typeface="Courier New" pitchFamily="49" charset="0"/>
              </a:rPr>
              <a:t> = 300000</a:t>
            </a:r>
          </a:p>
          <a:p>
            <a:pPr eaLnBrk="1" hangingPunct="1">
              <a:buFontTx/>
              <a:buNone/>
            </a:pPr>
            <a:r>
              <a:rPr lang="en-US" sz="2800" b="1" smtClean="0">
                <a:solidFill>
                  <a:schemeClr val="folHlink"/>
                </a:solidFill>
                <a:latin typeface="Courier New" pitchFamily="49" charset="0"/>
              </a:rPr>
              <a:t>Dim</a:t>
            </a:r>
            <a:r>
              <a:rPr lang="en-US" sz="2800" b="1" smtClean="0">
                <a:latin typeface="Courier New" pitchFamily="49" charset="0"/>
              </a:rPr>
              <a:t> fmtStr As String = </a:t>
            </a:r>
            <a:r>
              <a:rPr lang="en-US" sz="2800" b="1" smtClean="0">
                <a:solidFill>
                  <a:schemeClr val="hlink"/>
                </a:solidFill>
                <a:latin typeface="Courier New" pitchFamily="49" charset="0"/>
              </a:rPr>
              <a:t>"{0,4}{1,12:N0}"</a:t>
            </a:r>
          </a:p>
          <a:p>
            <a:pPr eaLnBrk="1" hangingPunct="1">
              <a:buFontTx/>
              <a:buNone/>
            </a:pPr>
            <a:r>
              <a:rPr lang="en-US" sz="2800" b="1" smtClean="0">
                <a:solidFill>
                  <a:schemeClr val="folHlink"/>
                </a:solidFill>
                <a:latin typeface="Courier New" pitchFamily="49" charset="0"/>
              </a:rPr>
              <a:t>For</a:t>
            </a:r>
            <a:r>
              <a:rPr lang="en-US" sz="2800" b="1" smtClean="0">
                <a:latin typeface="Courier New" pitchFamily="49" charset="0"/>
              </a:rPr>
              <a:t> yr </a:t>
            </a:r>
            <a:r>
              <a:rPr lang="en-US" sz="2800" b="1" smtClean="0">
                <a:solidFill>
                  <a:schemeClr val="folHlink"/>
                </a:solidFill>
                <a:latin typeface="Courier New" pitchFamily="49" charset="0"/>
              </a:rPr>
              <a:t>As Integer </a:t>
            </a:r>
            <a:r>
              <a:rPr lang="en-US" sz="2800" b="1" smtClean="0">
                <a:latin typeface="Courier New" pitchFamily="49" charset="0"/>
              </a:rPr>
              <a:t>= 2008 </a:t>
            </a:r>
            <a:r>
              <a:rPr lang="en-US" sz="2800" b="1" smtClean="0">
                <a:solidFill>
                  <a:schemeClr val="folHlink"/>
                </a:solidFill>
                <a:latin typeface="Courier New" pitchFamily="49" charset="0"/>
              </a:rPr>
              <a:t>To</a:t>
            </a:r>
            <a:r>
              <a:rPr lang="en-US" sz="2800" b="1" smtClean="0">
                <a:latin typeface="Courier New" pitchFamily="49" charset="0"/>
              </a:rPr>
              <a:t> 2012 lstPop.Items.Add(</a:t>
            </a:r>
            <a:r>
              <a:rPr lang="en-US" sz="2800" b="1" smtClean="0">
                <a:solidFill>
                  <a:schemeClr val="folHlink"/>
                </a:solidFill>
                <a:latin typeface="Courier New" pitchFamily="49" charset="0"/>
              </a:rPr>
              <a:t>String</a:t>
            </a:r>
            <a:r>
              <a:rPr lang="en-US" sz="2800" b="1" smtClean="0">
                <a:latin typeface="Courier New" pitchFamily="49" charset="0"/>
              </a:rPr>
              <a:t>.Format( _</a:t>
            </a:r>
          </a:p>
          <a:p>
            <a:pPr eaLnBrk="1" hangingPunct="1">
              <a:buFontTx/>
              <a:buNone/>
            </a:pPr>
            <a:r>
              <a:rPr lang="en-US" sz="2800" b="1" smtClean="0">
                <a:latin typeface="Courier New" pitchFamily="49" charset="0"/>
              </a:rPr>
              <a:t>                    fmtStr, yr, pop)</a:t>
            </a:r>
          </a:p>
          <a:p>
            <a:pPr eaLnBrk="1" hangingPunct="1">
              <a:buFontTx/>
              <a:buNone/>
            </a:pPr>
            <a:r>
              <a:rPr lang="en-US" sz="2800" b="1" smtClean="0">
                <a:latin typeface="Courier New" pitchFamily="49" charset="0"/>
              </a:rPr>
              <a:t>  pop += 0.03 * pop</a:t>
            </a:r>
          </a:p>
          <a:p>
            <a:pPr eaLnBrk="1" hangingPunct="1">
              <a:buFontTx/>
              <a:buNone/>
            </a:pPr>
            <a:r>
              <a:rPr lang="en-US" sz="2800" b="1" smtClean="0">
                <a:solidFill>
                  <a:schemeClr val="folHlink"/>
                </a:solidFill>
                <a:latin typeface="Courier New" pitchFamily="49" charset="0"/>
              </a:rPr>
              <a:t>Next</a:t>
            </a:r>
          </a:p>
        </p:txBody>
      </p:sp>
      <p:sp>
        <p:nvSpPr>
          <p:cNvPr id="4608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74E0973-4B62-49D9-AF92-26CB66BDD6DC}" type="slidenum">
              <a:rPr lang="en-US" b="0" smtClean="0"/>
              <a:pPr eaLnBrk="1" hangingPunct="1"/>
              <a:t>41</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1066800" y="304800"/>
            <a:ext cx="7793038" cy="449262"/>
          </a:xfrm>
        </p:spPr>
        <p:txBody>
          <a:bodyPr/>
          <a:lstStyle/>
          <a:p>
            <a:pPr eaLnBrk="1" hangingPunct="1"/>
            <a:r>
              <a:rPr lang="en-US" dirty="0" smtClean="0"/>
              <a:t>Example 2</a:t>
            </a:r>
            <a:endParaRPr lang="en-US" dirty="0" smtClean="0"/>
          </a:p>
        </p:txBody>
      </p:sp>
      <p:sp>
        <p:nvSpPr>
          <p:cNvPr id="47109" name="Rectangle 3"/>
          <p:cNvSpPr>
            <a:spLocks noGrp="1" noChangeArrowheads="1"/>
          </p:cNvSpPr>
          <p:nvPr>
            <p:ph sz="quarter" idx="1"/>
          </p:nvPr>
        </p:nvSpPr>
        <p:spPr>
          <a:xfrm>
            <a:off x="457200" y="4191000"/>
            <a:ext cx="8305800" cy="1828800"/>
          </a:xfrm>
        </p:spPr>
        <p:txBody>
          <a:bodyPr/>
          <a:lstStyle/>
          <a:p>
            <a:pPr eaLnBrk="1" hangingPunct="1">
              <a:buFontTx/>
              <a:buNone/>
            </a:pPr>
            <a:r>
              <a:rPr lang="en-US" b="1" smtClean="0">
                <a:solidFill>
                  <a:schemeClr val="folHlink"/>
                </a:solidFill>
                <a:latin typeface="Courier New" pitchFamily="49" charset="0"/>
              </a:rPr>
              <a:t>For</a:t>
            </a:r>
            <a:r>
              <a:rPr lang="en-US" b="1" smtClean="0">
                <a:latin typeface="Courier New" pitchFamily="49" charset="0"/>
              </a:rPr>
              <a:t> i As Integer = 0 </a:t>
            </a:r>
            <a:r>
              <a:rPr lang="en-US" b="1" smtClean="0">
                <a:solidFill>
                  <a:schemeClr val="folHlink"/>
                </a:solidFill>
                <a:latin typeface="Courier New" pitchFamily="49" charset="0"/>
              </a:rPr>
              <a:t>To</a:t>
            </a:r>
            <a:r>
              <a:rPr lang="en-US" b="1" smtClean="0">
                <a:latin typeface="Courier New" pitchFamily="49" charset="0"/>
              </a:rPr>
              <a:t> n </a:t>
            </a:r>
            <a:r>
              <a:rPr lang="en-US" b="1" smtClean="0">
                <a:solidFill>
                  <a:schemeClr val="folHlink"/>
                </a:solidFill>
                <a:latin typeface="Courier New" pitchFamily="49" charset="0"/>
              </a:rPr>
              <a:t>Step</a:t>
            </a:r>
            <a:r>
              <a:rPr lang="en-US" b="1" smtClean="0">
                <a:latin typeface="Courier New" pitchFamily="49" charset="0"/>
              </a:rPr>
              <a:t> s</a:t>
            </a:r>
          </a:p>
          <a:p>
            <a:pPr eaLnBrk="1" hangingPunct="1">
              <a:buFontTx/>
              <a:buNone/>
            </a:pPr>
            <a:r>
              <a:rPr lang="en-US" b="1" smtClean="0">
                <a:latin typeface="Courier New" pitchFamily="49" charset="0"/>
              </a:rPr>
              <a:t>  lstValues.Items.Add(i)</a:t>
            </a:r>
          </a:p>
          <a:p>
            <a:pPr eaLnBrk="1" hangingPunct="1">
              <a:buFontTx/>
              <a:buNone/>
            </a:pPr>
            <a:r>
              <a:rPr lang="en-US" b="1" smtClean="0">
                <a:solidFill>
                  <a:schemeClr val="folHlink"/>
                </a:solidFill>
                <a:latin typeface="Courier New" pitchFamily="49" charset="0"/>
              </a:rPr>
              <a:t>Next</a:t>
            </a:r>
            <a:endParaRPr lang="en-US" smtClean="0">
              <a:solidFill>
                <a:schemeClr val="folHlink"/>
              </a:solidFill>
              <a:latin typeface="Courier New" pitchFamily="49" charset="0"/>
            </a:endParaRPr>
          </a:p>
        </p:txBody>
      </p:sp>
      <p:sp>
        <p:nvSpPr>
          <p:cNvPr id="4710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0C196F0-4980-41F2-9F03-2241E8D09EFB}" type="slidenum">
              <a:rPr lang="en-US" b="0" smtClean="0"/>
              <a:pPr eaLnBrk="1" hangingPunct="1"/>
              <a:t>42</a:t>
            </a:fld>
            <a:endParaRPr lang="en-US" b="0" smtClean="0"/>
          </a:p>
        </p:txBody>
      </p:sp>
      <p:sp>
        <p:nvSpPr>
          <p:cNvPr id="47110" name="AutoShape 4"/>
          <p:cNvSpPr>
            <a:spLocks noChangeArrowheads="1"/>
          </p:cNvSpPr>
          <p:nvPr/>
        </p:nvSpPr>
        <p:spPr bwMode="auto">
          <a:xfrm>
            <a:off x="990600" y="2590800"/>
            <a:ext cx="1295400" cy="1371600"/>
          </a:xfrm>
          <a:prstGeom prst="downArrowCallout">
            <a:avLst>
              <a:gd name="adj1" fmla="val 25000"/>
              <a:gd name="adj2" fmla="val 25000"/>
              <a:gd name="adj3" fmla="val 17647"/>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Control</a:t>
            </a:r>
          </a:p>
          <a:p>
            <a:r>
              <a:rPr lang="en-US" sz="2000"/>
              <a:t>variable</a:t>
            </a:r>
          </a:p>
        </p:txBody>
      </p:sp>
      <p:sp>
        <p:nvSpPr>
          <p:cNvPr id="47111" name="AutoShape 5"/>
          <p:cNvSpPr>
            <a:spLocks noChangeArrowheads="1"/>
          </p:cNvSpPr>
          <p:nvPr/>
        </p:nvSpPr>
        <p:spPr bwMode="auto">
          <a:xfrm>
            <a:off x="3581400" y="2516024"/>
            <a:ext cx="990600" cy="1524000"/>
          </a:xfrm>
          <a:prstGeom prst="downArrowCallout">
            <a:avLst>
              <a:gd name="adj1" fmla="val 25000"/>
              <a:gd name="adj2" fmla="val 25000"/>
              <a:gd name="adj3" fmla="val 25556"/>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Start</a:t>
            </a:r>
          </a:p>
          <a:p>
            <a:r>
              <a:rPr lang="en-US" sz="2000"/>
              <a:t>value</a:t>
            </a:r>
          </a:p>
        </p:txBody>
      </p:sp>
      <p:sp>
        <p:nvSpPr>
          <p:cNvPr id="47112" name="AutoShape 6"/>
          <p:cNvSpPr>
            <a:spLocks noChangeArrowheads="1"/>
          </p:cNvSpPr>
          <p:nvPr/>
        </p:nvSpPr>
        <p:spPr bwMode="auto">
          <a:xfrm>
            <a:off x="4648200" y="2518160"/>
            <a:ext cx="838200" cy="1524000"/>
          </a:xfrm>
          <a:prstGeom prst="downArrowCallout">
            <a:avLst>
              <a:gd name="adj1" fmla="val 25000"/>
              <a:gd name="adj2" fmla="val 25000"/>
              <a:gd name="adj3" fmla="val 30303"/>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Stop</a:t>
            </a:r>
          </a:p>
          <a:p>
            <a:r>
              <a:rPr lang="en-US" sz="2000"/>
              <a:t>value</a:t>
            </a:r>
          </a:p>
        </p:txBody>
      </p:sp>
      <p:sp>
        <p:nvSpPr>
          <p:cNvPr id="47113" name="AutoShape 7"/>
          <p:cNvSpPr>
            <a:spLocks noChangeArrowheads="1"/>
          </p:cNvSpPr>
          <p:nvPr/>
        </p:nvSpPr>
        <p:spPr bwMode="auto">
          <a:xfrm>
            <a:off x="5638800" y="2595073"/>
            <a:ext cx="1295400" cy="1371600"/>
          </a:xfrm>
          <a:prstGeom prst="downArrowCallout">
            <a:avLst>
              <a:gd name="adj1" fmla="val 25000"/>
              <a:gd name="adj2" fmla="val 25000"/>
              <a:gd name="adj3" fmla="val 17647"/>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dirty="0"/>
              <a:t>Amount</a:t>
            </a:r>
          </a:p>
          <a:p>
            <a:r>
              <a:rPr lang="en-US" sz="2000" dirty="0"/>
              <a:t>to add to</a:t>
            </a:r>
          </a:p>
          <a:p>
            <a:r>
              <a:rPr lang="en-US" sz="2000" dirty="0" err="1"/>
              <a:t>i</a:t>
            </a:r>
            <a:endParaRPr lang="en-US" sz="2000" dirty="0"/>
          </a:p>
        </p:txBody>
      </p:sp>
      <p:sp>
        <p:nvSpPr>
          <p:cNvPr id="47114" name="AutoShape 6"/>
          <p:cNvSpPr>
            <a:spLocks noChangeArrowheads="1"/>
          </p:cNvSpPr>
          <p:nvPr/>
        </p:nvSpPr>
        <p:spPr bwMode="auto">
          <a:xfrm>
            <a:off x="2438400" y="2514600"/>
            <a:ext cx="838200" cy="1524000"/>
          </a:xfrm>
          <a:prstGeom prst="downArrowCallout">
            <a:avLst>
              <a:gd name="adj1" fmla="val 25000"/>
              <a:gd name="adj2" fmla="val 25000"/>
              <a:gd name="adj3" fmla="val 30303"/>
              <a:gd name="adj4" fmla="val 6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2000"/>
              <a:t>Data</a:t>
            </a:r>
          </a:p>
          <a:p>
            <a:r>
              <a:rPr lang="en-US" sz="2000"/>
              <a:t>type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smtClean="0"/>
              <a:t>Example with Negative Step</a:t>
            </a:r>
          </a:p>
        </p:txBody>
      </p:sp>
      <p:sp>
        <p:nvSpPr>
          <p:cNvPr id="48133" name="Rectangle 3"/>
          <p:cNvSpPr>
            <a:spLocks noGrp="1" noChangeArrowheads="1"/>
          </p:cNvSpPr>
          <p:nvPr>
            <p:ph sz="quarter" idx="1"/>
          </p:nvPr>
        </p:nvSpPr>
        <p:spPr/>
        <p:txBody>
          <a:bodyPr/>
          <a:lstStyle/>
          <a:p>
            <a:pPr eaLnBrk="1" hangingPunct="1">
              <a:buFontTx/>
              <a:buNone/>
            </a:pPr>
            <a:r>
              <a:rPr lang="en-US" sz="2800" b="1" smtClean="0">
                <a:solidFill>
                  <a:schemeClr val="folHlink"/>
                </a:solidFill>
                <a:latin typeface="Courier New" pitchFamily="49" charset="0"/>
              </a:rPr>
              <a:t>For</a:t>
            </a:r>
            <a:r>
              <a:rPr lang="en-US" sz="2800" b="1" smtClean="0">
                <a:latin typeface="Courier New" pitchFamily="49" charset="0"/>
              </a:rPr>
              <a:t> j </a:t>
            </a:r>
            <a:r>
              <a:rPr lang="en-US" sz="2800" b="1" smtClean="0">
                <a:solidFill>
                  <a:schemeClr val="folHlink"/>
                </a:solidFill>
                <a:latin typeface="Courier New" pitchFamily="49" charset="0"/>
              </a:rPr>
              <a:t>As Integer </a:t>
            </a:r>
            <a:r>
              <a:rPr lang="en-US" sz="2800" b="1" smtClean="0">
                <a:latin typeface="Courier New" pitchFamily="49" charset="0"/>
              </a:rPr>
              <a:t>= 10 </a:t>
            </a:r>
            <a:r>
              <a:rPr lang="en-US" sz="2800" b="1" smtClean="0">
                <a:solidFill>
                  <a:schemeClr val="folHlink"/>
                </a:solidFill>
                <a:latin typeface="Courier New" pitchFamily="49" charset="0"/>
              </a:rPr>
              <a:t>To</a:t>
            </a:r>
            <a:r>
              <a:rPr lang="en-US" sz="2800" b="1" smtClean="0">
                <a:latin typeface="Courier New" pitchFamily="49" charset="0"/>
              </a:rPr>
              <a:t> 1 </a:t>
            </a:r>
            <a:r>
              <a:rPr lang="en-US" sz="2800" b="1" smtClean="0">
                <a:solidFill>
                  <a:schemeClr val="folHlink"/>
                </a:solidFill>
                <a:latin typeface="Courier New" pitchFamily="49" charset="0"/>
              </a:rPr>
              <a:t>Step</a:t>
            </a:r>
            <a:r>
              <a:rPr lang="en-US" sz="2800" b="1" smtClean="0">
                <a:latin typeface="Courier New" pitchFamily="49" charset="0"/>
              </a:rPr>
              <a:t> -1</a:t>
            </a:r>
          </a:p>
          <a:p>
            <a:pPr eaLnBrk="1" hangingPunct="1">
              <a:buFontTx/>
              <a:buNone/>
            </a:pPr>
            <a:r>
              <a:rPr lang="en-US" sz="2800" b="1" smtClean="0">
                <a:latin typeface="Courier New" pitchFamily="49" charset="0"/>
              </a:rPr>
              <a:t>  lstBox.Items.Add(j)</a:t>
            </a:r>
          </a:p>
          <a:p>
            <a:pPr eaLnBrk="1" hangingPunct="1">
              <a:buFontTx/>
              <a:buNone/>
            </a:pPr>
            <a:r>
              <a:rPr lang="en-US" sz="2800" b="1" smtClean="0">
                <a:solidFill>
                  <a:schemeClr val="folHlink"/>
                </a:solidFill>
                <a:latin typeface="Courier New" pitchFamily="49" charset="0"/>
              </a:rPr>
              <a:t>Next</a:t>
            </a:r>
          </a:p>
          <a:p>
            <a:pPr eaLnBrk="1" hangingPunct="1">
              <a:buFontTx/>
              <a:buNone/>
            </a:pPr>
            <a:r>
              <a:rPr lang="en-US" sz="2800" b="1" smtClean="0">
                <a:latin typeface="Courier New" pitchFamily="49" charset="0"/>
              </a:rPr>
              <a:t>lstBox.Items.Add(</a:t>
            </a:r>
            <a:r>
              <a:rPr lang="en-US" sz="2800" b="1" smtClean="0">
                <a:solidFill>
                  <a:schemeClr val="hlink"/>
                </a:solidFill>
                <a:latin typeface="Courier New" pitchFamily="49" charset="0"/>
              </a:rPr>
              <a:t>"Blastoff"</a:t>
            </a:r>
            <a:r>
              <a:rPr lang="en-US" sz="2800" b="1" smtClean="0">
                <a:latin typeface="Courier New" pitchFamily="49" charset="0"/>
              </a:rPr>
              <a:t>)</a:t>
            </a:r>
          </a:p>
          <a:p>
            <a:pPr eaLnBrk="1" hangingPunct="1">
              <a:buFontTx/>
              <a:buNone/>
            </a:pPr>
            <a:endParaRPr lang="en-US" sz="2800" smtClean="0">
              <a:latin typeface="Courier New" pitchFamily="49" charset="0"/>
            </a:endParaRPr>
          </a:p>
        </p:txBody>
      </p:sp>
      <p:sp>
        <p:nvSpPr>
          <p:cNvPr id="4813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A499216-BB18-4A32-8A3F-AB1FA6AE59E5}" type="slidenum">
              <a:rPr lang="en-US" b="0" smtClean="0"/>
              <a:pPr eaLnBrk="1" hangingPunct="1"/>
              <a:t>43</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en-US" sz="4000" smtClean="0"/>
              <a:t>Example: Nested Loops</a:t>
            </a:r>
          </a:p>
        </p:txBody>
      </p:sp>
      <p:sp>
        <p:nvSpPr>
          <p:cNvPr id="49157" name="Rectangle 3"/>
          <p:cNvSpPr>
            <a:spLocks noGrp="1" noChangeArrowheads="1"/>
          </p:cNvSpPr>
          <p:nvPr>
            <p:ph sz="quarter" idx="1"/>
          </p:nvPr>
        </p:nvSpPr>
        <p:spPr>
          <a:xfrm>
            <a:off x="838200" y="1905000"/>
            <a:ext cx="8077200" cy="4151313"/>
          </a:xfrm>
        </p:spPr>
        <p:txBody>
          <a:bodyPr/>
          <a:lstStyle/>
          <a:p>
            <a:pPr eaLnBrk="1" hangingPunct="1">
              <a:buFontTx/>
              <a:buNone/>
            </a:pPr>
            <a:r>
              <a:rPr lang="en-US" sz="2400" b="1" smtClean="0">
                <a:solidFill>
                  <a:schemeClr val="folHlink"/>
                </a:solidFill>
                <a:latin typeface="Courier New" pitchFamily="49" charset="0"/>
              </a:rPr>
              <a:t>For</a:t>
            </a:r>
            <a:r>
              <a:rPr lang="en-US" sz="2400" b="1" smtClean="0">
                <a:latin typeface="Courier New" pitchFamily="49" charset="0"/>
              </a:rPr>
              <a:t> i </a:t>
            </a:r>
            <a:r>
              <a:rPr lang="en-US" sz="2400" b="1" smtClean="0">
                <a:solidFill>
                  <a:schemeClr val="folHlink"/>
                </a:solidFill>
                <a:latin typeface="Courier New" pitchFamily="49" charset="0"/>
              </a:rPr>
              <a:t>As Integer</a:t>
            </a:r>
            <a:r>
              <a:rPr lang="en-US" sz="2400" b="1" smtClean="0">
                <a:latin typeface="Courier New" pitchFamily="49" charset="0"/>
              </a:rPr>
              <a:t> = 65 </a:t>
            </a:r>
            <a:r>
              <a:rPr lang="en-US" sz="2400" b="1" smtClean="0">
                <a:solidFill>
                  <a:schemeClr val="folHlink"/>
                </a:solidFill>
                <a:latin typeface="Courier New" pitchFamily="49" charset="0"/>
              </a:rPr>
              <a:t>To</a:t>
            </a:r>
            <a:r>
              <a:rPr lang="en-US" sz="2400" b="1" smtClean="0">
                <a:latin typeface="Courier New" pitchFamily="49" charset="0"/>
              </a:rPr>
              <a:t> 70</a:t>
            </a:r>
          </a:p>
          <a:p>
            <a:pPr eaLnBrk="1" hangingPunct="1">
              <a:buFontTx/>
              <a:buNone/>
            </a:pPr>
            <a:r>
              <a:rPr lang="en-US" sz="2400" b="1" smtClean="0">
                <a:latin typeface="Courier New" pitchFamily="49" charset="0"/>
              </a:rPr>
              <a:t>  </a:t>
            </a:r>
            <a:r>
              <a:rPr lang="en-US" sz="2400" b="1" smtClean="0">
                <a:solidFill>
                  <a:schemeClr val="folHlink"/>
                </a:solidFill>
                <a:latin typeface="Courier New" pitchFamily="49" charset="0"/>
              </a:rPr>
              <a:t>For</a:t>
            </a:r>
            <a:r>
              <a:rPr lang="en-US" sz="2400" b="1" smtClean="0">
                <a:latin typeface="Courier New" pitchFamily="49" charset="0"/>
              </a:rPr>
              <a:t> j </a:t>
            </a:r>
            <a:r>
              <a:rPr lang="en-US" sz="2400" b="1" smtClean="0">
                <a:solidFill>
                  <a:schemeClr val="folHlink"/>
                </a:solidFill>
                <a:latin typeface="Courier New" pitchFamily="49" charset="0"/>
              </a:rPr>
              <a:t>As Integer</a:t>
            </a:r>
            <a:r>
              <a:rPr lang="en-US" sz="2400" b="1" smtClean="0">
                <a:latin typeface="Courier New" pitchFamily="49" charset="0"/>
              </a:rPr>
              <a:t> = 1 </a:t>
            </a:r>
            <a:r>
              <a:rPr lang="en-US" sz="2400" b="1" smtClean="0">
                <a:solidFill>
                  <a:schemeClr val="folHlink"/>
                </a:solidFill>
                <a:latin typeface="Courier New" pitchFamily="49" charset="0"/>
              </a:rPr>
              <a:t>To</a:t>
            </a:r>
            <a:r>
              <a:rPr lang="en-US" sz="2400" b="1" smtClean="0">
                <a:latin typeface="Courier New" pitchFamily="49" charset="0"/>
              </a:rPr>
              <a:t> 25</a:t>
            </a:r>
          </a:p>
          <a:p>
            <a:pPr eaLnBrk="1" hangingPunct="1">
              <a:buFontTx/>
              <a:buNone/>
            </a:pPr>
            <a:r>
              <a:rPr lang="en-US" sz="2400" b="1" smtClean="0">
                <a:latin typeface="Courier New" pitchFamily="49" charset="0"/>
              </a:rPr>
              <a:t>    lstBox.Items.Add(Chr(i) &amp; j)</a:t>
            </a:r>
          </a:p>
          <a:p>
            <a:pPr eaLnBrk="1" hangingPunct="1">
              <a:buFontTx/>
              <a:buNone/>
            </a:pPr>
            <a:r>
              <a:rPr lang="en-US" sz="2400" b="1" smtClean="0">
                <a:latin typeface="Courier New" pitchFamily="49" charset="0"/>
              </a:rPr>
              <a:t>  </a:t>
            </a:r>
            <a:r>
              <a:rPr lang="en-US" sz="2400" b="1" smtClean="0">
                <a:solidFill>
                  <a:schemeClr val="folHlink"/>
                </a:solidFill>
                <a:latin typeface="Courier New" pitchFamily="49" charset="0"/>
              </a:rPr>
              <a:t>Next</a:t>
            </a:r>
          </a:p>
          <a:p>
            <a:pPr eaLnBrk="1" hangingPunct="1">
              <a:buFontTx/>
              <a:buNone/>
            </a:pPr>
            <a:r>
              <a:rPr lang="en-US" sz="2400" b="1" smtClean="0">
                <a:solidFill>
                  <a:schemeClr val="folHlink"/>
                </a:solidFill>
                <a:latin typeface="Courier New" pitchFamily="49" charset="0"/>
              </a:rPr>
              <a:t>Next</a:t>
            </a:r>
          </a:p>
          <a:p>
            <a:pPr eaLnBrk="1" hangingPunct="1">
              <a:spcBef>
                <a:spcPct val="50000"/>
              </a:spcBef>
              <a:buFontTx/>
              <a:buNone/>
            </a:pPr>
            <a:r>
              <a:rPr lang="en-US" sz="2400" i="1" smtClean="0"/>
              <a:t>OUTPUT</a:t>
            </a:r>
            <a:r>
              <a:rPr lang="en-US" sz="2400" b="1" i="1" smtClean="0"/>
              <a:t>:</a:t>
            </a:r>
            <a:r>
              <a:rPr lang="en-US" sz="2400" b="1" smtClean="0">
                <a:latin typeface="Courier New" pitchFamily="49" charset="0"/>
              </a:rPr>
              <a:t>  A1</a:t>
            </a:r>
          </a:p>
          <a:p>
            <a:pPr eaLnBrk="1" hangingPunct="1">
              <a:buFontTx/>
              <a:buNone/>
            </a:pPr>
            <a:r>
              <a:rPr lang="en-US" sz="2400" b="1" smtClean="0">
                <a:latin typeface="Courier New" pitchFamily="49" charset="0"/>
              </a:rPr>
              <a:t>         A2</a:t>
            </a:r>
          </a:p>
          <a:p>
            <a:pPr eaLnBrk="1" hangingPunct="1">
              <a:buFontTx/>
              <a:buNone/>
            </a:pPr>
            <a:r>
              <a:rPr lang="en-US" sz="2400" b="1" smtClean="0">
                <a:latin typeface="Courier New" pitchFamily="49" charset="0"/>
              </a:rPr>
              <a:t>         A3</a:t>
            </a:r>
          </a:p>
          <a:p>
            <a:pPr eaLnBrk="1" hangingPunct="1">
              <a:buFontTx/>
              <a:buNone/>
            </a:pPr>
            <a:r>
              <a:rPr lang="en-US" sz="2400" b="1" smtClean="0">
                <a:latin typeface="Courier New" pitchFamily="49" charset="0"/>
              </a:rPr>
              <a:t>        </a:t>
            </a:r>
            <a:r>
              <a:rPr lang="en-US" sz="2400" b="1" smtClean="0">
                <a:latin typeface="Courier New" pitchFamily="49" charset="0"/>
                <a:cs typeface="Courier New" pitchFamily="49" charset="0"/>
              </a:rPr>
              <a:t>:</a:t>
            </a:r>
            <a:endParaRPr lang="en-US" sz="2400" smtClean="0">
              <a:latin typeface="Courier New" pitchFamily="49" charset="0"/>
              <a:cs typeface="Courier New" pitchFamily="49" charset="0"/>
            </a:endParaRPr>
          </a:p>
        </p:txBody>
      </p:sp>
      <p:sp>
        <p:nvSpPr>
          <p:cNvPr id="4915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C9601FA5-EAC2-476E-B4C4-88110E37BBD1}" type="slidenum">
              <a:rPr lang="en-US" b="0" smtClean="0"/>
              <a:pPr eaLnBrk="1" hangingPunct="1"/>
              <a:t>44</a:t>
            </a:fld>
            <a:endParaRPr lang="en-US" b="0" smtClean="0"/>
          </a:p>
        </p:txBody>
      </p:sp>
      <p:sp>
        <p:nvSpPr>
          <p:cNvPr id="49158" name="AutoShape 4"/>
          <p:cNvSpPr>
            <a:spLocks noChangeArrowheads="1"/>
          </p:cNvSpPr>
          <p:nvPr/>
        </p:nvSpPr>
        <p:spPr bwMode="auto">
          <a:xfrm>
            <a:off x="914400" y="2667000"/>
            <a:ext cx="228600" cy="838200"/>
          </a:xfrm>
          <a:prstGeom prst="curvedRightArrow">
            <a:avLst>
              <a:gd name="adj1" fmla="val 73333"/>
              <a:gd name="adj2" fmla="val 146667"/>
              <a:gd name="adj3" fmla="val 3333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Inner</a:t>
            </a:r>
          </a:p>
          <a:p>
            <a:r>
              <a:rPr lang="en-US"/>
              <a:t>loop</a:t>
            </a:r>
          </a:p>
        </p:txBody>
      </p:sp>
      <p:sp>
        <p:nvSpPr>
          <p:cNvPr id="49159" name="AutoShape 5"/>
          <p:cNvSpPr>
            <a:spLocks noChangeArrowheads="1"/>
          </p:cNvSpPr>
          <p:nvPr/>
        </p:nvSpPr>
        <p:spPr bwMode="auto">
          <a:xfrm>
            <a:off x="228600" y="2057400"/>
            <a:ext cx="609600" cy="2133600"/>
          </a:xfrm>
          <a:prstGeom prst="curvedRightArrow">
            <a:avLst>
              <a:gd name="adj1" fmla="val 70000"/>
              <a:gd name="adj2" fmla="val 140000"/>
              <a:gd name="adj3" fmla="val 33333"/>
            </a:avLst>
          </a:prstGeom>
          <a:solidFill>
            <a:schemeClr val="accent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t>Outer</a:t>
            </a:r>
          </a:p>
          <a:p>
            <a:r>
              <a:rPr lang="en-US"/>
              <a:t>loop</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en-US" smtClean="0"/>
              <a:t>For and Next Pairs</a:t>
            </a:r>
          </a:p>
        </p:txBody>
      </p:sp>
      <p:sp>
        <p:nvSpPr>
          <p:cNvPr id="50181" name="Rectangle 3"/>
          <p:cNvSpPr>
            <a:spLocks noGrp="1" noChangeArrowheads="1"/>
          </p:cNvSpPr>
          <p:nvPr>
            <p:ph sz="quarter" idx="1"/>
          </p:nvPr>
        </p:nvSpPr>
        <p:spPr/>
        <p:txBody>
          <a:bodyPr/>
          <a:lstStyle/>
          <a:p>
            <a:pPr eaLnBrk="1" hangingPunct="1"/>
            <a:r>
              <a:rPr lang="en-US" smtClean="0"/>
              <a:t>For and Next statements must be paired. </a:t>
            </a:r>
          </a:p>
          <a:p>
            <a:pPr eaLnBrk="1" hangingPunct="1"/>
            <a:r>
              <a:rPr lang="en-US" smtClean="0"/>
              <a:t>If one is missing, the automatic syntax checker will complain with a wavy underline and a message such as </a:t>
            </a:r>
          </a:p>
          <a:p>
            <a:pPr eaLnBrk="1" hangingPunct="1">
              <a:buFontTx/>
              <a:buNone/>
            </a:pPr>
            <a:r>
              <a:rPr lang="en-US" i="1" smtClean="0"/>
              <a:t>“A ‘For’ must be paired with a ‘Next’.”</a:t>
            </a:r>
          </a:p>
        </p:txBody>
      </p:sp>
      <p:sp>
        <p:nvSpPr>
          <p:cNvPr id="5017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33E4956-4CCC-421C-9271-D525AEBBACE1}" type="slidenum">
              <a:rPr lang="en-US" b="0" smtClean="0"/>
              <a:pPr eaLnBrk="1" hangingPunct="1"/>
              <a:t>45</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en-US" smtClean="0"/>
              <a:t>Start, Stop, and Step values</a:t>
            </a:r>
          </a:p>
        </p:txBody>
      </p:sp>
      <p:sp>
        <p:nvSpPr>
          <p:cNvPr id="51205" name="Rectangle 3"/>
          <p:cNvSpPr>
            <a:spLocks noGrp="1" noChangeArrowheads="1"/>
          </p:cNvSpPr>
          <p:nvPr>
            <p:ph sz="quarter" idx="1"/>
          </p:nvPr>
        </p:nvSpPr>
        <p:spPr/>
        <p:txBody>
          <a:bodyPr/>
          <a:lstStyle/>
          <a:p>
            <a:pPr eaLnBrk="1" hangingPunct="1"/>
            <a:r>
              <a:rPr lang="en-US" dirty="0" smtClean="0"/>
              <a:t>Consider a loop beginning with</a:t>
            </a:r>
          </a:p>
          <a:p>
            <a:pPr eaLnBrk="1" hangingPunct="1">
              <a:buFontTx/>
              <a:buNone/>
            </a:pPr>
            <a:r>
              <a:rPr lang="en-US" dirty="0" smtClean="0"/>
              <a:t>    </a:t>
            </a:r>
            <a:r>
              <a:rPr lang="en-US" sz="2800" b="1" dirty="0" smtClean="0">
                <a:solidFill>
                  <a:schemeClr val="folHlink"/>
                </a:solidFill>
                <a:latin typeface="Courier New" pitchFamily="49" charset="0"/>
              </a:rPr>
              <a:t>For</a:t>
            </a:r>
            <a:r>
              <a:rPr lang="en-US" sz="2800" b="1" dirty="0" smtClean="0">
                <a:latin typeface="Courier New" pitchFamily="49" charset="0"/>
              </a:rPr>
              <a:t> </a:t>
            </a:r>
            <a:r>
              <a:rPr lang="en-US" sz="2800" b="1" i="1" dirty="0" err="1" smtClean="0">
                <a:latin typeface="Courier New" pitchFamily="49" charset="0"/>
              </a:rPr>
              <a:t>i</a:t>
            </a:r>
            <a:r>
              <a:rPr lang="en-US" sz="2800" b="1" i="1" dirty="0" smtClean="0">
                <a:latin typeface="Courier New" pitchFamily="49" charset="0"/>
              </a:rPr>
              <a:t> </a:t>
            </a:r>
            <a:r>
              <a:rPr lang="en-US" sz="2800" b="1" dirty="0" smtClean="0">
                <a:solidFill>
                  <a:schemeClr val="folHlink"/>
                </a:solidFill>
                <a:latin typeface="Courier New" pitchFamily="49" charset="0"/>
              </a:rPr>
              <a:t>As Integer</a:t>
            </a:r>
            <a:r>
              <a:rPr lang="en-US" sz="2800" b="1" dirty="0" smtClean="0">
                <a:latin typeface="Courier New" pitchFamily="49" charset="0"/>
              </a:rPr>
              <a:t> = </a:t>
            </a:r>
            <a:r>
              <a:rPr lang="en-US" sz="2800" b="1" i="1" dirty="0" smtClean="0">
                <a:latin typeface="Courier New" pitchFamily="49" charset="0"/>
              </a:rPr>
              <a:t>m</a:t>
            </a:r>
            <a:r>
              <a:rPr lang="en-US" sz="2800" b="1" dirty="0" smtClean="0">
                <a:latin typeface="Courier New" pitchFamily="49" charset="0"/>
              </a:rPr>
              <a:t> </a:t>
            </a:r>
            <a:r>
              <a:rPr lang="en-US" sz="2800" b="1" dirty="0" smtClean="0">
                <a:solidFill>
                  <a:schemeClr val="folHlink"/>
                </a:solidFill>
                <a:latin typeface="Courier New" pitchFamily="49" charset="0"/>
              </a:rPr>
              <a:t>To</a:t>
            </a:r>
            <a:r>
              <a:rPr lang="en-US" sz="2800" b="1" dirty="0" smtClean="0">
                <a:latin typeface="Courier New" pitchFamily="49" charset="0"/>
              </a:rPr>
              <a:t> </a:t>
            </a:r>
            <a:r>
              <a:rPr lang="en-US" sz="2800" b="1" i="1" dirty="0" smtClean="0">
                <a:latin typeface="Courier New" pitchFamily="49" charset="0"/>
              </a:rPr>
              <a:t>n </a:t>
            </a:r>
            <a:r>
              <a:rPr lang="en-US" sz="2800" b="1" dirty="0" smtClean="0">
                <a:solidFill>
                  <a:schemeClr val="folHlink"/>
                </a:solidFill>
                <a:latin typeface="Courier New" pitchFamily="49" charset="0"/>
              </a:rPr>
              <a:t>Step</a:t>
            </a:r>
            <a:r>
              <a:rPr lang="en-US" sz="2800" b="1" dirty="0" smtClean="0">
                <a:latin typeface="Courier New" pitchFamily="49" charset="0"/>
              </a:rPr>
              <a:t> s</a:t>
            </a:r>
            <a:r>
              <a:rPr lang="en-US" dirty="0" smtClean="0"/>
              <a:t>. </a:t>
            </a:r>
          </a:p>
          <a:p>
            <a:pPr eaLnBrk="1" hangingPunct="1"/>
            <a:endParaRPr lang="en-US" dirty="0" smtClean="0"/>
          </a:p>
          <a:p>
            <a:pPr eaLnBrk="1" hangingPunct="1"/>
            <a:r>
              <a:rPr lang="en-US" dirty="0" smtClean="0"/>
              <a:t>The </a:t>
            </a:r>
            <a:r>
              <a:rPr lang="en-US" dirty="0" smtClean="0"/>
              <a:t>loop will be executed exactly once if </a:t>
            </a:r>
            <a:r>
              <a:rPr lang="en-US" i="1" dirty="0" smtClean="0"/>
              <a:t>m </a:t>
            </a:r>
            <a:r>
              <a:rPr lang="en-US" dirty="0" smtClean="0"/>
              <a:t>equals </a:t>
            </a:r>
            <a:r>
              <a:rPr lang="en-US" i="1" dirty="0" smtClean="0"/>
              <a:t>n </a:t>
            </a:r>
            <a:r>
              <a:rPr lang="en-US" dirty="0" smtClean="0"/>
              <a:t>no matter what value </a:t>
            </a:r>
            <a:r>
              <a:rPr lang="en-US" i="1" dirty="0" smtClean="0"/>
              <a:t>s </a:t>
            </a:r>
            <a:r>
              <a:rPr lang="en-US" dirty="0" smtClean="0"/>
              <a:t>has. </a:t>
            </a:r>
          </a:p>
          <a:p>
            <a:pPr eaLnBrk="1" hangingPunct="1"/>
            <a:endParaRPr lang="en-US" dirty="0" smtClean="0"/>
          </a:p>
          <a:p>
            <a:pPr eaLnBrk="1" hangingPunct="1"/>
            <a:r>
              <a:rPr lang="en-US" dirty="0" smtClean="0"/>
              <a:t>The </a:t>
            </a:r>
            <a:r>
              <a:rPr lang="en-US" dirty="0" smtClean="0"/>
              <a:t>loop will not be executed at all if </a:t>
            </a:r>
            <a:r>
              <a:rPr lang="en-US" i="1" dirty="0" smtClean="0"/>
              <a:t>m </a:t>
            </a:r>
            <a:r>
              <a:rPr lang="en-US" dirty="0" smtClean="0"/>
              <a:t>is greater than </a:t>
            </a:r>
            <a:r>
              <a:rPr lang="en-US" i="1" dirty="0" smtClean="0"/>
              <a:t>n </a:t>
            </a:r>
            <a:r>
              <a:rPr lang="en-US" dirty="0" smtClean="0"/>
              <a:t>and </a:t>
            </a:r>
            <a:r>
              <a:rPr lang="en-US" i="1" dirty="0" smtClean="0"/>
              <a:t>s </a:t>
            </a:r>
            <a:r>
              <a:rPr lang="en-US" dirty="0" smtClean="0"/>
              <a:t>is positive, </a:t>
            </a:r>
            <a:r>
              <a:rPr lang="en-US" dirty="0" smtClean="0"/>
              <a:t>or </a:t>
            </a:r>
            <a:r>
              <a:rPr lang="en-US" dirty="0" smtClean="0"/>
              <a:t>if </a:t>
            </a:r>
            <a:r>
              <a:rPr lang="en-US" i="1" dirty="0" smtClean="0"/>
              <a:t>m </a:t>
            </a:r>
            <a:r>
              <a:rPr lang="en-US" dirty="0" smtClean="0"/>
              <a:t>is less than </a:t>
            </a:r>
            <a:r>
              <a:rPr lang="en-US" i="1" dirty="0" smtClean="0"/>
              <a:t>n </a:t>
            </a:r>
            <a:r>
              <a:rPr lang="en-US" dirty="0" smtClean="0"/>
              <a:t>and </a:t>
            </a:r>
            <a:r>
              <a:rPr lang="en-US" i="1" dirty="0" smtClean="0"/>
              <a:t>s </a:t>
            </a:r>
            <a:r>
              <a:rPr lang="en-US" dirty="0" smtClean="0"/>
              <a:t>is negative.</a:t>
            </a:r>
          </a:p>
        </p:txBody>
      </p:sp>
      <p:sp>
        <p:nvSpPr>
          <p:cNvPr id="5120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C5B0DC1-E368-44DF-8B20-DD6E8821FD10}" type="slidenum">
              <a:rPr lang="en-US" b="0" smtClean="0"/>
              <a:pPr eaLnBrk="1" hangingPunct="1"/>
              <a:t>46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en-US" smtClean="0"/>
              <a:t>Altering the Control Variable</a:t>
            </a:r>
          </a:p>
        </p:txBody>
      </p:sp>
      <p:sp>
        <p:nvSpPr>
          <p:cNvPr id="52229" name="Rectangle 3"/>
          <p:cNvSpPr>
            <a:spLocks noGrp="1" noChangeArrowheads="1"/>
          </p:cNvSpPr>
          <p:nvPr>
            <p:ph sz="quarter" idx="1"/>
          </p:nvPr>
        </p:nvSpPr>
        <p:spPr/>
        <p:txBody>
          <a:bodyPr/>
          <a:lstStyle/>
          <a:p>
            <a:pPr eaLnBrk="1" hangingPunct="1"/>
            <a:r>
              <a:rPr lang="en-US" dirty="0" smtClean="0"/>
              <a:t>The value of the control variable should not be altered within the body of the loop. </a:t>
            </a:r>
          </a:p>
          <a:p>
            <a:pPr eaLnBrk="1" hangingPunct="1"/>
            <a:endParaRPr lang="en-US" dirty="0" smtClean="0"/>
          </a:p>
          <a:p>
            <a:pPr eaLnBrk="1" hangingPunct="1"/>
            <a:r>
              <a:rPr lang="en-US" dirty="0" smtClean="0"/>
              <a:t>Doing </a:t>
            </a:r>
            <a:r>
              <a:rPr lang="en-US" dirty="0" smtClean="0"/>
              <a:t>so might cause the loop to repeat indefinitely or have an unpredictable number of repetitions.</a:t>
            </a:r>
          </a:p>
          <a:p>
            <a:pPr eaLnBrk="1" hangingPunct="1"/>
            <a:endParaRPr lang="en-US" dirty="0" smtClean="0"/>
          </a:p>
        </p:txBody>
      </p:sp>
      <p:sp>
        <p:nvSpPr>
          <p:cNvPr id="5222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387F6B5-148D-4DAF-B1E4-7F5F7374B408}" type="slidenum">
              <a:rPr lang="en-US" b="0" smtClean="0"/>
              <a:pPr eaLnBrk="1" hangingPunct="1"/>
              <a:t>47</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smtClean="0"/>
              <a:t>Non-integer Step Values</a:t>
            </a:r>
          </a:p>
        </p:txBody>
      </p:sp>
      <p:sp>
        <p:nvSpPr>
          <p:cNvPr id="53253" name="Rectangle 3"/>
          <p:cNvSpPr>
            <a:spLocks noGrp="1" noChangeArrowheads="1"/>
          </p:cNvSpPr>
          <p:nvPr>
            <p:ph sz="quarter" idx="1"/>
          </p:nvPr>
        </p:nvSpPr>
        <p:spPr/>
        <p:txBody>
          <a:bodyPr/>
          <a:lstStyle/>
          <a:p>
            <a:pPr eaLnBrk="1" hangingPunct="1"/>
            <a:r>
              <a:rPr lang="en-US" dirty="0" smtClean="0"/>
              <a:t>Can lead to round-off errors with the result that the loop is not executed the intended number of times. </a:t>
            </a:r>
          </a:p>
          <a:p>
            <a:pPr eaLnBrk="1" hangingPunct="1"/>
            <a:endParaRPr lang="en-US" dirty="0" smtClean="0"/>
          </a:p>
          <a:p>
            <a:pPr eaLnBrk="1" hangingPunct="1"/>
            <a:r>
              <a:rPr lang="en-US" dirty="0" smtClean="0"/>
              <a:t>We </a:t>
            </a:r>
            <a:r>
              <a:rPr lang="en-US" dirty="0" smtClean="0"/>
              <a:t>will only use Integers for all values in the header.</a:t>
            </a:r>
          </a:p>
        </p:txBody>
      </p:sp>
      <p:sp>
        <p:nvSpPr>
          <p:cNvPr id="5325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1A1D221-E22E-4933-98D7-701192676640}" type="slidenum">
              <a:rPr lang="en-US" b="0" smtClean="0"/>
              <a:pPr eaLnBrk="1" hangingPunct="1"/>
              <a:t>48</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CA" smtClean="0"/>
              <a:t>Comments</a:t>
            </a:r>
          </a:p>
        </p:txBody>
      </p:sp>
      <p:sp>
        <p:nvSpPr>
          <p:cNvPr id="54275" name="Content Placeholder 2"/>
          <p:cNvSpPr>
            <a:spLocks noGrp="1"/>
          </p:cNvSpPr>
          <p:nvPr>
            <p:ph sz="quarter" idx="1"/>
          </p:nvPr>
        </p:nvSpPr>
        <p:spPr/>
        <p:txBody>
          <a:bodyPr/>
          <a:lstStyle/>
          <a:p>
            <a:pPr lvl="1">
              <a:buFontTx/>
              <a:buNone/>
            </a:pPr>
            <a:r>
              <a:rPr lang="en-US" b="1" dirty="0" smtClean="0">
                <a:solidFill>
                  <a:schemeClr val="folHlink"/>
                </a:solidFill>
                <a:latin typeface="Courier New" pitchFamily="49" charset="0"/>
              </a:rPr>
              <a:t>For</a:t>
            </a:r>
            <a:r>
              <a:rPr lang="en-US" b="1" dirty="0" smtClean="0">
                <a:latin typeface="Courier New" pitchFamily="49" charset="0"/>
              </a:rPr>
              <a:t> </a:t>
            </a:r>
            <a:r>
              <a:rPr lang="en-US" b="1" i="1" dirty="0" err="1" smtClean="0">
                <a:latin typeface="Courier New" pitchFamily="49" charset="0"/>
              </a:rPr>
              <a:t>i</a:t>
            </a:r>
            <a:r>
              <a:rPr lang="en-US" b="1" i="1" dirty="0" smtClean="0">
                <a:latin typeface="Courier New" pitchFamily="49" charset="0"/>
              </a:rPr>
              <a:t> </a:t>
            </a:r>
            <a:r>
              <a:rPr lang="en-US" b="1" dirty="0" smtClean="0">
                <a:solidFill>
                  <a:schemeClr val="folHlink"/>
                </a:solidFill>
                <a:latin typeface="Courier New" pitchFamily="49" charset="0"/>
              </a:rPr>
              <a:t>As Integer</a:t>
            </a:r>
            <a:r>
              <a:rPr lang="en-US" b="1" dirty="0" smtClean="0">
                <a:latin typeface="Courier New" pitchFamily="49" charset="0"/>
              </a:rPr>
              <a:t> = </a:t>
            </a:r>
            <a:r>
              <a:rPr lang="en-US" b="1" i="1" dirty="0" smtClean="0">
                <a:latin typeface="Courier New" pitchFamily="49" charset="0"/>
              </a:rPr>
              <a:t>1</a:t>
            </a:r>
            <a:r>
              <a:rPr lang="en-US" b="1" dirty="0" smtClean="0">
                <a:latin typeface="Courier New" pitchFamily="49" charset="0"/>
              </a:rPr>
              <a:t> </a:t>
            </a:r>
            <a:r>
              <a:rPr lang="en-US" b="1" dirty="0" smtClean="0">
                <a:solidFill>
                  <a:schemeClr val="folHlink"/>
                </a:solidFill>
                <a:latin typeface="Courier New" pitchFamily="49" charset="0"/>
              </a:rPr>
              <a:t>To</a:t>
            </a:r>
            <a:r>
              <a:rPr lang="en-US" b="1" dirty="0" smtClean="0">
                <a:latin typeface="Courier New" pitchFamily="49" charset="0"/>
              </a:rPr>
              <a:t> </a:t>
            </a:r>
            <a:r>
              <a:rPr lang="en-US" b="1" i="1" dirty="0" smtClean="0">
                <a:latin typeface="Courier New" pitchFamily="49" charset="0"/>
              </a:rPr>
              <a:t>1 </a:t>
            </a:r>
            <a:r>
              <a:rPr lang="en-US" b="1" dirty="0" smtClean="0">
                <a:solidFill>
                  <a:schemeClr val="folHlink"/>
                </a:solidFill>
                <a:latin typeface="Courier New" pitchFamily="49" charset="0"/>
              </a:rPr>
              <a:t>Step</a:t>
            </a:r>
            <a:r>
              <a:rPr lang="en-US" b="1" dirty="0" smtClean="0">
                <a:latin typeface="Courier New" pitchFamily="49" charset="0"/>
              </a:rPr>
              <a:t> 10</a:t>
            </a:r>
          </a:p>
          <a:p>
            <a:pPr lvl="1">
              <a:buFontTx/>
              <a:buNone/>
            </a:pPr>
            <a:r>
              <a:rPr lang="en-US" b="1" dirty="0" smtClean="0">
                <a:latin typeface="Courier New" pitchFamily="49" charset="0"/>
              </a:rPr>
              <a:t>	 (some statements)</a:t>
            </a:r>
          </a:p>
          <a:p>
            <a:pPr lvl="1">
              <a:buFontTx/>
              <a:buNone/>
            </a:pPr>
            <a:r>
              <a:rPr lang="en-US" b="1" dirty="0" smtClean="0">
                <a:solidFill>
                  <a:schemeClr val="folHlink"/>
                </a:solidFill>
                <a:latin typeface="Courier New" pitchFamily="49" charset="0"/>
              </a:rPr>
              <a:t>Next</a:t>
            </a:r>
          </a:p>
          <a:p>
            <a:pPr lvl="1">
              <a:buFontTx/>
              <a:buNone/>
            </a:pPr>
            <a:endParaRPr lang="en-US" dirty="0" smtClean="0"/>
          </a:p>
          <a:p>
            <a:pPr lvl="1">
              <a:buFontTx/>
              <a:buNone/>
            </a:pPr>
            <a:r>
              <a:rPr lang="en-US" dirty="0" smtClean="0"/>
              <a:t>How </a:t>
            </a:r>
            <a:r>
              <a:rPr lang="en-US" dirty="0" smtClean="0"/>
              <a:t>many times of loops?</a:t>
            </a:r>
            <a:endParaRPr lang="en-US" b="1" dirty="0" smtClean="0">
              <a:solidFill>
                <a:schemeClr val="folHlink"/>
              </a:solidFill>
              <a:latin typeface="Courier New" pitchFamily="49" charset="0"/>
            </a:endParaRPr>
          </a:p>
          <a:p>
            <a:pPr lvl="1">
              <a:buFontTx/>
              <a:buNone/>
            </a:pPr>
            <a:endParaRPr lang="en-CA" dirty="0" smtClean="0"/>
          </a:p>
        </p:txBody>
      </p:sp>
      <p:sp>
        <p:nvSpPr>
          <p:cNvPr id="54277"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F07D5A6-B8D3-46FB-B1F6-8A4EEE3863BF}" type="slidenum">
              <a:rPr lang="en-US" b="0" smtClean="0"/>
              <a:pPr eaLnBrk="1" hangingPunct="1"/>
              <a:t>49</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dirty="0" err="1" smtClean="0"/>
              <a:t>Pseudocode</a:t>
            </a:r>
            <a:r>
              <a:rPr lang="en-US" dirty="0" smtClean="0"/>
              <a:t> </a:t>
            </a:r>
            <a:r>
              <a:rPr lang="en-US" dirty="0" smtClean="0"/>
              <a:t>/Flow </a:t>
            </a:r>
            <a:r>
              <a:rPr lang="en-US" dirty="0" smtClean="0"/>
              <a:t>Chart for a Do Loop</a:t>
            </a:r>
          </a:p>
        </p:txBody>
      </p:sp>
      <p:sp>
        <p:nvSpPr>
          <p:cNvPr id="921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76D85DC0-FD7F-444E-87CB-DFB83E8FC24B}" type="slidenum">
              <a:rPr lang="en-US" b="0" smtClean="0"/>
              <a:pPr eaLnBrk="1" hangingPunct="1"/>
              <a:t>5</a:t>
            </a:fld>
            <a:endParaRPr lang="en-US" b="0" smtClean="0"/>
          </a:p>
        </p:txBody>
      </p:sp>
      <p:pic>
        <p:nvPicPr>
          <p:cNvPr id="9221" name="Picture 5" descr="AACQWFR0"/>
          <p:cNvPicPr>
            <a:picLocks noChangeAspect="1" noChangeArrowheads="1"/>
          </p:cNvPicPr>
          <p:nvPr/>
        </p:nvPicPr>
        <p:blipFill>
          <a:blip r:embed="rId3">
            <a:extLst>
              <a:ext uri="{28A0092B-C50C-407E-A947-70E740481C1C}">
                <a14:useLocalDpi xmlns:a14="http://schemas.microsoft.com/office/drawing/2010/main" val="0"/>
              </a:ext>
            </a:extLst>
          </a:blip>
          <a:srcRect t="37756" r="56412" b="42081"/>
          <a:stretch>
            <a:fillRect/>
          </a:stretch>
        </p:blipFill>
        <p:spPr bwMode="auto">
          <a:xfrm>
            <a:off x="946150" y="3192463"/>
            <a:ext cx="344805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AACQWFR0"/>
          <p:cNvPicPr>
            <a:picLocks noChangeAspect="1" noChangeArrowheads="1"/>
          </p:cNvPicPr>
          <p:nvPr/>
        </p:nvPicPr>
        <p:blipFill>
          <a:blip r:embed="rId3">
            <a:extLst>
              <a:ext uri="{28A0092B-C50C-407E-A947-70E740481C1C}">
                <a14:useLocalDpi xmlns:a14="http://schemas.microsoft.com/office/drawing/2010/main" val="0"/>
              </a:ext>
            </a:extLst>
          </a:blip>
          <a:srcRect l="46468"/>
          <a:stretch>
            <a:fillRect/>
          </a:stretch>
        </p:blipFill>
        <p:spPr bwMode="auto">
          <a:xfrm>
            <a:off x="5715000" y="1870075"/>
            <a:ext cx="2309813"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CA" smtClean="0"/>
              <a:t>Comments</a:t>
            </a:r>
          </a:p>
        </p:txBody>
      </p:sp>
      <p:sp>
        <p:nvSpPr>
          <p:cNvPr id="55299" name="Content Placeholder 2"/>
          <p:cNvSpPr>
            <a:spLocks noGrp="1"/>
          </p:cNvSpPr>
          <p:nvPr>
            <p:ph sz="quarter" idx="1"/>
          </p:nvPr>
        </p:nvSpPr>
        <p:spPr/>
        <p:txBody>
          <a:bodyPr/>
          <a:lstStyle/>
          <a:p>
            <a:pPr lvl="1">
              <a:buFontTx/>
              <a:buNone/>
            </a:pPr>
            <a:r>
              <a:rPr lang="en-US" b="1" dirty="0" smtClean="0">
                <a:solidFill>
                  <a:schemeClr val="folHlink"/>
                </a:solidFill>
                <a:latin typeface="Courier New" pitchFamily="49" charset="0"/>
              </a:rPr>
              <a:t>For</a:t>
            </a:r>
            <a:r>
              <a:rPr lang="en-US" b="1" dirty="0" smtClean="0">
                <a:latin typeface="Courier New" pitchFamily="49" charset="0"/>
              </a:rPr>
              <a:t> </a:t>
            </a:r>
            <a:r>
              <a:rPr lang="en-US" b="1" i="1" dirty="0" err="1" smtClean="0">
                <a:latin typeface="Courier New" pitchFamily="49" charset="0"/>
              </a:rPr>
              <a:t>i</a:t>
            </a:r>
            <a:r>
              <a:rPr lang="en-US" b="1" i="1" dirty="0" smtClean="0">
                <a:latin typeface="Courier New" pitchFamily="49" charset="0"/>
              </a:rPr>
              <a:t> </a:t>
            </a:r>
            <a:r>
              <a:rPr lang="en-US" b="1" dirty="0" smtClean="0">
                <a:solidFill>
                  <a:schemeClr val="folHlink"/>
                </a:solidFill>
                <a:latin typeface="Courier New" pitchFamily="49" charset="0"/>
              </a:rPr>
              <a:t>As Integer</a:t>
            </a:r>
            <a:r>
              <a:rPr lang="en-US" b="1" dirty="0" smtClean="0">
                <a:latin typeface="Courier New" pitchFamily="49" charset="0"/>
              </a:rPr>
              <a:t> = </a:t>
            </a:r>
            <a:r>
              <a:rPr lang="en-US" b="1" i="1" dirty="0" smtClean="0">
                <a:latin typeface="Courier New" pitchFamily="49" charset="0"/>
              </a:rPr>
              <a:t>2</a:t>
            </a:r>
            <a:r>
              <a:rPr lang="en-US" b="1" dirty="0" smtClean="0">
                <a:latin typeface="Courier New" pitchFamily="49" charset="0"/>
              </a:rPr>
              <a:t> </a:t>
            </a:r>
            <a:r>
              <a:rPr lang="en-US" b="1" dirty="0" smtClean="0">
                <a:solidFill>
                  <a:schemeClr val="folHlink"/>
                </a:solidFill>
                <a:latin typeface="Courier New" pitchFamily="49" charset="0"/>
              </a:rPr>
              <a:t>To</a:t>
            </a:r>
            <a:r>
              <a:rPr lang="en-US" b="1" dirty="0" smtClean="0">
                <a:latin typeface="Courier New" pitchFamily="49" charset="0"/>
              </a:rPr>
              <a:t> </a:t>
            </a:r>
            <a:r>
              <a:rPr lang="en-US" b="1" i="1" dirty="0" smtClean="0">
                <a:latin typeface="Courier New" pitchFamily="49" charset="0"/>
              </a:rPr>
              <a:t>1 </a:t>
            </a:r>
            <a:r>
              <a:rPr lang="en-US" b="1" dirty="0" smtClean="0">
                <a:solidFill>
                  <a:schemeClr val="folHlink"/>
                </a:solidFill>
                <a:latin typeface="Courier New" pitchFamily="49" charset="0"/>
              </a:rPr>
              <a:t>Step</a:t>
            </a:r>
            <a:r>
              <a:rPr lang="en-US" b="1" dirty="0" smtClean="0">
                <a:latin typeface="Courier New" pitchFamily="49" charset="0"/>
              </a:rPr>
              <a:t> 2</a:t>
            </a:r>
          </a:p>
          <a:p>
            <a:pPr lvl="1">
              <a:buFontTx/>
              <a:buNone/>
            </a:pPr>
            <a:r>
              <a:rPr lang="en-US" b="1" dirty="0" smtClean="0">
                <a:latin typeface="Courier New" pitchFamily="49" charset="0"/>
              </a:rPr>
              <a:t>	 (some statements)</a:t>
            </a:r>
          </a:p>
          <a:p>
            <a:pPr lvl="1">
              <a:buFontTx/>
              <a:buNone/>
            </a:pPr>
            <a:r>
              <a:rPr lang="en-US" b="1" dirty="0" smtClean="0">
                <a:solidFill>
                  <a:schemeClr val="folHlink"/>
                </a:solidFill>
                <a:latin typeface="Courier New" pitchFamily="49" charset="0"/>
              </a:rPr>
              <a:t>Next</a:t>
            </a:r>
          </a:p>
          <a:p>
            <a:pPr lvl="1">
              <a:buFontTx/>
              <a:buNone/>
            </a:pPr>
            <a:endParaRPr lang="en-US" dirty="0" smtClean="0"/>
          </a:p>
          <a:p>
            <a:pPr lvl="1">
              <a:buFontTx/>
              <a:buNone/>
            </a:pPr>
            <a:r>
              <a:rPr lang="en-US" dirty="0" smtClean="0"/>
              <a:t>How </a:t>
            </a:r>
            <a:r>
              <a:rPr lang="en-US" dirty="0" smtClean="0"/>
              <a:t>many times of loops?</a:t>
            </a:r>
            <a:endParaRPr lang="en-US" b="1" dirty="0" smtClean="0">
              <a:solidFill>
                <a:schemeClr val="folHlink"/>
              </a:solidFill>
              <a:latin typeface="Courier New" pitchFamily="49" charset="0"/>
            </a:endParaRPr>
          </a:p>
          <a:p>
            <a:pPr lvl="1">
              <a:buFontTx/>
              <a:buNone/>
            </a:pPr>
            <a:endParaRPr lang="en-CA" dirty="0" smtClean="0"/>
          </a:p>
        </p:txBody>
      </p:sp>
      <p:sp>
        <p:nvSpPr>
          <p:cNvPr id="55301"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6FD6125-1536-41CC-BF5B-AFA9AA7A70F6}" type="slidenum">
              <a:rPr lang="en-US" b="0" smtClean="0"/>
              <a:pPr eaLnBrk="1" hangingPunct="1"/>
              <a:t>50</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CA" smtClean="0"/>
              <a:t>Comments</a:t>
            </a:r>
          </a:p>
        </p:txBody>
      </p:sp>
      <p:sp>
        <p:nvSpPr>
          <p:cNvPr id="56323" name="Content Placeholder 2"/>
          <p:cNvSpPr>
            <a:spLocks noGrp="1"/>
          </p:cNvSpPr>
          <p:nvPr>
            <p:ph sz="quarter" idx="1"/>
          </p:nvPr>
        </p:nvSpPr>
        <p:spPr/>
        <p:txBody>
          <a:bodyPr/>
          <a:lstStyle/>
          <a:p>
            <a:pPr lvl="1">
              <a:buFontTx/>
              <a:buNone/>
            </a:pPr>
            <a:r>
              <a:rPr lang="en-US" b="1" dirty="0" smtClean="0">
                <a:solidFill>
                  <a:schemeClr val="folHlink"/>
                </a:solidFill>
                <a:latin typeface="Courier New" pitchFamily="49" charset="0"/>
              </a:rPr>
              <a:t>For</a:t>
            </a:r>
            <a:r>
              <a:rPr lang="en-US" b="1" dirty="0" smtClean="0">
                <a:latin typeface="Courier New" pitchFamily="49" charset="0"/>
              </a:rPr>
              <a:t> </a:t>
            </a:r>
            <a:r>
              <a:rPr lang="en-US" b="1" i="1" dirty="0" err="1" smtClean="0">
                <a:latin typeface="Courier New" pitchFamily="49" charset="0"/>
              </a:rPr>
              <a:t>i</a:t>
            </a:r>
            <a:r>
              <a:rPr lang="en-US" b="1" i="1" dirty="0" smtClean="0">
                <a:latin typeface="Courier New" pitchFamily="49" charset="0"/>
              </a:rPr>
              <a:t> </a:t>
            </a:r>
            <a:r>
              <a:rPr lang="en-US" b="1" dirty="0" smtClean="0">
                <a:solidFill>
                  <a:schemeClr val="folHlink"/>
                </a:solidFill>
                <a:latin typeface="Courier New" pitchFamily="49" charset="0"/>
              </a:rPr>
              <a:t>As Integer</a:t>
            </a:r>
            <a:r>
              <a:rPr lang="en-US" b="1" dirty="0" smtClean="0">
                <a:latin typeface="Courier New" pitchFamily="49" charset="0"/>
              </a:rPr>
              <a:t> = </a:t>
            </a:r>
            <a:r>
              <a:rPr lang="en-US" b="1" i="1" dirty="0" smtClean="0">
                <a:latin typeface="Courier New" pitchFamily="49" charset="0"/>
              </a:rPr>
              <a:t>1</a:t>
            </a:r>
            <a:r>
              <a:rPr lang="en-US" b="1" dirty="0" smtClean="0">
                <a:latin typeface="Courier New" pitchFamily="49" charset="0"/>
              </a:rPr>
              <a:t> </a:t>
            </a:r>
            <a:r>
              <a:rPr lang="en-US" b="1" dirty="0" smtClean="0">
                <a:solidFill>
                  <a:schemeClr val="folHlink"/>
                </a:solidFill>
                <a:latin typeface="Courier New" pitchFamily="49" charset="0"/>
              </a:rPr>
              <a:t>To</a:t>
            </a:r>
            <a:r>
              <a:rPr lang="en-US" b="1" dirty="0" smtClean="0">
                <a:latin typeface="Courier New" pitchFamily="49" charset="0"/>
              </a:rPr>
              <a:t> </a:t>
            </a:r>
            <a:r>
              <a:rPr lang="en-US" b="1" i="1" dirty="0" smtClean="0">
                <a:latin typeface="Courier New" pitchFamily="49" charset="0"/>
              </a:rPr>
              <a:t>5 </a:t>
            </a:r>
            <a:r>
              <a:rPr lang="en-US" b="1" dirty="0" smtClean="0">
                <a:solidFill>
                  <a:schemeClr val="folHlink"/>
                </a:solidFill>
                <a:latin typeface="Courier New" pitchFamily="49" charset="0"/>
              </a:rPr>
              <a:t>Step</a:t>
            </a:r>
            <a:r>
              <a:rPr lang="en-US" b="1" dirty="0" smtClean="0">
                <a:latin typeface="Courier New" pitchFamily="49" charset="0"/>
              </a:rPr>
              <a:t> -1</a:t>
            </a:r>
          </a:p>
          <a:p>
            <a:pPr lvl="1">
              <a:buFontTx/>
              <a:buNone/>
            </a:pPr>
            <a:r>
              <a:rPr lang="en-US" b="1" dirty="0" smtClean="0">
                <a:latin typeface="Courier New" pitchFamily="49" charset="0"/>
              </a:rPr>
              <a:t>	 (some statements)</a:t>
            </a:r>
          </a:p>
          <a:p>
            <a:pPr lvl="1">
              <a:buFontTx/>
              <a:buNone/>
            </a:pPr>
            <a:r>
              <a:rPr lang="en-US" b="1" dirty="0" smtClean="0">
                <a:solidFill>
                  <a:schemeClr val="folHlink"/>
                </a:solidFill>
                <a:latin typeface="Courier New" pitchFamily="49" charset="0"/>
              </a:rPr>
              <a:t>Next</a:t>
            </a:r>
          </a:p>
          <a:p>
            <a:pPr lvl="1">
              <a:buFontTx/>
              <a:buNone/>
            </a:pPr>
            <a:endParaRPr lang="en-US" dirty="0" smtClean="0"/>
          </a:p>
          <a:p>
            <a:pPr lvl="1">
              <a:buFontTx/>
              <a:buNone/>
            </a:pPr>
            <a:r>
              <a:rPr lang="en-US" dirty="0" smtClean="0"/>
              <a:t>How </a:t>
            </a:r>
            <a:r>
              <a:rPr lang="en-US" dirty="0" smtClean="0"/>
              <a:t>many times of loops?</a:t>
            </a:r>
            <a:endParaRPr lang="en-US" b="1" dirty="0" smtClean="0">
              <a:solidFill>
                <a:schemeClr val="folHlink"/>
              </a:solidFill>
              <a:latin typeface="Courier New" pitchFamily="49" charset="0"/>
            </a:endParaRPr>
          </a:p>
          <a:p>
            <a:pPr lvl="1">
              <a:buFontTx/>
              <a:buNone/>
            </a:pPr>
            <a:endParaRPr lang="en-CA" dirty="0" smtClean="0"/>
          </a:p>
        </p:txBody>
      </p:sp>
      <p:sp>
        <p:nvSpPr>
          <p:cNvPr id="56325"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FC0A313-AEBA-45E9-BD61-B911C0C142FB}" type="slidenum">
              <a:rPr lang="en-US" b="0" smtClean="0"/>
              <a:pPr eaLnBrk="1" hangingPunct="1"/>
              <a:t>51</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CA" smtClean="0"/>
              <a:t>Comments</a:t>
            </a:r>
          </a:p>
        </p:txBody>
      </p:sp>
      <p:sp>
        <p:nvSpPr>
          <p:cNvPr id="57347" name="Content Placeholder 2"/>
          <p:cNvSpPr>
            <a:spLocks noGrp="1"/>
          </p:cNvSpPr>
          <p:nvPr>
            <p:ph sz="quarter" idx="1"/>
          </p:nvPr>
        </p:nvSpPr>
        <p:spPr/>
        <p:txBody>
          <a:bodyPr/>
          <a:lstStyle/>
          <a:p>
            <a:r>
              <a:rPr lang="en-CA" dirty="0" smtClean="0"/>
              <a:t>The value of the control variable should not be altered within the body of the loop (</a:t>
            </a:r>
            <a:r>
              <a:rPr lang="en-CA" dirty="0" smtClean="0">
                <a:solidFill>
                  <a:schemeClr val="tx2"/>
                </a:solidFill>
              </a:rPr>
              <a:t>For ... Next</a:t>
            </a:r>
            <a:r>
              <a:rPr lang="en-CA" dirty="0" smtClean="0"/>
              <a:t>).</a:t>
            </a:r>
          </a:p>
          <a:p>
            <a:endParaRPr lang="en-CA" dirty="0" smtClean="0"/>
          </a:p>
          <a:p>
            <a:r>
              <a:rPr lang="en-CA" dirty="0" smtClean="0"/>
              <a:t>To </a:t>
            </a:r>
            <a:r>
              <a:rPr lang="en-CA" dirty="0" smtClean="0"/>
              <a:t>skip an iteration in a </a:t>
            </a:r>
            <a:r>
              <a:rPr lang="en-CA" dirty="0" smtClean="0">
                <a:solidFill>
                  <a:schemeClr val="tx2"/>
                </a:solidFill>
              </a:rPr>
              <a:t>For .. Next </a:t>
            </a:r>
            <a:r>
              <a:rPr lang="en-CA" dirty="0" smtClean="0"/>
              <a:t>loop:</a:t>
            </a:r>
            <a:br>
              <a:rPr lang="en-CA" dirty="0" smtClean="0"/>
            </a:br>
            <a:r>
              <a:rPr lang="en-CA" dirty="0" smtClean="0">
                <a:solidFill>
                  <a:srgbClr val="FF0000"/>
                </a:solidFill>
              </a:rPr>
              <a:t>Continue For</a:t>
            </a:r>
          </a:p>
          <a:p>
            <a:endParaRPr lang="en-CA" dirty="0" smtClean="0"/>
          </a:p>
          <a:p>
            <a:r>
              <a:rPr lang="en-CA" dirty="0" smtClean="0"/>
              <a:t>To </a:t>
            </a:r>
            <a:r>
              <a:rPr lang="en-CA" dirty="0" smtClean="0"/>
              <a:t>skip an iteration in a </a:t>
            </a:r>
            <a:r>
              <a:rPr lang="en-CA" dirty="0" smtClean="0">
                <a:solidFill>
                  <a:schemeClr val="tx2"/>
                </a:solidFill>
              </a:rPr>
              <a:t>Do .. While </a:t>
            </a:r>
            <a:r>
              <a:rPr lang="en-CA" dirty="0" smtClean="0"/>
              <a:t>loop:</a:t>
            </a:r>
          </a:p>
          <a:p>
            <a:pPr>
              <a:buFontTx/>
              <a:buNone/>
            </a:pPr>
            <a:r>
              <a:rPr lang="en-CA" dirty="0" smtClean="0">
                <a:solidFill>
                  <a:srgbClr val="FF0000"/>
                </a:solidFill>
              </a:rPr>
              <a:t>   Continue Do</a:t>
            </a:r>
          </a:p>
        </p:txBody>
      </p:sp>
      <p:sp>
        <p:nvSpPr>
          <p:cNvPr id="57349"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7860643D-06D8-4D50-B93D-762291EF757C}" type="slidenum">
              <a:rPr lang="en-US" b="0" smtClean="0"/>
              <a:pPr eaLnBrk="1" hangingPunct="1"/>
              <a:t>52</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CA" smtClean="0"/>
              <a:t>Comments</a:t>
            </a:r>
            <a:endParaRPr lang="en-US" smtClean="0"/>
          </a:p>
        </p:txBody>
      </p:sp>
      <p:sp>
        <p:nvSpPr>
          <p:cNvPr id="58371" name="Content Placeholder 2"/>
          <p:cNvSpPr>
            <a:spLocks noGrp="1"/>
          </p:cNvSpPr>
          <p:nvPr>
            <p:ph sz="quarter" idx="1"/>
          </p:nvPr>
        </p:nvSpPr>
        <p:spPr/>
        <p:txBody>
          <a:bodyPr/>
          <a:lstStyle/>
          <a:p>
            <a:pPr lvl="1">
              <a:buFontTx/>
              <a:buNone/>
            </a:pPr>
            <a:r>
              <a:rPr lang="en-US" b="1" smtClean="0">
                <a:solidFill>
                  <a:schemeClr val="folHlink"/>
                </a:solidFill>
                <a:latin typeface="Courier New" pitchFamily="49" charset="0"/>
              </a:rPr>
              <a:t>For</a:t>
            </a:r>
            <a:r>
              <a:rPr lang="en-US" b="1" smtClean="0">
                <a:latin typeface="Courier New" pitchFamily="49" charset="0"/>
              </a:rPr>
              <a:t> </a:t>
            </a:r>
            <a:r>
              <a:rPr lang="en-US" b="1" i="1" smtClean="0">
                <a:latin typeface="Courier New" pitchFamily="49" charset="0"/>
              </a:rPr>
              <a:t>i </a:t>
            </a:r>
            <a:r>
              <a:rPr lang="en-US" b="1" smtClean="0">
                <a:solidFill>
                  <a:schemeClr val="folHlink"/>
                </a:solidFill>
                <a:latin typeface="Courier New" pitchFamily="49" charset="0"/>
              </a:rPr>
              <a:t>As Integer</a:t>
            </a:r>
            <a:r>
              <a:rPr lang="en-US" b="1" smtClean="0">
                <a:latin typeface="Courier New" pitchFamily="49" charset="0"/>
              </a:rPr>
              <a:t> = </a:t>
            </a:r>
            <a:r>
              <a:rPr lang="en-US" b="1" i="1" smtClean="0">
                <a:latin typeface="Courier New" pitchFamily="49" charset="0"/>
              </a:rPr>
              <a:t>1</a:t>
            </a:r>
            <a:r>
              <a:rPr lang="en-US" b="1" smtClean="0">
                <a:latin typeface="Courier New" pitchFamily="49" charset="0"/>
              </a:rPr>
              <a:t> </a:t>
            </a:r>
            <a:r>
              <a:rPr lang="en-US" b="1" smtClean="0">
                <a:solidFill>
                  <a:schemeClr val="folHlink"/>
                </a:solidFill>
                <a:latin typeface="Courier New" pitchFamily="49" charset="0"/>
              </a:rPr>
              <a:t>To</a:t>
            </a:r>
            <a:r>
              <a:rPr lang="en-US" b="1" smtClean="0">
                <a:latin typeface="Courier New" pitchFamily="49" charset="0"/>
              </a:rPr>
              <a:t> </a:t>
            </a:r>
            <a:r>
              <a:rPr lang="en-US" b="1" i="1" smtClean="0">
                <a:latin typeface="Courier New" pitchFamily="49" charset="0"/>
              </a:rPr>
              <a:t>5</a:t>
            </a:r>
          </a:p>
          <a:p>
            <a:pPr lvl="1">
              <a:buFontTx/>
              <a:buNone/>
            </a:pPr>
            <a:r>
              <a:rPr lang="en-US" b="1" smtClean="0">
                <a:latin typeface="Courier New" pitchFamily="49" charset="0"/>
              </a:rPr>
              <a:t>	 (some statements)</a:t>
            </a:r>
          </a:p>
          <a:p>
            <a:pPr lvl="1">
              <a:buFontTx/>
              <a:buNone/>
            </a:pPr>
            <a:r>
              <a:rPr lang="en-US" b="1" smtClean="0">
                <a:latin typeface="Courier New" pitchFamily="49" charset="0"/>
              </a:rPr>
              <a:t>		 </a:t>
            </a:r>
            <a:r>
              <a:rPr lang="en-US" b="1" smtClean="0">
                <a:solidFill>
                  <a:schemeClr val="folHlink"/>
                </a:solidFill>
                <a:latin typeface="Courier New" pitchFamily="49" charset="0"/>
              </a:rPr>
              <a:t>Continue For</a:t>
            </a:r>
          </a:p>
          <a:p>
            <a:pPr lvl="1">
              <a:buFontTx/>
              <a:buNone/>
            </a:pPr>
            <a:r>
              <a:rPr lang="en-US" b="1" smtClean="0">
                <a:latin typeface="Courier New" pitchFamily="49" charset="0"/>
              </a:rPr>
              <a:t>	 (some statements)</a:t>
            </a:r>
          </a:p>
          <a:p>
            <a:pPr lvl="1">
              <a:buFontTx/>
              <a:buNone/>
            </a:pPr>
            <a:r>
              <a:rPr lang="en-US" b="1" smtClean="0">
                <a:solidFill>
                  <a:schemeClr val="folHlink"/>
                </a:solidFill>
                <a:latin typeface="Courier New" pitchFamily="49" charset="0"/>
              </a:rPr>
              <a:t>Next</a:t>
            </a:r>
          </a:p>
          <a:p>
            <a:endParaRPr lang="en-US" smtClean="0"/>
          </a:p>
        </p:txBody>
      </p:sp>
      <p:sp>
        <p:nvSpPr>
          <p:cNvPr id="58373"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48F0CEF-1A2A-45FB-BA71-0A1BB703AC24}" type="slidenum">
              <a:rPr lang="en-US" b="0" smtClean="0"/>
              <a:pPr eaLnBrk="1" hangingPunct="1"/>
              <a:t>53</a:t>
            </a:fld>
            <a:endParaRPr lang="en-US" b="0" smtClean="0"/>
          </a:p>
        </p:txBody>
      </p:sp>
      <p:sp>
        <p:nvSpPr>
          <p:cNvPr id="58374" name="TextBox 5"/>
          <p:cNvSpPr txBox="1">
            <a:spLocks noChangeArrowheads="1"/>
          </p:cNvSpPr>
          <p:nvPr/>
        </p:nvSpPr>
        <p:spPr bwMode="auto">
          <a:xfrm>
            <a:off x="2233613" y="5181600"/>
            <a:ext cx="333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r>
              <a:rPr lang="en-US" sz="2800">
                <a:solidFill>
                  <a:srgbClr val="FF0000"/>
                </a:solidFill>
              </a:rPr>
              <a:t>What will happen?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CA" smtClean="0"/>
              <a:t>Comments</a:t>
            </a:r>
          </a:p>
        </p:txBody>
      </p:sp>
      <p:sp>
        <p:nvSpPr>
          <p:cNvPr id="59395" name="Content Placeholder 2"/>
          <p:cNvSpPr>
            <a:spLocks noGrp="1"/>
          </p:cNvSpPr>
          <p:nvPr>
            <p:ph sz="quarter" idx="1"/>
          </p:nvPr>
        </p:nvSpPr>
        <p:spPr/>
        <p:txBody>
          <a:bodyPr/>
          <a:lstStyle/>
          <a:p>
            <a:r>
              <a:rPr lang="en-CA" dirty="0" smtClean="0"/>
              <a:t>To break out of a </a:t>
            </a:r>
            <a:r>
              <a:rPr lang="en-CA" dirty="0" smtClean="0">
                <a:solidFill>
                  <a:schemeClr val="tx2"/>
                </a:solidFill>
              </a:rPr>
              <a:t>For .. Next </a:t>
            </a:r>
            <a:r>
              <a:rPr lang="en-CA" dirty="0" smtClean="0"/>
              <a:t>loop:</a:t>
            </a:r>
            <a:br>
              <a:rPr lang="en-CA" dirty="0" smtClean="0"/>
            </a:br>
            <a:r>
              <a:rPr lang="en-CA" dirty="0" smtClean="0">
                <a:solidFill>
                  <a:srgbClr val="FF0000"/>
                </a:solidFill>
              </a:rPr>
              <a:t>Exit For</a:t>
            </a:r>
          </a:p>
          <a:p>
            <a:endParaRPr lang="en-CA" dirty="0" smtClean="0"/>
          </a:p>
          <a:p>
            <a:r>
              <a:rPr lang="en-CA" dirty="0" smtClean="0"/>
              <a:t>To </a:t>
            </a:r>
            <a:r>
              <a:rPr lang="en-CA" dirty="0" smtClean="0"/>
              <a:t>break out of a </a:t>
            </a:r>
            <a:r>
              <a:rPr lang="en-CA" dirty="0" smtClean="0">
                <a:solidFill>
                  <a:schemeClr val="tx2"/>
                </a:solidFill>
              </a:rPr>
              <a:t>Do .. While </a:t>
            </a:r>
            <a:r>
              <a:rPr lang="en-CA" dirty="0" smtClean="0"/>
              <a:t>loop:</a:t>
            </a:r>
          </a:p>
          <a:p>
            <a:pPr>
              <a:buFontTx/>
              <a:buNone/>
            </a:pPr>
            <a:r>
              <a:rPr lang="en-CA" dirty="0" smtClean="0">
                <a:solidFill>
                  <a:srgbClr val="FF0000"/>
                </a:solidFill>
              </a:rPr>
              <a:t>   Exit Do</a:t>
            </a:r>
          </a:p>
          <a:p>
            <a:endParaRPr lang="en-CA" dirty="0" smtClean="0"/>
          </a:p>
        </p:txBody>
      </p:sp>
      <p:sp>
        <p:nvSpPr>
          <p:cNvPr id="59397"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855509E-36FC-442C-A933-67ADAAF9DD45}" type="slidenum">
              <a:rPr lang="en-US" b="0" smtClean="0"/>
              <a:pPr eaLnBrk="1" hangingPunct="1"/>
              <a:t>54</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smtClean="0"/>
              <a:t>Practice</a:t>
            </a:r>
          </a:p>
        </p:txBody>
      </p:sp>
      <p:sp>
        <p:nvSpPr>
          <p:cNvPr id="60419" name="Content Placeholder 2"/>
          <p:cNvSpPr>
            <a:spLocks noGrp="1"/>
          </p:cNvSpPr>
          <p:nvPr>
            <p:ph sz="quarter" idx="1"/>
          </p:nvPr>
        </p:nvSpPr>
        <p:spPr/>
        <p:txBody>
          <a:bodyPr/>
          <a:lstStyle/>
          <a:p>
            <a:r>
              <a:rPr lang="en-CA" smtClean="0"/>
              <a:t>Why won’t the following lines of code work as intended?</a:t>
            </a:r>
          </a:p>
          <a:p>
            <a:endParaRPr lang="en-CA" smtClean="0"/>
          </a:p>
          <a:p>
            <a:pPr eaLnBrk="1" hangingPunct="1">
              <a:buFontTx/>
              <a:buNone/>
            </a:pPr>
            <a:r>
              <a:rPr lang="en-US" sz="2800" b="1" smtClean="0">
                <a:solidFill>
                  <a:schemeClr val="folHlink"/>
                </a:solidFill>
                <a:latin typeface="Courier New" pitchFamily="49" charset="0"/>
              </a:rPr>
              <a:t>For</a:t>
            </a:r>
            <a:r>
              <a:rPr lang="en-US" sz="2800" b="1" smtClean="0">
                <a:latin typeface="Courier New" pitchFamily="49" charset="0"/>
              </a:rPr>
              <a:t> i </a:t>
            </a:r>
            <a:r>
              <a:rPr lang="en-US" sz="2800" b="1" smtClean="0">
                <a:solidFill>
                  <a:schemeClr val="folHlink"/>
                </a:solidFill>
                <a:latin typeface="Courier New" pitchFamily="49" charset="0"/>
              </a:rPr>
              <a:t>As Integer</a:t>
            </a:r>
            <a:r>
              <a:rPr lang="en-US" sz="2800" b="1" smtClean="0">
                <a:latin typeface="Courier New" pitchFamily="49" charset="0"/>
              </a:rPr>
              <a:t> = 15 </a:t>
            </a:r>
            <a:r>
              <a:rPr lang="en-US" sz="2800" b="1" smtClean="0">
                <a:solidFill>
                  <a:schemeClr val="folHlink"/>
                </a:solidFill>
                <a:latin typeface="Courier New" pitchFamily="49" charset="0"/>
              </a:rPr>
              <a:t>To</a:t>
            </a:r>
            <a:r>
              <a:rPr lang="en-US" sz="2800" b="1" smtClean="0">
                <a:latin typeface="Courier New" pitchFamily="49" charset="0"/>
              </a:rPr>
              <a:t> 1</a:t>
            </a:r>
          </a:p>
          <a:p>
            <a:pPr eaLnBrk="1" hangingPunct="1">
              <a:buFontTx/>
              <a:buNone/>
            </a:pPr>
            <a:r>
              <a:rPr lang="en-US" sz="2800" b="1" smtClean="0">
                <a:latin typeface="Courier New" pitchFamily="49" charset="0"/>
              </a:rPr>
              <a:t>    lstBox.Items.Add(i)</a:t>
            </a:r>
          </a:p>
          <a:p>
            <a:pPr eaLnBrk="1" hangingPunct="1">
              <a:buFontTx/>
              <a:buNone/>
            </a:pPr>
            <a:r>
              <a:rPr lang="en-US" sz="2800" b="1" smtClean="0">
                <a:solidFill>
                  <a:schemeClr val="folHlink"/>
                </a:solidFill>
                <a:latin typeface="Courier New" pitchFamily="49" charset="0"/>
              </a:rPr>
              <a:t>Next</a:t>
            </a:r>
            <a:endParaRPr lang="en-US" b="1" smtClean="0">
              <a:solidFill>
                <a:schemeClr val="folHlink"/>
              </a:solidFill>
              <a:latin typeface="Courier New" pitchFamily="49" charset="0"/>
            </a:endParaRPr>
          </a:p>
          <a:p>
            <a:pPr>
              <a:buFontTx/>
              <a:buNone/>
            </a:pPr>
            <a:endParaRPr lang="en-CA" smtClean="0"/>
          </a:p>
          <a:p>
            <a:pPr>
              <a:buFontTx/>
              <a:buNone/>
            </a:pPr>
            <a:r>
              <a:rPr lang="en-CA" smtClean="0"/>
              <a:t> 	</a:t>
            </a:r>
          </a:p>
        </p:txBody>
      </p:sp>
      <p:sp>
        <p:nvSpPr>
          <p:cNvPr id="60421"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38D3B3AF-F64F-42CA-A63C-3131D8AC34DC}" type="slidenum">
              <a:rPr lang="en-US" b="0" smtClean="0"/>
              <a:pPr eaLnBrk="1" hangingPunct="1"/>
              <a:t>55</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CA" smtClean="0"/>
              <a:t>Practice</a:t>
            </a:r>
          </a:p>
        </p:txBody>
      </p:sp>
      <p:sp>
        <p:nvSpPr>
          <p:cNvPr id="61443" name="Content Placeholder 2"/>
          <p:cNvSpPr>
            <a:spLocks noGrp="1"/>
          </p:cNvSpPr>
          <p:nvPr>
            <p:ph sz="quarter" idx="1"/>
          </p:nvPr>
        </p:nvSpPr>
        <p:spPr/>
        <p:txBody>
          <a:bodyPr/>
          <a:lstStyle/>
          <a:p>
            <a:r>
              <a:rPr lang="en-CA" smtClean="0"/>
              <a:t>When is a </a:t>
            </a:r>
            <a:r>
              <a:rPr lang="en-CA" smtClean="0">
                <a:solidFill>
                  <a:schemeClr val="tx2"/>
                </a:solidFill>
              </a:rPr>
              <a:t>For ... Next</a:t>
            </a:r>
            <a:r>
              <a:rPr lang="en-CA" smtClean="0"/>
              <a:t> loop more appropriate than a </a:t>
            </a:r>
            <a:r>
              <a:rPr lang="en-CA" smtClean="0">
                <a:solidFill>
                  <a:schemeClr val="tx2"/>
                </a:solidFill>
              </a:rPr>
              <a:t>Do </a:t>
            </a:r>
            <a:r>
              <a:rPr lang="en-CA" smtClean="0"/>
              <a:t>loop?</a:t>
            </a:r>
          </a:p>
        </p:txBody>
      </p:sp>
      <p:sp>
        <p:nvSpPr>
          <p:cNvPr id="61445"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BD7741C-120C-4491-A3B6-D23FD9C5989F}" type="slidenum">
              <a:rPr lang="en-US" b="0" smtClean="0"/>
              <a:pPr eaLnBrk="1" hangingPunct="1"/>
              <a:t>56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Review</a:t>
            </a:r>
          </a:p>
        </p:txBody>
      </p:sp>
      <p:sp>
        <p:nvSpPr>
          <p:cNvPr id="62467" name="Content Placeholder 2"/>
          <p:cNvSpPr>
            <a:spLocks noGrp="1"/>
          </p:cNvSpPr>
          <p:nvPr>
            <p:ph sz="quarter" idx="1"/>
          </p:nvPr>
        </p:nvSpPr>
        <p:spPr/>
        <p:txBody>
          <a:bodyPr/>
          <a:lstStyle/>
          <a:p>
            <a:endParaRPr lang="en-US" smtClean="0"/>
          </a:p>
        </p:txBody>
      </p:sp>
      <p:sp>
        <p:nvSpPr>
          <p:cNvPr id="62469"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545097B6-775E-4360-A6A3-33B54BA8FDCD}" type="slidenum">
              <a:rPr lang="en-US" b="0" smtClean="0"/>
              <a:pPr eaLnBrk="1" hangingPunct="1"/>
              <a:t>57</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Performing a Task on the Computer</a:t>
            </a:r>
          </a:p>
        </p:txBody>
      </p:sp>
      <p:sp>
        <p:nvSpPr>
          <p:cNvPr id="64515" name="Rectangle 3"/>
          <p:cNvSpPr>
            <a:spLocks noGrp="1" noChangeArrowheads="1"/>
          </p:cNvSpPr>
          <p:nvPr>
            <p:ph sz="quarter" idx="1"/>
          </p:nvPr>
        </p:nvSpPr>
        <p:spPr/>
        <p:txBody>
          <a:bodyPr/>
          <a:lstStyle/>
          <a:p>
            <a:pPr eaLnBrk="1" hangingPunct="1"/>
            <a:r>
              <a:rPr lang="en-US" smtClean="0"/>
              <a:t>Determine </a:t>
            </a:r>
            <a:r>
              <a:rPr lang="en-US" smtClean="0">
                <a:solidFill>
                  <a:schemeClr val="accent1"/>
                </a:solidFill>
              </a:rPr>
              <a:t>Output</a:t>
            </a:r>
          </a:p>
          <a:p>
            <a:pPr eaLnBrk="1" hangingPunct="1"/>
            <a:r>
              <a:rPr lang="en-US" smtClean="0"/>
              <a:t>Identify </a:t>
            </a:r>
            <a:r>
              <a:rPr lang="en-US" smtClean="0">
                <a:solidFill>
                  <a:schemeClr val="accent1"/>
                </a:solidFill>
              </a:rPr>
              <a:t>Input</a:t>
            </a:r>
          </a:p>
          <a:p>
            <a:pPr eaLnBrk="1" hangingPunct="1"/>
            <a:r>
              <a:rPr lang="en-US" smtClean="0"/>
              <a:t>Determine </a:t>
            </a:r>
            <a:r>
              <a:rPr lang="en-US" smtClean="0">
                <a:solidFill>
                  <a:schemeClr val="accent1"/>
                </a:solidFill>
              </a:rPr>
              <a:t>process</a:t>
            </a:r>
            <a:r>
              <a:rPr lang="en-US" smtClean="0"/>
              <a:t> necessary to turn given </a:t>
            </a:r>
            <a:r>
              <a:rPr lang="en-US" smtClean="0">
                <a:solidFill>
                  <a:schemeClr val="accent1"/>
                </a:solidFill>
              </a:rPr>
              <a:t>Input</a:t>
            </a:r>
            <a:r>
              <a:rPr lang="en-US" smtClean="0"/>
              <a:t> into desired </a:t>
            </a:r>
            <a:r>
              <a:rPr lang="en-US" smtClean="0">
                <a:solidFill>
                  <a:schemeClr val="accent1"/>
                </a:solidFill>
              </a:rPr>
              <a:t>Output</a:t>
            </a:r>
          </a:p>
        </p:txBody>
      </p:sp>
      <p:sp>
        <p:nvSpPr>
          <p:cNvPr id="6451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68C94FA-CA4E-4267-ADAD-80160566D796}" type="slidenum">
              <a:rPr lang="en-US" b="0" smtClean="0"/>
              <a:pPr eaLnBrk="1" hangingPunct="1"/>
              <a:t>58</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Flowchart symbols</a:t>
            </a:r>
          </a:p>
        </p:txBody>
      </p:sp>
      <p:sp>
        <p:nvSpPr>
          <p:cNvPr id="65540"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8748A28-7763-46D2-BD72-41D5F8F2E6A8}" type="slidenum">
              <a:rPr lang="en-US" b="0" smtClean="0"/>
              <a:pPr eaLnBrk="1" hangingPunct="1"/>
              <a:t>59</a:t>
            </a:fld>
            <a:endParaRPr lang="en-US" b="0" smtClean="0"/>
          </a:p>
        </p:txBody>
      </p:sp>
      <p:pic>
        <p:nvPicPr>
          <p:cNvPr id="65541" name="Picture 4" descr="AACWQO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28800"/>
            <a:ext cx="600075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mtClean="0"/>
              <a:t>Example 1</a:t>
            </a:r>
          </a:p>
        </p:txBody>
      </p:sp>
      <p:sp>
        <p:nvSpPr>
          <p:cNvPr id="10245" name="Rectangle 3"/>
          <p:cNvSpPr>
            <a:spLocks noGrp="1" noChangeArrowheads="1"/>
          </p:cNvSpPr>
          <p:nvPr>
            <p:ph sz="quarter" idx="1"/>
          </p:nvPr>
        </p:nvSpPr>
        <p:spPr>
          <a:xfrm>
            <a:off x="609600" y="1295400"/>
            <a:ext cx="7964488" cy="4151313"/>
          </a:xfrm>
        </p:spPr>
        <p:txBody>
          <a:bodyPr/>
          <a:lstStyle/>
          <a:p>
            <a:pPr eaLnBrk="1" hangingPunct="1">
              <a:buFontTx/>
              <a:buNone/>
            </a:pPr>
            <a:r>
              <a:rPr lang="en-US" sz="2400" b="1" smtClean="0">
                <a:solidFill>
                  <a:schemeClr val="folHlink"/>
                </a:solidFill>
                <a:latin typeface="Courier New" pitchFamily="49" charset="0"/>
              </a:rPr>
              <a:t>Private Sub</a:t>
            </a:r>
            <a:r>
              <a:rPr lang="en-US" sz="2400" b="1" smtClean="0">
                <a:latin typeface="Courier New" pitchFamily="49" charset="0"/>
              </a:rPr>
              <a:t> btnDisplay_Click(</a:t>
            </a:r>
            <a:r>
              <a:rPr lang="en-US" sz="2400" b="1" smtClean="0">
                <a:solidFill>
                  <a:schemeClr val="folHlink"/>
                </a:solidFill>
                <a:latin typeface="Courier New" pitchFamily="49" charset="0"/>
              </a:rPr>
              <a:t>...</a:t>
            </a:r>
            <a:r>
              <a:rPr lang="en-US" sz="2400" b="1" smtClean="0">
                <a:latin typeface="Courier New" pitchFamily="49" charset="0"/>
              </a:rPr>
              <a:t>) _</a:t>
            </a:r>
          </a:p>
          <a:p>
            <a:pPr eaLnBrk="1" hangingPunct="1">
              <a:buFontTx/>
              <a:buNone/>
            </a:pPr>
            <a:r>
              <a:rPr lang="en-US" sz="2400" b="1" smtClean="0">
                <a:latin typeface="Courier New" pitchFamily="49" charset="0"/>
              </a:rPr>
              <a:t>                  </a:t>
            </a:r>
            <a:r>
              <a:rPr lang="en-US" sz="2400" b="1" smtClean="0">
                <a:solidFill>
                  <a:schemeClr val="folHlink"/>
                </a:solidFill>
                <a:latin typeface="Courier New" pitchFamily="49" charset="0"/>
              </a:rPr>
              <a:t>Handles</a:t>
            </a:r>
            <a:r>
              <a:rPr lang="en-US" sz="2400" b="1" smtClean="0">
                <a:latin typeface="Courier New" pitchFamily="49" charset="0"/>
              </a:rPr>
              <a:t> btnDisplay.Click</a:t>
            </a:r>
          </a:p>
          <a:p>
            <a:pPr eaLnBrk="1" hangingPunct="1">
              <a:buFontTx/>
              <a:buNone/>
            </a:pPr>
            <a:r>
              <a:rPr lang="en-US" sz="2400" b="1" smtClean="0">
                <a:solidFill>
                  <a:schemeClr val="accent1"/>
                </a:solidFill>
                <a:latin typeface="Courier New" pitchFamily="49" charset="0"/>
              </a:rPr>
              <a:t>  'Display the numbers from 1 to 7</a:t>
            </a:r>
          </a:p>
          <a:p>
            <a:pPr eaLnBrk="1" hangingPunct="1">
              <a:buFontTx/>
              <a:buNone/>
            </a:pPr>
            <a:r>
              <a:rPr lang="en-US" sz="2400" b="1" smtClean="0">
                <a:latin typeface="Courier New" pitchFamily="49" charset="0"/>
              </a:rPr>
              <a:t>  </a:t>
            </a:r>
            <a:r>
              <a:rPr lang="en-US" sz="2400" b="1" smtClean="0">
                <a:solidFill>
                  <a:schemeClr val="folHlink"/>
                </a:solidFill>
                <a:latin typeface="Courier New" pitchFamily="49" charset="0"/>
              </a:rPr>
              <a:t>Dim</a:t>
            </a:r>
            <a:r>
              <a:rPr lang="en-US" sz="2400" b="1" smtClean="0">
                <a:latin typeface="Courier New" pitchFamily="49" charset="0"/>
              </a:rPr>
              <a:t> num </a:t>
            </a:r>
            <a:r>
              <a:rPr lang="en-US" sz="2400" b="1" smtClean="0">
                <a:solidFill>
                  <a:schemeClr val="folHlink"/>
                </a:solidFill>
                <a:latin typeface="Courier New" pitchFamily="49" charset="0"/>
              </a:rPr>
              <a:t>As Integer</a:t>
            </a:r>
            <a:r>
              <a:rPr lang="en-US" sz="2400" b="1" smtClean="0">
                <a:latin typeface="Courier New" pitchFamily="49" charset="0"/>
              </a:rPr>
              <a:t> = 1</a:t>
            </a:r>
          </a:p>
          <a:p>
            <a:pPr eaLnBrk="1" hangingPunct="1">
              <a:buFontTx/>
              <a:buNone/>
            </a:pPr>
            <a:r>
              <a:rPr lang="en-US" sz="2400" b="1" smtClean="0">
                <a:latin typeface="Courier New" pitchFamily="49" charset="0"/>
              </a:rPr>
              <a:t>  </a:t>
            </a:r>
            <a:r>
              <a:rPr lang="en-US" sz="2400" b="1" smtClean="0">
                <a:solidFill>
                  <a:schemeClr val="folHlink"/>
                </a:solidFill>
                <a:latin typeface="Courier New" pitchFamily="49" charset="0"/>
              </a:rPr>
              <a:t>Do While</a:t>
            </a:r>
            <a:r>
              <a:rPr lang="en-US" sz="2400" b="1" smtClean="0">
                <a:latin typeface="Courier New" pitchFamily="49" charset="0"/>
              </a:rPr>
              <a:t> num &lt;= 7</a:t>
            </a:r>
          </a:p>
          <a:p>
            <a:pPr eaLnBrk="1" hangingPunct="1">
              <a:buFontTx/>
              <a:buNone/>
            </a:pPr>
            <a:r>
              <a:rPr lang="en-US" sz="2400" b="1" smtClean="0">
                <a:latin typeface="Courier New" pitchFamily="49" charset="0"/>
              </a:rPr>
              <a:t>    lstNumbers.Items.Add(num)</a:t>
            </a:r>
          </a:p>
          <a:p>
            <a:pPr eaLnBrk="1" hangingPunct="1">
              <a:buFontTx/>
              <a:buNone/>
            </a:pPr>
            <a:r>
              <a:rPr lang="en-US" sz="2400" b="1" smtClean="0">
                <a:latin typeface="Courier New" pitchFamily="49" charset="0"/>
              </a:rPr>
              <a:t>    num += 1 </a:t>
            </a:r>
            <a:r>
              <a:rPr lang="en-US" sz="2400" b="1" smtClean="0">
                <a:solidFill>
                  <a:schemeClr val="accent1"/>
                </a:solidFill>
                <a:latin typeface="Courier New" pitchFamily="49" charset="0"/>
              </a:rPr>
              <a:t>'Add 1 to the value of num</a:t>
            </a:r>
          </a:p>
          <a:p>
            <a:pPr eaLnBrk="1" hangingPunct="1">
              <a:buFontTx/>
              <a:buNone/>
            </a:pPr>
            <a:r>
              <a:rPr lang="en-US" sz="2400" b="1" smtClean="0">
                <a:solidFill>
                  <a:schemeClr val="accent1"/>
                </a:solidFill>
                <a:latin typeface="Courier New" pitchFamily="49" charset="0"/>
              </a:rPr>
              <a:t>  </a:t>
            </a:r>
            <a:r>
              <a:rPr lang="en-US" sz="2400" b="1" smtClean="0">
                <a:solidFill>
                  <a:schemeClr val="folHlink"/>
                </a:solidFill>
                <a:latin typeface="Courier New" pitchFamily="49" charset="0"/>
              </a:rPr>
              <a:t>Loop</a:t>
            </a:r>
          </a:p>
          <a:p>
            <a:pPr eaLnBrk="1" hangingPunct="1">
              <a:buFontTx/>
              <a:buNone/>
            </a:pPr>
            <a:r>
              <a:rPr lang="en-US" sz="2400" b="1" smtClean="0">
                <a:solidFill>
                  <a:schemeClr val="folHlink"/>
                </a:solidFill>
                <a:latin typeface="Courier New" pitchFamily="49" charset="0"/>
              </a:rPr>
              <a:t>End Sub</a:t>
            </a:r>
          </a:p>
        </p:txBody>
      </p:sp>
      <p:sp>
        <p:nvSpPr>
          <p:cNvPr id="1024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B3202CBB-8CAA-4EC9-9AC4-691AAAA2A7BB}" type="slidenum">
              <a:rPr lang="en-US" b="0" smtClean="0"/>
              <a:pPr eaLnBrk="1" hangingPunct="1"/>
              <a:t>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Flowchart symbols continued</a:t>
            </a:r>
          </a:p>
        </p:txBody>
      </p:sp>
      <p:sp>
        <p:nvSpPr>
          <p:cNvPr id="66564"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13B984B1-B466-4D71-BDEC-23D548DFCF2E}" type="slidenum">
              <a:rPr lang="en-US" b="0" smtClean="0"/>
              <a:pPr eaLnBrk="1" hangingPunct="1"/>
              <a:t>60</a:t>
            </a:fld>
            <a:endParaRPr lang="en-US" b="0" smtClean="0"/>
          </a:p>
        </p:txBody>
      </p:sp>
      <p:pic>
        <p:nvPicPr>
          <p:cNvPr id="66565" name="Picture 4" descr="AACWQO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2200"/>
            <a:ext cx="8393113"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Flowchart </a:t>
            </a:r>
            <a:br>
              <a:rPr lang="en-US" smtClean="0"/>
            </a:br>
            <a:r>
              <a:rPr lang="en-US" smtClean="0"/>
              <a:t>example</a:t>
            </a:r>
          </a:p>
        </p:txBody>
      </p:sp>
      <p:sp>
        <p:nvSpPr>
          <p:cNvPr id="67588"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E8D701B9-73CD-445F-9895-6E0858935B65}" type="slidenum">
              <a:rPr lang="en-US" b="0" smtClean="0"/>
              <a:pPr eaLnBrk="1" hangingPunct="1"/>
              <a:t>61</a:t>
            </a:fld>
            <a:endParaRPr lang="en-US" b="0" smtClean="0"/>
          </a:p>
        </p:txBody>
      </p:sp>
      <p:pic>
        <p:nvPicPr>
          <p:cNvPr id="67589" name="Picture 4" descr="AACWQO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34067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pPr eaLnBrk="1" hangingPunct="1"/>
            <a:r>
              <a:rPr lang="en-US" smtClean="0"/>
              <a:t>Hierarchy charts example</a:t>
            </a:r>
          </a:p>
        </p:txBody>
      </p:sp>
      <p:sp>
        <p:nvSpPr>
          <p:cNvPr id="68612"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3E4B8AD-44D9-41FC-A173-5671F0B88012}" type="slidenum">
              <a:rPr lang="en-US" b="0" smtClean="0"/>
              <a:pPr eaLnBrk="1" hangingPunct="1"/>
              <a:t>62</a:t>
            </a:fld>
            <a:endParaRPr lang="en-US" b="0" smtClean="0"/>
          </a:p>
        </p:txBody>
      </p:sp>
      <p:pic>
        <p:nvPicPr>
          <p:cNvPr id="68613" name="Picture 1028" descr="AACWQO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65643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Flowchart</a:t>
            </a:r>
          </a:p>
        </p:txBody>
      </p:sp>
      <p:sp>
        <p:nvSpPr>
          <p:cNvPr id="69636"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3149FAC1-4277-42B3-A887-97F11C1BDF1C}" type="slidenum">
              <a:rPr lang="en-US" b="0" smtClean="0"/>
              <a:pPr eaLnBrk="1" hangingPunct="1"/>
              <a:t>63</a:t>
            </a:fld>
            <a:endParaRPr lang="en-US" b="0" smtClean="0"/>
          </a:p>
        </p:txBody>
      </p:sp>
      <p:pic>
        <p:nvPicPr>
          <p:cNvPr id="69637" name="Picture 4" descr="AACWQOH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28800"/>
            <a:ext cx="40925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1026"/>
          <p:cNvSpPr>
            <a:spLocks noGrp="1" noChangeArrowheads="1"/>
          </p:cNvSpPr>
          <p:nvPr>
            <p:ph type="title"/>
          </p:nvPr>
        </p:nvSpPr>
        <p:spPr/>
        <p:txBody>
          <a:bodyPr/>
          <a:lstStyle/>
          <a:p>
            <a:r>
              <a:rPr lang="en-US" smtClean="0"/>
              <a:t>Control Name Prefixes</a:t>
            </a:r>
          </a:p>
        </p:txBody>
      </p:sp>
      <p:graphicFrame>
        <p:nvGraphicFramePr>
          <p:cNvPr id="156712" name="Group 1064"/>
          <p:cNvGraphicFramePr>
            <a:graphicFrameLocks noGrp="1"/>
          </p:cNvGraphicFramePr>
          <p:nvPr>
            <p:ph type="tbl" idx="1"/>
          </p:nvPr>
        </p:nvGraphicFramePr>
        <p:xfrm>
          <a:off x="457200" y="1600200"/>
          <a:ext cx="8229601" cy="3460751"/>
        </p:xfrm>
        <a:graphic>
          <a:graphicData uri="http://schemas.openxmlformats.org/drawingml/2006/table">
            <a:tbl>
              <a:tblPr/>
              <a:tblGrid>
                <a:gridCol w="2519567"/>
                <a:gridCol w="2204621"/>
                <a:gridCol w="3505413"/>
              </a:tblGrid>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2"/>
                          </a:solidFill>
                          <a:effectLst/>
                          <a:latin typeface="Arial" charset="0"/>
                        </a:rPr>
                        <a:t>Control</a:t>
                      </a:r>
                    </a:p>
                  </a:txBody>
                  <a:tcPr marL="94484" marR="94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2"/>
                          </a:solidFill>
                          <a:effectLst/>
                          <a:latin typeface="Arial" charset="0"/>
                        </a:rPr>
                        <a:t>Prefix</a:t>
                      </a:r>
                    </a:p>
                  </a:txBody>
                  <a:tcPr marL="94484" marR="944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2"/>
                          </a:solidFill>
                          <a:effectLst/>
                          <a:latin typeface="Arial" charset="0"/>
                        </a:rPr>
                        <a:t>Example</a:t>
                      </a:r>
                    </a:p>
                  </a:txBody>
                  <a:tcPr marL="94484" marR="94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button</a:t>
                      </a:r>
                    </a:p>
                  </a:txBody>
                  <a:tcPr marL="94484" marR="94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btn</a:t>
                      </a:r>
                    </a:p>
                  </a:txBody>
                  <a:tcPr marL="94484" marR="944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btnCompute</a:t>
                      </a:r>
                    </a:p>
                  </a:txBody>
                  <a:tcPr marL="94484" marR="94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label</a:t>
                      </a:r>
                    </a:p>
                  </a:txBody>
                  <a:tcPr marL="94484" marR="94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lbl</a:t>
                      </a:r>
                    </a:p>
                  </a:txBody>
                  <a:tcPr marL="94484" marR="944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lblAddress</a:t>
                      </a:r>
                    </a:p>
                  </a:txBody>
                  <a:tcPr marL="94484" marR="94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5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text box</a:t>
                      </a:r>
                    </a:p>
                  </a:txBody>
                  <a:tcPr marL="94484" marR="94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txt</a:t>
                      </a:r>
                    </a:p>
                  </a:txBody>
                  <a:tcPr marL="94484" marR="944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txtAddress</a:t>
                      </a:r>
                    </a:p>
                  </a:txBody>
                  <a:tcPr marL="94484" marR="94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list box</a:t>
                      </a:r>
                    </a:p>
                  </a:txBody>
                  <a:tcPr marL="94484" marR="944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lst</a:t>
                      </a:r>
                    </a:p>
                  </a:txBody>
                  <a:tcPr marL="94484" marR="944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lstOutput</a:t>
                      </a:r>
                    </a:p>
                  </a:txBody>
                  <a:tcPr marL="94484" marR="944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0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93E9090-1C0E-44B7-9B98-F0AE9DF1D140}" type="slidenum">
              <a:rPr lang="en-US" b="0" smtClean="0">
                <a:latin typeface="Tahoma" pitchFamily="34" charset="0"/>
              </a:rPr>
              <a:pPr eaLnBrk="1" hangingPunct="1"/>
              <a:t>64</a:t>
            </a:fld>
            <a:endParaRPr lang="en-US" b="0" smtClean="0">
              <a:latin typeface="Tahoma"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pPr eaLnBrk="1" hangingPunct="1"/>
            <a:r>
              <a:rPr lang="en-US" smtClean="0"/>
              <a:t>Variables</a:t>
            </a:r>
          </a:p>
        </p:txBody>
      </p:sp>
      <p:sp>
        <p:nvSpPr>
          <p:cNvPr id="71685" name="Rectangle 3"/>
          <p:cNvSpPr>
            <a:spLocks noGrp="1" noChangeArrowheads="1"/>
          </p:cNvSpPr>
          <p:nvPr>
            <p:ph sz="quarter" idx="1"/>
          </p:nvPr>
        </p:nvSpPr>
        <p:spPr>
          <a:xfrm>
            <a:off x="990600" y="1981200"/>
            <a:ext cx="7964488" cy="1905000"/>
          </a:xfrm>
        </p:spPr>
        <p:txBody>
          <a:bodyPr/>
          <a:lstStyle/>
          <a:p>
            <a:pPr eaLnBrk="1" hangingPunct="1"/>
            <a:r>
              <a:rPr lang="en-US" smtClean="0"/>
              <a:t>Declaration:</a:t>
            </a:r>
          </a:p>
          <a:p>
            <a:pPr lvl="1" eaLnBrk="1" hangingPunct="1">
              <a:buFontTx/>
              <a:buNone/>
            </a:pPr>
            <a:r>
              <a:rPr lang="en-US" b="1" smtClean="0">
                <a:solidFill>
                  <a:schemeClr val="folHlink"/>
                </a:solidFill>
                <a:latin typeface="Courier New" pitchFamily="49" charset="0"/>
              </a:rPr>
              <a:t>Dim</a:t>
            </a:r>
            <a:r>
              <a:rPr lang="en-US" b="1" smtClean="0">
                <a:latin typeface="Courier New" pitchFamily="49" charset="0"/>
              </a:rPr>
              <a:t> speed </a:t>
            </a:r>
            <a:r>
              <a:rPr lang="en-US" b="1" smtClean="0">
                <a:solidFill>
                  <a:schemeClr val="folHlink"/>
                </a:solidFill>
                <a:latin typeface="Courier New" pitchFamily="49" charset="0"/>
              </a:rPr>
              <a:t>As Double</a:t>
            </a:r>
          </a:p>
          <a:p>
            <a:pPr eaLnBrk="1" hangingPunct="1"/>
            <a:endParaRPr lang="en-US" smtClean="0">
              <a:latin typeface="Courier New" pitchFamily="49" charset="0"/>
            </a:endParaRPr>
          </a:p>
          <a:p>
            <a:pPr eaLnBrk="1" hangingPunct="1">
              <a:buFontTx/>
              <a:buNone/>
            </a:pPr>
            <a:endParaRPr lang="en-US" smtClean="0">
              <a:latin typeface="Courier New" pitchFamily="49" charset="0"/>
            </a:endParaRPr>
          </a:p>
        </p:txBody>
      </p:sp>
      <p:sp>
        <p:nvSpPr>
          <p:cNvPr id="7168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DC22784-7551-4798-B4ED-61E339693818}" type="slidenum">
              <a:rPr lang="en-US" b="0" smtClean="0"/>
              <a:pPr eaLnBrk="1" hangingPunct="1"/>
              <a:t>65</a:t>
            </a:fld>
            <a:endParaRPr lang="en-US" b="0" smtClean="0"/>
          </a:p>
        </p:txBody>
      </p:sp>
      <p:sp>
        <p:nvSpPr>
          <p:cNvPr id="71686" name="Text Box 4"/>
          <p:cNvSpPr txBox="1">
            <a:spLocks noChangeArrowheads="1"/>
          </p:cNvSpPr>
          <p:nvPr/>
        </p:nvSpPr>
        <p:spPr bwMode="auto">
          <a:xfrm>
            <a:off x="533400" y="3429000"/>
            <a:ext cx="2438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000"/>
              <a:t>Variable name</a:t>
            </a:r>
          </a:p>
        </p:txBody>
      </p:sp>
      <p:sp>
        <p:nvSpPr>
          <p:cNvPr id="71687" name="Text Box 5"/>
          <p:cNvSpPr txBox="1">
            <a:spLocks noChangeArrowheads="1"/>
          </p:cNvSpPr>
          <p:nvPr/>
        </p:nvSpPr>
        <p:spPr bwMode="auto">
          <a:xfrm>
            <a:off x="5867400" y="3403600"/>
            <a:ext cx="2438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000"/>
              <a:t>Data type</a:t>
            </a:r>
          </a:p>
        </p:txBody>
      </p:sp>
      <p:sp>
        <p:nvSpPr>
          <p:cNvPr id="71688" name="Line 6"/>
          <p:cNvSpPr>
            <a:spLocks noChangeShapeType="1"/>
          </p:cNvSpPr>
          <p:nvPr/>
        </p:nvSpPr>
        <p:spPr bwMode="auto">
          <a:xfrm flipV="1">
            <a:off x="2362200" y="2971800"/>
            <a:ext cx="228600"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9" name="Line 7"/>
          <p:cNvSpPr>
            <a:spLocks noChangeShapeType="1"/>
          </p:cNvSpPr>
          <p:nvPr/>
        </p:nvSpPr>
        <p:spPr bwMode="auto">
          <a:xfrm flipH="1" flipV="1">
            <a:off x="5105400" y="3048000"/>
            <a:ext cx="68580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90" name="Rectangle 8"/>
          <p:cNvSpPr>
            <a:spLocks noChangeArrowheads="1"/>
          </p:cNvSpPr>
          <p:nvPr/>
        </p:nvSpPr>
        <p:spPr bwMode="auto">
          <a:xfrm>
            <a:off x="990600" y="4191000"/>
            <a:ext cx="7964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FontTx/>
              <a:buChar char="•"/>
            </a:pPr>
            <a:r>
              <a:rPr lang="en-US" sz="3200">
                <a:latin typeface="Courier New" pitchFamily="49" charset="0"/>
              </a:rPr>
              <a:t>Assignment:</a:t>
            </a:r>
          </a:p>
          <a:p>
            <a:pPr marL="742950" lvl="1" indent="-285750">
              <a:spcBef>
                <a:spcPct val="20000"/>
              </a:spcBef>
              <a:buClr>
                <a:schemeClr val="accent2"/>
              </a:buClr>
            </a:pPr>
            <a:r>
              <a:rPr lang="en-US" sz="2800">
                <a:latin typeface="Courier New" pitchFamily="49" charset="0"/>
              </a:rPr>
              <a:t>speed = 50</a:t>
            </a:r>
          </a:p>
          <a:p>
            <a:pPr marL="742950" lvl="1" indent="-285750">
              <a:spcBef>
                <a:spcPct val="20000"/>
              </a:spcBef>
              <a:buClr>
                <a:schemeClr val="accent2"/>
              </a:buClr>
            </a:pPr>
            <a:endParaRPr lang="en-US" sz="2800">
              <a:latin typeface="Courier New"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CA" smtClean="0"/>
              <a:t>Variables</a:t>
            </a:r>
          </a:p>
        </p:txBody>
      </p:sp>
      <p:graphicFrame>
        <p:nvGraphicFramePr>
          <p:cNvPr id="6" name="Content Placeholder 5"/>
          <p:cNvGraphicFramePr>
            <a:graphicFrameLocks noGrp="1"/>
          </p:cNvGraphicFramePr>
          <p:nvPr>
            <p:ph sz="quarter" idx="1"/>
          </p:nvPr>
        </p:nvGraphicFramePr>
        <p:xfrm>
          <a:off x="609600" y="1905000"/>
          <a:ext cx="7964491" cy="4501275"/>
        </p:xfrm>
        <a:graphic>
          <a:graphicData uri="http://schemas.openxmlformats.org/drawingml/2006/table">
            <a:tbl>
              <a:tblPr firstRow="1">
                <a:tableStyleId>{08FB837D-C827-4EFA-A057-4D05807E0F7C}</a:tableStyleId>
              </a:tblPr>
              <a:tblGrid>
                <a:gridCol w="1474907"/>
                <a:gridCol w="1622396"/>
                <a:gridCol w="4867188"/>
              </a:tblGrid>
              <a:tr h="191825">
                <a:tc>
                  <a:txBody>
                    <a:bodyPr/>
                    <a:lstStyle/>
                    <a:p>
                      <a:r>
                        <a:rPr lang="en-CA" sz="1600" dirty="0"/>
                        <a:t>Visual Basic type</a:t>
                      </a:r>
                    </a:p>
                  </a:txBody>
                  <a:tcPr marL="20816" marR="20816" marT="10755" marB="10755"/>
                </a:tc>
                <a:tc>
                  <a:txBody>
                    <a:bodyPr/>
                    <a:lstStyle/>
                    <a:p>
                      <a:r>
                        <a:rPr lang="en-CA" sz="1600" dirty="0"/>
                        <a:t>structure Storage size</a:t>
                      </a:r>
                    </a:p>
                  </a:txBody>
                  <a:tcPr marL="20816" marR="20816" marT="10755" marB="10755"/>
                </a:tc>
                <a:tc>
                  <a:txBody>
                    <a:bodyPr/>
                    <a:lstStyle/>
                    <a:p>
                      <a:r>
                        <a:rPr lang="en-CA" sz="1600" dirty="0"/>
                        <a:t>Value range</a:t>
                      </a:r>
                    </a:p>
                  </a:txBody>
                  <a:tcPr marL="20816" marR="20816" marT="10755" marB="10755"/>
                </a:tc>
              </a:tr>
              <a:tr h="99964">
                <a:tc>
                  <a:txBody>
                    <a:bodyPr/>
                    <a:lstStyle/>
                    <a:p>
                      <a:r>
                        <a:rPr lang="en-CA" sz="1600" b="1" smtClean="0"/>
                        <a:t>Boolean</a:t>
                      </a:r>
                      <a:endParaRPr lang="en-CA" sz="1600" b="1"/>
                    </a:p>
                  </a:txBody>
                  <a:tcPr marL="20816" marR="20816" marT="10755" marB="10755"/>
                </a:tc>
                <a:tc>
                  <a:txBody>
                    <a:bodyPr/>
                    <a:lstStyle/>
                    <a:p>
                      <a:r>
                        <a:rPr lang="en-CA" sz="1600"/>
                        <a:t>4 bytes</a:t>
                      </a:r>
                    </a:p>
                  </a:txBody>
                  <a:tcPr marL="20816" marR="20816" marT="10755" marB="10755"/>
                </a:tc>
                <a:tc>
                  <a:txBody>
                    <a:bodyPr/>
                    <a:lstStyle/>
                    <a:p>
                      <a:r>
                        <a:rPr lang="en-CA" sz="1600" dirty="0"/>
                        <a:t>True or </a:t>
                      </a:r>
                      <a:r>
                        <a:rPr lang="en-CA" sz="1600" dirty="0" smtClean="0"/>
                        <a:t>False</a:t>
                      </a:r>
                    </a:p>
                    <a:p>
                      <a:endParaRPr lang="en-CA" sz="1600" dirty="0"/>
                    </a:p>
                  </a:txBody>
                  <a:tcPr marL="20816" marR="20816" marT="10755" marB="10755"/>
                </a:tc>
              </a:tr>
              <a:tr h="99964">
                <a:tc>
                  <a:txBody>
                    <a:bodyPr/>
                    <a:lstStyle/>
                    <a:p>
                      <a:r>
                        <a:rPr lang="en-CA" sz="1600" b="1"/>
                        <a:t>Byte</a:t>
                      </a:r>
                    </a:p>
                  </a:txBody>
                  <a:tcPr marL="20816" marR="20816" marT="10755" marB="10755"/>
                </a:tc>
                <a:tc>
                  <a:txBody>
                    <a:bodyPr/>
                    <a:lstStyle/>
                    <a:p>
                      <a:r>
                        <a:rPr lang="en-CA" sz="1600"/>
                        <a:t>1 byte</a:t>
                      </a:r>
                    </a:p>
                  </a:txBody>
                  <a:tcPr marL="20816" marR="20816" marT="10755" marB="10755"/>
                </a:tc>
                <a:tc>
                  <a:txBody>
                    <a:bodyPr/>
                    <a:lstStyle/>
                    <a:p>
                      <a:r>
                        <a:rPr lang="en-CA" sz="1600" dirty="0"/>
                        <a:t>0 to 255 (unsigned</a:t>
                      </a:r>
                      <a:r>
                        <a:rPr lang="en-CA" sz="1600" dirty="0" smtClean="0"/>
                        <a:t>)</a:t>
                      </a:r>
                    </a:p>
                    <a:p>
                      <a:endParaRPr lang="en-CA" sz="1600" dirty="0"/>
                    </a:p>
                  </a:txBody>
                  <a:tcPr marL="20816" marR="20816" marT="10755" marB="10755"/>
                </a:tc>
              </a:tr>
              <a:tr h="191825">
                <a:tc>
                  <a:txBody>
                    <a:bodyPr/>
                    <a:lstStyle/>
                    <a:p>
                      <a:r>
                        <a:rPr lang="en-CA" sz="1600" b="1"/>
                        <a:t>Char</a:t>
                      </a:r>
                    </a:p>
                  </a:txBody>
                  <a:tcPr marL="20816" marR="20816" marT="10755" marB="10755"/>
                </a:tc>
                <a:tc>
                  <a:txBody>
                    <a:bodyPr/>
                    <a:lstStyle/>
                    <a:p>
                      <a:r>
                        <a:rPr lang="en-CA" sz="1600"/>
                        <a:t>2 bytes</a:t>
                      </a:r>
                    </a:p>
                  </a:txBody>
                  <a:tcPr marL="20816" marR="20816" marT="10755" marB="10755"/>
                </a:tc>
                <a:tc>
                  <a:txBody>
                    <a:bodyPr/>
                    <a:lstStyle/>
                    <a:p>
                      <a:r>
                        <a:rPr lang="en-CA" sz="1600" dirty="0"/>
                        <a:t>0 to 65535 (unsigned</a:t>
                      </a:r>
                      <a:r>
                        <a:rPr lang="en-CA" sz="1600" dirty="0" smtClean="0"/>
                        <a:t>)</a:t>
                      </a:r>
                    </a:p>
                    <a:p>
                      <a:endParaRPr lang="en-CA" sz="1600" dirty="0"/>
                    </a:p>
                  </a:txBody>
                  <a:tcPr marL="20816" marR="20816" marT="10755" marB="10755"/>
                </a:tc>
              </a:tr>
              <a:tr h="191825">
                <a:tc>
                  <a:txBody>
                    <a:bodyPr/>
                    <a:lstStyle/>
                    <a:p>
                      <a:r>
                        <a:rPr lang="en-CA" sz="1600" b="1"/>
                        <a:t>Date</a:t>
                      </a:r>
                    </a:p>
                  </a:txBody>
                  <a:tcPr marL="20816" marR="20816" marT="10755" marB="10755"/>
                </a:tc>
                <a:tc>
                  <a:txBody>
                    <a:bodyPr/>
                    <a:lstStyle/>
                    <a:p>
                      <a:r>
                        <a:rPr lang="en-CA" sz="1600"/>
                        <a:t>8 bytes</a:t>
                      </a:r>
                    </a:p>
                  </a:txBody>
                  <a:tcPr marL="20816" marR="20816" marT="10755" marB="10755"/>
                </a:tc>
                <a:tc>
                  <a:txBody>
                    <a:bodyPr/>
                    <a:lstStyle/>
                    <a:p>
                      <a:r>
                        <a:rPr lang="en-CA" sz="1600" dirty="0"/>
                        <a:t>January 1, 1 CE to December 31, </a:t>
                      </a:r>
                      <a:r>
                        <a:rPr lang="en-CA" sz="1600" dirty="0" smtClean="0"/>
                        <a:t>9999</a:t>
                      </a:r>
                    </a:p>
                    <a:p>
                      <a:endParaRPr lang="en-CA" sz="1600" dirty="0"/>
                    </a:p>
                  </a:txBody>
                  <a:tcPr marL="20816" marR="20816" marT="10755" marB="10755"/>
                </a:tc>
              </a:tr>
              <a:tr h="730650">
                <a:tc>
                  <a:txBody>
                    <a:bodyPr/>
                    <a:lstStyle/>
                    <a:p>
                      <a:r>
                        <a:rPr lang="en-CA" sz="1600" b="1"/>
                        <a:t>Decimal</a:t>
                      </a:r>
                    </a:p>
                  </a:txBody>
                  <a:tcPr marL="20816" marR="20816" marT="10755" marB="10755"/>
                </a:tc>
                <a:tc>
                  <a:txBody>
                    <a:bodyPr/>
                    <a:lstStyle/>
                    <a:p>
                      <a:r>
                        <a:rPr lang="en-CA" sz="1600"/>
                        <a:t>12 bytes</a:t>
                      </a:r>
                    </a:p>
                  </a:txBody>
                  <a:tcPr marL="20816" marR="20816" marT="10755" marB="10755"/>
                </a:tc>
                <a:tc>
                  <a:txBody>
                    <a:bodyPr/>
                    <a:lstStyle/>
                    <a:p>
                      <a:r>
                        <a:rPr lang="en-CA" sz="1600" dirty="0" smtClean="0"/>
                        <a:t>+/-79,228,162,514,264,337,593,543,950,335 </a:t>
                      </a:r>
                    </a:p>
                    <a:p>
                      <a:r>
                        <a:rPr lang="en-CA" sz="1600" dirty="0" smtClean="0"/>
                        <a:t>with no decimal point; </a:t>
                      </a:r>
                    </a:p>
                    <a:p>
                      <a:endParaRPr lang="en-CA" sz="1600" dirty="0"/>
                    </a:p>
                  </a:txBody>
                  <a:tcPr marL="20816" marR="20816" marT="10755" marB="10755"/>
                </a:tc>
              </a:tr>
              <a:tr h="1202295">
                <a:tc>
                  <a:txBody>
                    <a:bodyPr/>
                    <a:lstStyle/>
                    <a:p>
                      <a:r>
                        <a:rPr lang="en-CA" sz="1600" b="1" dirty="0" smtClean="0"/>
                        <a:t>Double</a:t>
                      </a:r>
                      <a:endParaRPr lang="en-CA" sz="1600" b="1" dirty="0"/>
                    </a:p>
                  </a:txBody>
                  <a:tcPr marL="20816" marR="20816" marT="10755" marB="10755"/>
                </a:tc>
                <a:tc>
                  <a:txBody>
                    <a:bodyPr/>
                    <a:lstStyle/>
                    <a:p>
                      <a:r>
                        <a:rPr lang="en-CA" sz="1600"/>
                        <a:t>8 bytes </a:t>
                      </a:r>
                    </a:p>
                  </a:txBody>
                  <a:tcPr marL="20816" marR="20816" marT="10755" marB="10755"/>
                </a:tc>
                <a:tc>
                  <a:txBody>
                    <a:bodyPr/>
                    <a:lstStyle/>
                    <a:p>
                      <a:r>
                        <a:rPr lang="en-CA" sz="1600" dirty="0"/>
                        <a:t>-1.79769313486231E308 </a:t>
                      </a:r>
                      <a:r>
                        <a:rPr lang="en-CA" sz="1600" dirty="0" smtClean="0"/>
                        <a:t>to -4.94065645841247E-324 for negative values; 4.94065645841247E-324 to 1.79769313486232E308 for positive values </a:t>
                      </a:r>
                      <a:endParaRPr lang="en-CA" sz="1600" dirty="0"/>
                    </a:p>
                  </a:txBody>
                  <a:tcPr marL="20816" marR="20816" marT="10755" marB="10755"/>
                </a:tc>
              </a:tr>
            </a:tbl>
          </a:graphicData>
        </a:graphic>
      </p:graphicFrame>
      <p:sp>
        <p:nvSpPr>
          <p:cNvPr id="72708"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229BC93-3268-4897-836D-42A05899D6D4}" type="slidenum">
              <a:rPr lang="en-US" b="0" smtClean="0"/>
              <a:pPr eaLnBrk="1" hangingPunct="1"/>
              <a:t>66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CA" smtClean="0"/>
              <a:t>Variables</a:t>
            </a:r>
          </a:p>
        </p:txBody>
      </p:sp>
      <p:graphicFrame>
        <p:nvGraphicFramePr>
          <p:cNvPr id="6" name="Content Placeholder 5"/>
          <p:cNvGraphicFramePr>
            <a:graphicFrameLocks noGrp="1"/>
          </p:cNvGraphicFramePr>
          <p:nvPr>
            <p:ph sz="quarter" idx="1"/>
          </p:nvPr>
        </p:nvGraphicFramePr>
        <p:xfrm>
          <a:off x="609600" y="2209800"/>
          <a:ext cx="7964491" cy="4295850"/>
        </p:xfrm>
        <a:graphic>
          <a:graphicData uri="http://schemas.openxmlformats.org/drawingml/2006/table">
            <a:tbl>
              <a:tblPr firstRow="1">
                <a:tableStyleId>{08FB837D-C827-4EFA-A057-4D05807E0F7C}</a:tableStyleId>
              </a:tblPr>
              <a:tblGrid>
                <a:gridCol w="1474907"/>
                <a:gridCol w="1622396"/>
                <a:gridCol w="4867188"/>
              </a:tblGrid>
              <a:tr h="191825">
                <a:tc>
                  <a:txBody>
                    <a:bodyPr/>
                    <a:lstStyle/>
                    <a:p>
                      <a:r>
                        <a:rPr lang="en-CA" sz="1600" dirty="0"/>
                        <a:t>Visual Basic type</a:t>
                      </a:r>
                    </a:p>
                  </a:txBody>
                  <a:tcPr marL="20816" marR="20816" marT="10755" marB="10755"/>
                </a:tc>
                <a:tc>
                  <a:txBody>
                    <a:bodyPr/>
                    <a:lstStyle/>
                    <a:p>
                      <a:r>
                        <a:rPr lang="en-CA" sz="1600" dirty="0"/>
                        <a:t>structure Storage size</a:t>
                      </a:r>
                    </a:p>
                  </a:txBody>
                  <a:tcPr marL="20816" marR="20816" marT="10755" marB="10755"/>
                </a:tc>
                <a:tc>
                  <a:txBody>
                    <a:bodyPr/>
                    <a:lstStyle/>
                    <a:p>
                      <a:r>
                        <a:rPr lang="en-CA" sz="1600" dirty="0"/>
                        <a:t>Value range</a:t>
                      </a:r>
                    </a:p>
                  </a:txBody>
                  <a:tcPr marL="20816" marR="20816" marT="10755" marB="10755"/>
                </a:tc>
              </a:tr>
              <a:tr h="191825">
                <a:tc>
                  <a:txBody>
                    <a:bodyPr/>
                    <a:lstStyle/>
                    <a:p>
                      <a:r>
                        <a:rPr lang="en-CA" sz="1600" b="1" dirty="0"/>
                        <a:t>Integer </a:t>
                      </a:r>
                    </a:p>
                  </a:txBody>
                  <a:tcPr marL="20816" marR="20816" marT="10755" marB="10755"/>
                </a:tc>
                <a:tc>
                  <a:txBody>
                    <a:bodyPr/>
                    <a:lstStyle/>
                    <a:p>
                      <a:r>
                        <a:rPr lang="en-CA" sz="1600"/>
                        <a:t>4 bytes </a:t>
                      </a:r>
                    </a:p>
                  </a:txBody>
                  <a:tcPr marL="20816" marR="20816" marT="10755" marB="10755"/>
                </a:tc>
                <a:tc>
                  <a:txBody>
                    <a:bodyPr/>
                    <a:lstStyle/>
                    <a:p>
                      <a:r>
                        <a:rPr lang="en-CA" sz="1600" dirty="0"/>
                        <a:t>-2,147,483,648 to 2,147,483,647 </a:t>
                      </a:r>
                      <a:endParaRPr lang="en-CA" sz="1600" dirty="0" smtClean="0"/>
                    </a:p>
                    <a:p>
                      <a:endParaRPr lang="en-CA" sz="1600" dirty="0"/>
                    </a:p>
                  </a:txBody>
                  <a:tcPr marL="20816" marR="20816" marT="10755" marB="10755"/>
                </a:tc>
              </a:tr>
              <a:tr h="467408">
                <a:tc>
                  <a:txBody>
                    <a:bodyPr/>
                    <a:lstStyle/>
                    <a:p>
                      <a:r>
                        <a:rPr lang="en-CA" sz="1600" b="1" dirty="0"/>
                        <a:t>Long </a:t>
                      </a:r>
                    </a:p>
                  </a:txBody>
                  <a:tcPr marL="20816" marR="20816" marT="10755" marB="10755"/>
                </a:tc>
                <a:tc>
                  <a:txBody>
                    <a:bodyPr/>
                    <a:lstStyle/>
                    <a:p>
                      <a:r>
                        <a:rPr lang="en-CA" sz="1600"/>
                        <a:t>8 bytes </a:t>
                      </a:r>
                    </a:p>
                  </a:txBody>
                  <a:tcPr marL="20816" marR="20816" marT="10755" marB="10755"/>
                </a:tc>
                <a:tc>
                  <a:txBody>
                    <a:bodyPr/>
                    <a:lstStyle/>
                    <a:p>
                      <a:r>
                        <a:rPr lang="en-CA" sz="1600" dirty="0"/>
                        <a:t>-9,223,372,036,854,775,808 to 9,223,372,036,854,775,807 </a:t>
                      </a:r>
                      <a:endParaRPr lang="en-CA" sz="1600" dirty="0" smtClean="0"/>
                    </a:p>
                    <a:p>
                      <a:endParaRPr lang="en-CA" sz="1600" dirty="0"/>
                    </a:p>
                  </a:txBody>
                  <a:tcPr marL="20816" marR="20816" marT="10755" marB="10755"/>
                </a:tc>
              </a:tr>
              <a:tr h="283686">
                <a:tc>
                  <a:txBody>
                    <a:bodyPr/>
                    <a:lstStyle/>
                    <a:p>
                      <a:r>
                        <a:rPr lang="en-CA" sz="1600" b="1" dirty="0"/>
                        <a:t>Object </a:t>
                      </a:r>
                    </a:p>
                  </a:txBody>
                  <a:tcPr marL="20816" marR="20816" marT="10755" marB="10755"/>
                </a:tc>
                <a:tc>
                  <a:txBody>
                    <a:bodyPr/>
                    <a:lstStyle/>
                    <a:p>
                      <a:r>
                        <a:rPr lang="en-CA" sz="1600"/>
                        <a:t>4 bytes </a:t>
                      </a:r>
                    </a:p>
                  </a:txBody>
                  <a:tcPr marL="20816" marR="20816" marT="10755" marB="10755"/>
                </a:tc>
                <a:tc>
                  <a:txBody>
                    <a:bodyPr/>
                    <a:lstStyle/>
                    <a:p>
                      <a:r>
                        <a:rPr lang="en-CA" sz="1600" dirty="0"/>
                        <a:t>Any type can be stored in a variable of type Object </a:t>
                      </a:r>
                      <a:endParaRPr lang="en-CA" sz="1600" dirty="0" smtClean="0"/>
                    </a:p>
                    <a:p>
                      <a:endParaRPr lang="en-CA" sz="1600" dirty="0"/>
                    </a:p>
                  </a:txBody>
                  <a:tcPr marL="20816" marR="20816" marT="10755" marB="10755"/>
                </a:tc>
              </a:tr>
              <a:tr h="99964">
                <a:tc>
                  <a:txBody>
                    <a:bodyPr/>
                    <a:lstStyle/>
                    <a:p>
                      <a:r>
                        <a:rPr lang="en-CA" sz="1600" b="1" dirty="0"/>
                        <a:t>Short </a:t>
                      </a:r>
                    </a:p>
                  </a:txBody>
                  <a:tcPr marL="20816" marR="20816" marT="10755" marB="10755"/>
                </a:tc>
                <a:tc>
                  <a:txBody>
                    <a:bodyPr/>
                    <a:lstStyle/>
                    <a:p>
                      <a:r>
                        <a:rPr lang="en-CA" sz="1600"/>
                        <a:t>2 bytes </a:t>
                      </a:r>
                    </a:p>
                  </a:txBody>
                  <a:tcPr marL="20816" marR="20816" marT="10755" marB="10755"/>
                </a:tc>
                <a:tc>
                  <a:txBody>
                    <a:bodyPr/>
                    <a:lstStyle/>
                    <a:p>
                      <a:r>
                        <a:rPr lang="en-CA" sz="1600" dirty="0"/>
                        <a:t>-32,768 to 32,767 </a:t>
                      </a:r>
                      <a:endParaRPr lang="en-CA" sz="1600" dirty="0" smtClean="0"/>
                    </a:p>
                    <a:p>
                      <a:endParaRPr lang="en-CA" sz="1600" dirty="0"/>
                    </a:p>
                  </a:txBody>
                  <a:tcPr marL="20816" marR="20816" marT="10755" marB="10755"/>
                </a:tc>
              </a:tr>
              <a:tr h="559269">
                <a:tc>
                  <a:txBody>
                    <a:bodyPr/>
                    <a:lstStyle/>
                    <a:p>
                      <a:r>
                        <a:rPr lang="en-CA" sz="1600" b="1" dirty="0"/>
                        <a:t>Single </a:t>
                      </a:r>
                    </a:p>
                  </a:txBody>
                  <a:tcPr marL="20816" marR="20816" marT="10755" marB="10755"/>
                </a:tc>
                <a:tc>
                  <a:txBody>
                    <a:bodyPr/>
                    <a:lstStyle/>
                    <a:p>
                      <a:r>
                        <a:rPr lang="en-CA" sz="1600"/>
                        <a:t>4 bytes </a:t>
                      </a:r>
                    </a:p>
                  </a:txBody>
                  <a:tcPr marL="20816" marR="20816" marT="10755" marB="10755"/>
                </a:tc>
                <a:tc>
                  <a:txBody>
                    <a:bodyPr/>
                    <a:lstStyle/>
                    <a:p>
                      <a:r>
                        <a:rPr lang="en-CA" sz="1600" dirty="0"/>
                        <a:t>-3.402823E38 to -1.401298E-45 for negative values; 1.401298E-45 to 3.402823E38 for positive values </a:t>
                      </a:r>
                      <a:endParaRPr lang="en-CA" sz="1600" dirty="0" smtClean="0"/>
                    </a:p>
                    <a:p>
                      <a:endParaRPr lang="en-CA" sz="1600" dirty="0"/>
                    </a:p>
                  </a:txBody>
                  <a:tcPr marL="20816" marR="20816" marT="10755" marB="10755"/>
                </a:tc>
              </a:tr>
              <a:tr h="283686">
                <a:tc>
                  <a:txBody>
                    <a:bodyPr/>
                    <a:lstStyle/>
                    <a:p>
                      <a:r>
                        <a:rPr lang="en-CA" sz="1600" b="1" dirty="0"/>
                        <a:t>String </a:t>
                      </a:r>
                    </a:p>
                  </a:txBody>
                  <a:tcPr marL="20816" marR="20816" marT="10755" marB="10755"/>
                </a:tc>
                <a:tc>
                  <a:txBody>
                    <a:bodyPr/>
                    <a:lstStyle/>
                    <a:p>
                      <a:r>
                        <a:rPr lang="en-CA" sz="1600"/>
                        <a:t>10 bytes + (2 * string length) </a:t>
                      </a:r>
                    </a:p>
                  </a:txBody>
                  <a:tcPr marL="20816" marR="20816" marT="10755" marB="10755"/>
                </a:tc>
                <a:tc>
                  <a:txBody>
                    <a:bodyPr/>
                    <a:lstStyle/>
                    <a:p>
                      <a:r>
                        <a:rPr lang="en-CA" sz="1600" dirty="0"/>
                        <a:t>0 to approximately two billion Unicode characters </a:t>
                      </a:r>
                    </a:p>
                  </a:txBody>
                  <a:tcPr marL="20816" marR="20816" marT="10755" marB="10755"/>
                </a:tc>
              </a:tr>
            </a:tbl>
          </a:graphicData>
        </a:graphic>
      </p:graphicFrame>
      <p:sp>
        <p:nvSpPr>
          <p:cNvPr id="73733"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563226E9-5889-4494-8F7C-072A002C7E90}" type="slidenum">
              <a:rPr lang="en-US" b="0" smtClean="0"/>
              <a:pPr eaLnBrk="1" hangingPunct="1"/>
              <a:t>67</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smtClean="0"/>
              <a:t>Some Types of Syntax Errors	</a:t>
            </a:r>
          </a:p>
        </p:txBody>
      </p:sp>
      <p:sp>
        <p:nvSpPr>
          <p:cNvPr id="74756" name="Rectangle 3"/>
          <p:cNvSpPr>
            <a:spLocks noGrp="1" noChangeArrowheads="1"/>
          </p:cNvSpPr>
          <p:nvPr>
            <p:ph sz="quarter" idx="1"/>
          </p:nvPr>
        </p:nvSpPr>
        <p:spPr/>
        <p:txBody>
          <a:bodyPr/>
          <a:lstStyle/>
          <a:p>
            <a:pPr eaLnBrk="1" hangingPunct="1"/>
            <a:r>
              <a:rPr lang="en-US" smtClean="0"/>
              <a:t>Misspellings</a:t>
            </a:r>
          </a:p>
          <a:p>
            <a:pPr eaLnBrk="1" hangingPunct="1">
              <a:buFontTx/>
              <a:buNone/>
            </a:pPr>
            <a:r>
              <a:rPr lang="en-US" b="1" smtClean="0">
                <a:latin typeface="Courier New" pitchFamily="49" charset="0"/>
              </a:rPr>
              <a:t>    lstBox.Itms.Add(3)</a:t>
            </a:r>
          </a:p>
          <a:p>
            <a:pPr eaLnBrk="1" hangingPunct="1"/>
            <a:r>
              <a:rPr lang="en-US" smtClean="0"/>
              <a:t>Omissions</a:t>
            </a:r>
          </a:p>
          <a:p>
            <a:pPr eaLnBrk="1" hangingPunct="1">
              <a:buFontTx/>
              <a:buNone/>
            </a:pPr>
            <a:r>
              <a:rPr lang="en-US" b="1" smtClean="0">
                <a:latin typeface="Courier New" pitchFamily="49" charset="0"/>
              </a:rPr>
              <a:t>    lstBox.Items.Add(2 + )</a:t>
            </a:r>
          </a:p>
          <a:p>
            <a:pPr eaLnBrk="1" hangingPunct="1"/>
            <a:r>
              <a:rPr lang="en-US" smtClean="0"/>
              <a:t>Incorrect punctuation</a:t>
            </a:r>
          </a:p>
          <a:p>
            <a:pPr eaLnBrk="1" hangingPunct="1">
              <a:buFontTx/>
              <a:buNone/>
            </a:pPr>
            <a:r>
              <a:rPr lang="en-US" b="1" smtClean="0">
                <a:latin typeface="Courier New" pitchFamily="49" charset="0"/>
              </a:rPr>
              <a:t>    </a:t>
            </a:r>
            <a:r>
              <a:rPr lang="en-US" b="1" smtClean="0">
                <a:solidFill>
                  <a:schemeClr val="folHlink"/>
                </a:solidFill>
                <a:latin typeface="Courier New" pitchFamily="49" charset="0"/>
              </a:rPr>
              <a:t>Dim</a:t>
            </a:r>
            <a:r>
              <a:rPr lang="en-US" b="1" smtClean="0">
                <a:latin typeface="Courier New" pitchFamily="49" charset="0"/>
              </a:rPr>
              <a:t> m; n </a:t>
            </a:r>
            <a:r>
              <a:rPr lang="en-US" b="1" smtClean="0">
                <a:solidFill>
                  <a:schemeClr val="folHlink"/>
                </a:solidFill>
                <a:latin typeface="Courier New" pitchFamily="49" charset="0"/>
              </a:rPr>
              <a:t>As Integer</a:t>
            </a:r>
          </a:p>
          <a:p>
            <a:pPr eaLnBrk="1" hangingPunct="1">
              <a:buFontTx/>
              <a:buNone/>
            </a:pPr>
            <a:endParaRPr lang="en-US" smtClean="0"/>
          </a:p>
          <a:p>
            <a:pPr eaLnBrk="1" hangingPunct="1">
              <a:buFontTx/>
              <a:buNone/>
            </a:pPr>
            <a:r>
              <a:rPr lang="en-US" smtClean="0"/>
              <a:t>Displayed as blue underline in VS</a:t>
            </a:r>
            <a:endParaRPr lang="en-US" b="1" smtClean="0">
              <a:solidFill>
                <a:schemeClr val="folHlink"/>
              </a:solidFill>
              <a:latin typeface="Courier New" pitchFamily="49" charset="0"/>
            </a:endParaRPr>
          </a:p>
        </p:txBody>
      </p:sp>
      <p:sp>
        <p:nvSpPr>
          <p:cNvPr id="74754"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80FF206-780A-40A0-B955-E552B5C47293}" type="slidenum">
              <a:rPr lang="en-US" b="0" smtClean="0"/>
              <a:pPr eaLnBrk="1" hangingPunct="1"/>
              <a:t>68</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lstStyle/>
          <a:p>
            <a:pPr eaLnBrk="1" hangingPunct="1"/>
            <a:r>
              <a:rPr lang="en-US" smtClean="0"/>
              <a:t>A Type of Run-time Error</a:t>
            </a:r>
          </a:p>
        </p:txBody>
      </p:sp>
      <p:sp>
        <p:nvSpPr>
          <p:cNvPr id="75781" name="Rectangle 3"/>
          <p:cNvSpPr>
            <a:spLocks noGrp="1" noChangeArrowheads="1"/>
          </p:cNvSpPr>
          <p:nvPr>
            <p:ph sz="quarter" idx="1"/>
          </p:nvPr>
        </p:nvSpPr>
        <p:spPr>
          <a:xfrm>
            <a:off x="609600" y="1981200"/>
            <a:ext cx="7964488" cy="4151313"/>
          </a:xfrm>
        </p:spPr>
        <p:txBody>
          <a:bodyPr/>
          <a:lstStyle/>
          <a:p>
            <a:pPr eaLnBrk="1" hangingPunct="1">
              <a:buFontTx/>
              <a:buNone/>
            </a:pPr>
            <a:endParaRPr lang="en-US" smtClean="0"/>
          </a:p>
          <a:p>
            <a:pPr eaLnBrk="1" hangingPunct="1">
              <a:buFontTx/>
              <a:buNone/>
            </a:pPr>
            <a:r>
              <a:rPr lang="en-US" b="1" smtClean="0">
                <a:solidFill>
                  <a:schemeClr val="folHlink"/>
                </a:solidFill>
                <a:latin typeface="Courier New" pitchFamily="49" charset="0"/>
              </a:rPr>
              <a:t>Dim</a:t>
            </a:r>
            <a:r>
              <a:rPr lang="en-US" b="1" smtClean="0">
                <a:latin typeface="Courier New" pitchFamily="49" charset="0"/>
              </a:rPr>
              <a:t> numVar </a:t>
            </a:r>
            <a:r>
              <a:rPr lang="en-US" b="1" smtClean="0">
                <a:solidFill>
                  <a:schemeClr val="folHlink"/>
                </a:solidFill>
                <a:latin typeface="Courier New" pitchFamily="49" charset="0"/>
              </a:rPr>
              <a:t>As Integer</a:t>
            </a:r>
            <a:r>
              <a:rPr lang="en-US" b="1" smtClean="0">
                <a:latin typeface="Courier New" pitchFamily="49" charset="0"/>
              </a:rPr>
              <a:t> = 1000000</a:t>
            </a:r>
          </a:p>
          <a:p>
            <a:pPr eaLnBrk="1" hangingPunct="1">
              <a:buFontTx/>
              <a:buNone/>
            </a:pPr>
            <a:r>
              <a:rPr lang="en-US" b="1" smtClean="0">
                <a:latin typeface="Courier New" pitchFamily="49" charset="0"/>
              </a:rPr>
              <a:t>numVar = numVar * numVar</a:t>
            </a:r>
          </a:p>
          <a:p>
            <a:pPr eaLnBrk="1" hangingPunct="1">
              <a:buFontTx/>
              <a:buNone/>
            </a:pPr>
            <a:endParaRPr lang="en-US" smtClean="0"/>
          </a:p>
          <a:p>
            <a:pPr eaLnBrk="1" hangingPunct="1">
              <a:buFontTx/>
              <a:buNone/>
            </a:pPr>
            <a:r>
              <a:rPr lang="en-US" smtClean="0"/>
              <a:t>What’s wrong with the above?</a:t>
            </a:r>
          </a:p>
          <a:p>
            <a:pPr eaLnBrk="1" hangingPunct="1">
              <a:buFontTx/>
              <a:buNone/>
            </a:pPr>
            <a:endParaRPr lang="en-US" smtClean="0"/>
          </a:p>
        </p:txBody>
      </p:sp>
      <p:sp>
        <p:nvSpPr>
          <p:cNvPr id="7577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E160259-1EAC-4712-8C64-11991E80CF90}" type="slidenum">
              <a:rPr lang="en-US" b="0" smtClean="0"/>
              <a:pPr eaLnBrk="1" hangingPunct="1"/>
              <a:t>69</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sz="2000" dirty="0" smtClean="0"/>
              <a:t>Example: Repeat Request as Long as Response </a:t>
            </a:r>
            <a:r>
              <a:rPr lang="en-US" sz="2000" dirty="0" smtClean="0"/>
              <a:t>is </a:t>
            </a:r>
            <a:r>
              <a:rPr lang="en-US" sz="2000" dirty="0" smtClean="0"/>
              <a:t>Incorrect</a:t>
            </a:r>
          </a:p>
        </p:txBody>
      </p:sp>
      <p:sp>
        <p:nvSpPr>
          <p:cNvPr id="11269" name="Rectangle 3"/>
          <p:cNvSpPr>
            <a:spLocks noGrp="1" noChangeArrowheads="1"/>
          </p:cNvSpPr>
          <p:nvPr>
            <p:ph sz="quarter" idx="1"/>
          </p:nvPr>
        </p:nvSpPr>
        <p:spPr>
          <a:xfrm>
            <a:off x="228600" y="1981200"/>
            <a:ext cx="8726488" cy="2590800"/>
          </a:xfrm>
        </p:spPr>
        <p:txBody>
          <a:bodyPr/>
          <a:lstStyle/>
          <a:p>
            <a:pPr eaLnBrk="1" hangingPunct="1">
              <a:buFontTx/>
              <a:buNone/>
            </a:pPr>
            <a:r>
              <a:rPr lang="en-US" sz="2400" b="1" smtClean="0">
                <a:solidFill>
                  <a:schemeClr val="folHlink"/>
                </a:solidFill>
                <a:latin typeface="Courier New" pitchFamily="49" charset="0"/>
              </a:rPr>
              <a:t>Dim</a:t>
            </a:r>
            <a:r>
              <a:rPr lang="en-US" sz="2400" b="1" smtClean="0">
                <a:latin typeface="Courier New" pitchFamily="49" charset="0"/>
              </a:rPr>
              <a:t> passWord </a:t>
            </a:r>
            <a:r>
              <a:rPr lang="en-US" sz="2400" b="1" smtClean="0">
                <a:solidFill>
                  <a:schemeClr val="folHlink"/>
                </a:solidFill>
                <a:latin typeface="Courier New" pitchFamily="49" charset="0"/>
              </a:rPr>
              <a:t>As String</a:t>
            </a:r>
            <a:r>
              <a:rPr lang="en-US" sz="2400" b="1" smtClean="0">
                <a:latin typeface="Courier New" pitchFamily="49" charset="0"/>
              </a:rPr>
              <a:t> = </a:t>
            </a:r>
            <a:r>
              <a:rPr lang="en-US" sz="2400" b="1" smtClean="0">
                <a:solidFill>
                  <a:schemeClr val="hlink"/>
                </a:solidFill>
                <a:latin typeface="Courier New" pitchFamily="49" charset="0"/>
              </a:rPr>
              <a:t>""</a:t>
            </a:r>
          </a:p>
          <a:p>
            <a:pPr eaLnBrk="1" hangingPunct="1">
              <a:buFontTx/>
              <a:buNone/>
            </a:pPr>
            <a:r>
              <a:rPr lang="en-US" sz="2400" b="1" smtClean="0">
                <a:solidFill>
                  <a:schemeClr val="folHlink"/>
                </a:solidFill>
                <a:latin typeface="Courier New" pitchFamily="49" charset="0"/>
              </a:rPr>
              <a:t>Do While</a:t>
            </a:r>
            <a:r>
              <a:rPr lang="en-US" sz="2400" b="1" smtClean="0">
                <a:latin typeface="Courier New" pitchFamily="49" charset="0"/>
              </a:rPr>
              <a:t> passWord &lt;&gt; </a:t>
            </a:r>
            <a:r>
              <a:rPr lang="en-US" sz="2400" b="1" smtClean="0">
                <a:solidFill>
                  <a:schemeClr val="hlink"/>
                </a:solidFill>
                <a:latin typeface="Courier New" pitchFamily="49" charset="0"/>
              </a:rPr>
              <a:t>"SHAZAM"</a:t>
            </a:r>
          </a:p>
          <a:p>
            <a:pPr eaLnBrk="1" hangingPunct="1">
              <a:buFontTx/>
              <a:buNone/>
            </a:pPr>
            <a:r>
              <a:rPr lang="en-US" sz="2400" b="1" smtClean="0">
                <a:latin typeface="Courier New" pitchFamily="49" charset="0"/>
              </a:rPr>
              <a:t>  passWord = InputBox(</a:t>
            </a:r>
            <a:r>
              <a:rPr lang="en-US" sz="2400" b="1" smtClean="0">
                <a:solidFill>
                  <a:schemeClr val="hlink"/>
                </a:solidFill>
                <a:latin typeface="Courier New" pitchFamily="49" charset="0"/>
              </a:rPr>
              <a:t>"What is the password?"</a:t>
            </a:r>
            <a:r>
              <a:rPr lang="en-US" sz="2400" b="1" smtClean="0">
                <a:latin typeface="Courier New" pitchFamily="49" charset="0"/>
              </a:rPr>
              <a:t>)</a:t>
            </a:r>
          </a:p>
          <a:p>
            <a:pPr eaLnBrk="1" hangingPunct="1">
              <a:buFontTx/>
              <a:buNone/>
            </a:pPr>
            <a:r>
              <a:rPr lang="en-US" sz="2400" b="1" smtClean="0">
                <a:latin typeface="Courier New" pitchFamily="49" charset="0"/>
              </a:rPr>
              <a:t>  passWord = passWord.ToUpper</a:t>
            </a:r>
          </a:p>
          <a:p>
            <a:pPr eaLnBrk="1" hangingPunct="1">
              <a:buFontTx/>
              <a:buNone/>
            </a:pPr>
            <a:r>
              <a:rPr lang="en-US" sz="2400" b="1" smtClean="0">
                <a:solidFill>
                  <a:schemeClr val="folHlink"/>
                </a:solidFill>
                <a:latin typeface="Courier New" pitchFamily="49" charset="0"/>
              </a:rPr>
              <a:t>Loop</a:t>
            </a:r>
          </a:p>
        </p:txBody>
      </p:sp>
      <p:sp>
        <p:nvSpPr>
          <p:cNvPr id="1126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3805D730-BF1D-4B45-9257-551F614E8A89}" type="slidenum">
              <a:rPr lang="en-US" b="0" smtClean="0"/>
              <a:pPr eaLnBrk="1" hangingPunct="1"/>
              <a:t>7</a:t>
            </a:fld>
            <a:endParaRPr lang="en-US" b="0" smtClean="0"/>
          </a:p>
        </p:txBody>
      </p:sp>
      <p:sp>
        <p:nvSpPr>
          <p:cNvPr id="11270" name="Text Box 4"/>
          <p:cNvSpPr txBox="1">
            <a:spLocks noChangeArrowheads="1"/>
          </p:cNvSpPr>
          <p:nvPr/>
        </p:nvSpPr>
        <p:spPr bwMode="auto">
          <a:xfrm>
            <a:off x="3124200" y="4191000"/>
            <a:ext cx="4953000" cy="1955800"/>
          </a:xfrm>
          <a:prstGeom prst="rect">
            <a:avLst/>
          </a:prstGeom>
          <a:solidFill>
            <a:schemeClr val="accent2">
              <a:alpha val="50195"/>
            </a:schemeClr>
          </a:solidFill>
          <a:ln w="38100">
            <a:solidFill>
              <a:schemeClr val="tx2"/>
            </a:solidFill>
            <a:miter lim="800000"/>
            <a:headEnd/>
            <a:tailEnd/>
          </a:ln>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sz="2400" b="0">
                <a:solidFill>
                  <a:schemeClr val="tx2"/>
                </a:solidFill>
              </a:rPr>
              <a:t>passWord is the loop control variable because the value stored in passWord is what is tested to determine if the loop should continue or stop.</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eaLnBrk="1" hangingPunct="1"/>
            <a:r>
              <a:rPr lang="en-US" smtClean="0"/>
              <a:t>A Logical Error</a:t>
            </a:r>
          </a:p>
        </p:txBody>
      </p:sp>
      <p:sp>
        <p:nvSpPr>
          <p:cNvPr id="76805" name="Rectangle 3"/>
          <p:cNvSpPr>
            <a:spLocks noGrp="1" noChangeArrowheads="1"/>
          </p:cNvSpPr>
          <p:nvPr>
            <p:ph sz="quarter" idx="1"/>
          </p:nvPr>
        </p:nvSpPr>
        <p:spPr/>
        <p:txBody>
          <a:bodyPr/>
          <a:lstStyle/>
          <a:p>
            <a:pPr eaLnBrk="1" hangingPunct="1">
              <a:buFontTx/>
              <a:buNone/>
            </a:pPr>
            <a:r>
              <a:rPr lang="en-US" b="1" smtClean="0">
                <a:solidFill>
                  <a:schemeClr val="folHlink"/>
                </a:solidFill>
                <a:latin typeface="Courier New" pitchFamily="49" charset="0"/>
              </a:rPr>
              <a:t>Dim</a:t>
            </a:r>
            <a:r>
              <a:rPr lang="en-US" b="1" smtClean="0">
                <a:latin typeface="Courier New" pitchFamily="49" charset="0"/>
              </a:rPr>
              <a:t> average </a:t>
            </a:r>
            <a:r>
              <a:rPr lang="en-US" b="1" smtClean="0">
                <a:solidFill>
                  <a:schemeClr val="folHlink"/>
                </a:solidFill>
                <a:latin typeface="Courier New" pitchFamily="49" charset="0"/>
              </a:rPr>
              <a:t>As Double</a:t>
            </a:r>
          </a:p>
          <a:p>
            <a:pPr eaLnBrk="1" hangingPunct="1">
              <a:buFontTx/>
              <a:buNone/>
            </a:pPr>
            <a:r>
              <a:rPr lang="en-US" b="1" smtClean="0">
                <a:solidFill>
                  <a:schemeClr val="folHlink"/>
                </a:solidFill>
                <a:latin typeface="Courier New" pitchFamily="49" charset="0"/>
              </a:rPr>
              <a:t>Dim</a:t>
            </a:r>
            <a:r>
              <a:rPr lang="en-US" b="1" smtClean="0">
                <a:latin typeface="Courier New" pitchFamily="49" charset="0"/>
              </a:rPr>
              <a:t> m </a:t>
            </a:r>
            <a:r>
              <a:rPr lang="en-US" b="1" smtClean="0">
                <a:solidFill>
                  <a:schemeClr val="folHlink"/>
                </a:solidFill>
                <a:latin typeface="Courier New" pitchFamily="49" charset="0"/>
              </a:rPr>
              <a:t>As Double</a:t>
            </a:r>
            <a:r>
              <a:rPr lang="en-US" b="1" smtClean="0">
                <a:latin typeface="Courier New" pitchFamily="49" charset="0"/>
              </a:rPr>
              <a:t> = 5</a:t>
            </a:r>
          </a:p>
          <a:p>
            <a:pPr eaLnBrk="1" hangingPunct="1">
              <a:buFontTx/>
              <a:buNone/>
            </a:pPr>
            <a:r>
              <a:rPr lang="en-US" b="1" smtClean="0">
                <a:solidFill>
                  <a:schemeClr val="folHlink"/>
                </a:solidFill>
                <a:latin typeface="Courier New" pitchFamily="49" charset="0"/>
              </a:rPr>
              <a:t>Dim</a:t>
            </a:r>
            <a:r>
              <a:rPr lang="en-US" b="1" smtClean="0">
                <a:latin typeface="Courier New" pitchFamily="49" charset="0"/>
              </a:rPr>
              <a:t> n </a:t>
            </a:r>
            <a:r>
              <a:rPr lang="en-US" b="1" smtClean="0">
                <a:solidFill>
                  <a:schemeClr val="folHlink"/>
                </a:solidFill>
                <a:latin typeface="Courier New" pitchFamily="49" charset="0"/>
              </a:rPr>
              <a:t>As Double</a:t>
            </a:r>
            <a:r>
              <a:rPr lang="en-US" b="1" smtClean="0">
                <a:latin typeface="Courier New" pitchFamily="49" charset="0"/>
              </a:rPr>
              <a:t> = 10</a:t>
            </a:r>
          </a:p>
          <a:p>
            <a:pPr eaLnBrk="1" hangingPunct="1">
              <a:buFontTx/>
              <a:buNone/>
            </a:pPr>
            <a:r>
              <a:rPr lang="en-US" b="1" smtClean="0">
                <a:latin typeface="Courier New" pitchFamily="49" charset="0"/>
              </a:rPr>
              <a:t>average = m + n / 2</a:t>
            </a:r>
          </a:p>
          <a:p>
            <a:pPr eaLnBrk="1" hangingPunct="1">
              <a:buFontTx/>
              <a:buNone/>
            </a:pPr>
            <a:endParaRPr lang="en-US" smtClean="0"/>
          </a:p>
          <a:p>
            <a:pPr eaLnBrk="1" hangingPunct="1">
              <a:buFontTx/>
              <a:buNone/>
            </a:pPr>
            <a:r>
              <a:rPr lang="en-US" smtClean="0"/>
              <a:t>What’s wrong with the above?</a:t>
            </a:r>
          </a:p>
        </p:txBody>
      </p:sp>
      <p:sp>
        <p:nvSpPr>
          <p:cNvPr id="7680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B3064CD-6767-47AA-B839-7736385167FE}" type="slidenum">
              <a:rPr lang="en-US" b="0" smtClean="0"/>
              <a:pPr eaLnBrk="1" hangingPunct="1"/>
              <a:t>70</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What’s wrong with this?</a:t>
            </a:r>
          </a:p>
        </p:txBody>
      </p:sp>
      <p:sp>
        <p:nvSpPr>
          <p:cNvPr id="77827" name="Content Placeholder 2"/>
          <p:cNvSpPr>
            <a:spLocks noGrp="1"/>
          </p:cNvSpPr>
          <p:nvPr>
            <p:ph sz="quarter" idx="1"/>
          </p:nvPr>
        </p:nvSpPr>
        <p:spPr/>
        <p:txBody>
          <a:bodyPr/>
          <a:lstStyle/>
          <a:p>
            <a:endParaRPr lang="en-US" dirty="0" smtClean="0"/>
          </a:p>
        </p:txBody>
      </p:sp>
      <p:sp>
        <p:nvSpPr>
          <p:cNvPr id="77829"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BC6DC78-9268-4239-B532-73B19B80B4F4}" type="slidenum">
              <a:rPr lang="en-US" b="0" smtClean="0"/>
              <a:pPr eaLnBrk="1" hangingPunct="1"/>
              <a:t>71</a:t>
            </a:fld>
            <a:endParaRPr lang="en-US" b="0" smtClean="0"/>
          </a:p>
        </p:txBody>
      </p:sp>
      <p:pic>
        <p:nvPicPr>
          <p:cNvPr id="778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19" t="21097" r="63965" b="70520"/>
          <a:stretch/>
        </p:blipFill>
        <p:spPr bwMode="auto">
          <a:xfrm>
            <a:off x="609600" y="2472746"/>
            <a:ext cx="7225756" cy="163721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Is this allowed</a:t>
            </a:r>
            <a:r>
              <a:rPr lang="en-US" dirty="0" smtClean="0"/>
              <a:t>?</a:t>
            </a:r>
            <a:endParaRPr lang="en-US" dirty="0" smtClean="0"/>
          </a:p>
        </p:txBody>
      </p:sp>
      <p:sp>
        <p:nvSpPr>
          <p:cNvPr id="3" name="Content Placeholder 2"/>
          <p:cNvSpPr>
            <a:spLocks noGrp="1"/>
          </p:cNvSpPr>
          <p:nvPr>
            <p:ph sz="quarter" idx="1"/>
          </p:nvPr>
        </p:nvSpPr>
        <p:spPr/>
        <p:txBody>
          <a:bodyPr/>
          <a:lstStyle/>
          <a:p>
            <a:r>
              <a:rPr lang="en-US" dirty="0" smtClean="0"/>
              <a:t>Dim x as double = “23”</a:t>
            </a:r>
          </a:p>
          <a:p>
            <a:endParaRPr lang="en-US" dirty="0" smtClean="0"/>
          </a:p>
          <a:p>
            <a:r>
              <a:rPr lang="en-US" dirty="0" err="1" smtClean="0"/>
              <a:t>dblVar</a:t>
            </a:r>
            <a:r>
              <a:rPr lang="en-US" dirty="0" smtClean="0"/>
              <a:t> = </a:t>
            </a:r>
            <a:r>
              <a:rPr lang="en-US" dirty="0" err="1" smtClean="0"/>
              <a:t>txtBox.text</a:t>
            </a:r>
            <a:endParaRPr lang="en-US" dirty="0" smtClean="0"/>
          </a:p>
          <a:p>
            <a:endParaRPr lang="en-US" dirty="0" smtClean="0"/>
          </a:p>
          <a:p>
            <a:r>
              <a:rPr lang="en-US" dirty="0" err="1" smtClean="0"/>
              <a:t>dblVar</a:t>
            </a:r>
            <a:r>
              <a:rPr lang="en-US" dirty="0" smtClean="0"/>
              <a:t> = 2 &amp; 3</a:t>
            </a:r>
          </a:p>
        </p:txBody>
      </p:sp>
      <p:sp>
        <p:nvSpPr>
          <p:cNvPr id="78853"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06F1FB9D-C7E1-4DDC-9050-8DC82680E8E7}" type="slidenum">
              <a:rPr lang="en-US" b="0" smtClean="0"/>
              <a:pPr eaLnBrk="1" hangingPunct="1"/>
              <a:t>72</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pPr eaLnBrk="1" hangingPunct="1"/>
            <a:r>
              <a:rPr lang="en-US" smtClean="0"/>
              <a:t>String Variable</a:t>
            </a:r>
          </a:p>
        </p:txBody>
      </p:sp>
      <p:sp>
        <p:nvSpPr>
          <p:cNvPr id="79877" name="Rectangle 3"/>
          <p:cNvSpPr>
            <a:spLocks noGrp="1" noChangeArrowheads="1"/>
          </p:cNvSpPr>
          <p:nvPr>
            <p:ph sz="quarter" idx="1"/>
          </p:nvPr>
        </p:nvSpPr>
        <p:spPr>
          <a:xfrm>
            <a:off x="990600" y="1981200"/>
            <a:ext cx="7964488" cy="1905000"/>
          </a:xfrm>
        </p:spPr>
        <p:txBody>
          <a:bodyPr/>
          <a:lstStyle/>
          <a:p>
            <a:pPr eaLnBrk="1" hangingPunct="1"/>
            <a:r>
              <a:rPr lang="en-US" smtClean="0"/>
              <a:t>Declaration:</a:t>
            </a:r>
          </a:p>
          <a:p>
            <a:pPr lvl="1" eaLnBrk="1" hangingPunct="1">
              <a:buFontTx/>
              <a:buNone/>
            </a:pPr>
            <a:r>
              <a:rPr lang="en-US" b="1" smtClean="0">
                <a:solidFill>
                  <a:schemeClr val="folHlink"/>
                </a:solidFill>
                <a:latin typeface="Courier New" pitchFamily="49" charset="0"/>
              </a:rPr>
              <a:t>Dim</a:t>
            </a:r>
            <a:r>
              <a:rPr lang="en-US" b="1" smtClean="0">
                <a:latin typeface="Courier New" pitchFamily="49" charset="0"/>
              </a:rPr>
              <a:t> firstName </a:t>
            </a:r>
            <a:r>
              <a:rPr lang="en-US" b="1" smtClean="0">
                <a:solidFill>
                  <a:schemeClr val="folHlink"/>
                </a:solidFill>
                <a:latin typeface="Courier New" pitchFamily="49" charset="0"/>
              </a:rPr>
              <a:t>As String</a:t>
            </a:r>
          </a:p>
          <a:p>
            <a:pPr eaLnBrk="1" hangingPunct="1"/>
            <a:endParaRPr lang="en-US" smtClean="0">
              <a:latin typeface="Courier New" pitchFamily="49" charset="0"/>
            </a:endParaRPr>
          </a:p>
          <a:p>
            <a:pPr eaLnBrk="1" hangingPunct="1">
              <a:buFontTx/>
              <a:buNone/>
            </a:pPr>
            <a:endParaRPr lang="en-US" smtClean="0">
              <a:latin typeface="Courier New" pitchFamily="49" charset="0"/>
            </a:endParaRPr>
          </a:p>
        </p:txBody>
      </p:sp>
      <p:sp>
        <p:nvSpPr>
          <p:cNvPr id="7987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E575E409-7AFC-48EF-A34E-B957FDF801D6}" type="slidenum">
              <a:rPr lang="en-US" b="0" smtClean="0"/>
              <a:pPr eaLnBrk="1" hangingPunct="1"/>
              <a:t>73</a:t>
            </a:fld>
            <a:endParaRPr lang="en-US" b="0" smtClean="0"/>
          </a:p>
        </p:txBody>
      </p:sp>
      <p:sp>
        <p:nvSpPr>
          <p:cNvPr id="79878" name="Text Box 4"/>
          <p:cNvSpPr txBox="1">
            <a:spLocks noChangeArrowheads="1"/>
          </p:cNvSpPr>
          <p:nvPr/>
        </p:nvSpPr>
        <p:spPr bwMode="auto">
          <a:xfrm>
            <a:off x="762000" y="3429000"/>
            <a:ext cx="24384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000"/>
              <a:t>Variable name</a:t>
            </a:r>
          </a:p>
        </p:txBody>
      </p:sp>
      <p:sp>
        <p:nvSpPr>
          <p:cNvPr id="79879" name="Text Box 5"/>
          <p:cNvSpPr txBox="1">
            <a:spLocks noChangeArrowheads="1"/>
          </p:cNvSpPr>
          <p:nvPr/>
        </p:nvSpPr>
        <p:spPr bwMode="auto">
          <a:xfrm>
            <a:off x="6705600" y="3276600"/>
            <a:ext cx="1752600"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spcBef>
                <a:spcPct val="50000"/>
              </a:spcBef>
            </a:pPr>
            <a:r>
              <a:rPr lang="en-US" sz="2000"/>
              <a:t>Data type</a:t>
            </a:r>
          </a:p>
        </p:txBody>
      </p:sp>
      <p:sp>
        <p:nvSpPr>
          <p:cNvPr id="79880" name="Line 6"/>
          <p:cNvSpPr>
            <a:spLocks noChangeShapeType="1"/>
          </p:cNvSpPr>
          <p:nvPr/>
        </p:nvSpPr>
        <p:spPr bwMode="auto">
          <a:xfrm flipV="1">
            <a:off x="2819400" y="3048000"/>
            <a:ext cx="228600" cy="304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1" name="Line 7"/>
          <p:cNvSpPr>
            <a:spLocks noChangeShapeType="1"/>
          </p:cNvSpPr>
          <p:nvPr/>
        </p:nvSpPr>
        <p:spPr bwMode="auto">
          <a:xfrm flipH="1" flipV="1">
            <a:off x="5867400" y="3048000"/>
            <a:ext cx="685800" cy="533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Rectangle 8"/>
          <p:cNvSpPr>
            <a:spLocks noChangeArrowheads="1"/>
          </p:cNvSpPr>
          <p:nvPr/>
        </p:nvSpPr>
        <p:spPr bwMode="auto">
          <a:xfrm>
            <a:off x="990600" y="4191000"/>
            <a:ext cx="7848600" cy="1371600"/>
          </a:xfrm>
          <a:prstGeom prst="rect">
            <a:avLst/>
          </a:prstGeom>
          <a:noFill/>
          <a:ln w="9525">
            <a:noFill/>
            <a:miter lim="800000"/>
            <a:headEnd/>
            <a:tailEnd/>
          </a:ln>
        </p:spPr>
        <p:txBody>
          <a:bodyPr/>
          <a:lstStyle/>
          <a:p>
            <a:pPr marL="342900" indent="-342900">
              <a:spcBef>
                <a:spcPct val="20000"/>
              </a:spcBef>
              <a:buClr>
                <a:schemeClr val="accent2"/>
              </a:buClr>
              <a:buFontTx/>
              <a:buChar char="•"/>
              <a:defRPr/>
            </a:pPr>
            <a:r>
              <a:rPr lang="en-US" sz="3200" dirty="0">
                <a:latin typeface="+mn-lt"/>
              </a:rPr>
              <a:t>Assignment:</a:t>
            </a:r>
          </a:p>
          <a:p>
            <a:pPr marL="742950" lvl="1" indent="-285750">
              <a:spcBef>
                <a:spcPct val="20000"/>
              </a:spcBef>
              <a:buClr>
                <a:schemeClr val="accent2"/>
              </a:buClr>
              <a:defRPr/>
            </a:pPr>
            <a:r>
              <a:rPr lang="en-US" sz="2800" dirty="0" err="1">
                <a:latin typeface="Courier New" pitchFamily="49" charset="0"/>
              </a:rPr>
              <a:t>firstName</a:t>
            </a:r>
            <a:r>
              <a:rPr lang="en-US" sz="2800" dirty="0">
                <a:latin typeface="Courier New" pitchFamily="49" charset="0"/>
              </a:rPr>
              <a:t> = </a:t>
            </a:r>
            <a:r>
              <a:rPr lang="en-US" sz="2800" dirty="0">
                <a:solidFill>
                  <a:schemeClr val="hlink"/>
                </a:solidFill>
                <a:latin typeface="Courier New" pitchFamily="49" charset="0"/>
              </a:rPr>
              <a:t>"Fred"</a:t>
            </a:r>
          </a:p>
          <a:p>
            <a:pPr marL="742950" lvl="1" indent="-285750">
              <a:spcBef>
                <a:spcPct val="20000"/>
              </a:spcBef>
              <a:buClr>
                <a:schemeClr val="accent2"/>
              </a:buClr>
              <a:defRPr/>
            </a:pPr>
            <a:endParaRPr lang="en-US" sz="2800" dirty="0">
              <a:latin typeface="Courier New"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p:txBody>
          <a:bodyPr/>
          <a:lstStyle/>
          <a:p>
            <a:pPr eaLnBrk="1" hangingPunct="1"/>
            <a:r>
              <a:rPr lang="en-US" sz="4000" smtClean="0"/>
              <a:t>String Literal</a:t>
            </a:r>
          </a:p>
        </p:txBody>
      </p:sp>
      <p:sp>
        <p:nvSpPr>
          <p:cNvPr id="80901" name="Rectangle 4"/>
          <p:cNvSpPr>
            <a:spLocks noGrp="1" noChangeArrowheads="1"/>
          </p:cNvSpPr>
          <p:nvPr>
            <p:ph sz="quarter" idx="1"/>
          </p:nvPr>
        </p:nvSpPr>
        <p:spPr/>
        <p:txBody>
          <a:bodyPr/>
          <a:lstStyle/>
          <a:p>
            <a:pPr eaLnBrk="1" hangingPunct="1">
              <a:buFontTx/>
              <a:buNone/>
            </a:pPr>
            <a:r>
              <a:rPr lang="en-US" smtClean="0"/>
              <a:t>A </a:t>
            </a:r>
            <a:r>
              <a:rPr lang="en-US" b="1" smtClean="0"/>
              <a:t>string literal</a:t>
            </a:r>
            <a:r>
              <a:rPr lang="en-US" smtClean="0"/>
              <a:t> is a sequence of</a:t>
            </a:r>
          </a:p>
          <a:p>
            <a:pPr eaLnBrk="1" hangingPunct="1">
              <a:buFontTx/>
              <a:buNone/>
            </a:pPr>
            <a:r>
              <a:rPr lang="en-US" smtClean="0"/>
              <a:t>characters surrounded by quotation marks.</a:t>
            </a:r>
          </a:p>
          <a:p>
            <a:pPr eaLnBrk="1" hangingPunct="1">
              <a:buFontTx/>
              <a:buNone/>
            </a:pPr>
            <a:r>
              <a:rPr lang="en-US" i="1" smtClean="0"/>
              <a:t>Examples:</a:t>
            </a:r>
          </a:p>
          <a:p>
            <a:pPr eaLnBrk="1" hangingPunct="1">
              <a:buFontTx/>
              <a:buNone/>
            </a:pPr>
            <a:endParaRPr lang="en-US" i="1" smtClean="0"/>
          </a:p>
          <a:p>
            <a:pPr lvl="1" eaLnBrk="1" hangingPunct="1">
              <a:buFontTx/>
              <a:buNone/>
            </a:pPr>
            <a:r>
              <a:rPr lang="en-US" smtClean="0"/>
              <a:t>Does this work?</a:t>
            </a:r>
          </a:p>
          <a:p>
            <a:pPr eaLnBrk="1" hangingPunct="1">
              <a:buFontTx/>
              <a:buNone/>
            </a:pPr>
            <a:endParaRPr lang="en-US" i="1" smtClean="0"/>
          </a:p>
          <a:p>
            <a:pPr algn="ctr" eaLnBrk="1" hangingPunct="1">
              <a:buFontTx/>
              <a:buNone/>
            </a:pPr>
            <a:r>
              <a:rPr lang="en-US" sz="2800" b="1" smtClean="0">
                <a:latin typeface="Courier New" pitchFamily="49" charset="0"/>
              </a:rPr>
              <a:t>“She said: “I’m tired.””</a:t>
            </a:r>
          </a:p>
          <a:p>
            <a:pPr eaLnBrk="1" hangingPunct="1">
              <a:buFontTx/>
              <a:buNone/>
            </a:pPr>
            <a:endParaRPr lang="en-US" smtClean="0"/>
          </a:p>
        </p:txBody>
      </p:sp>
      <p:sp>
        <p:nvSpPr>
          <p:cNvPr id="8089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886336E-0E09-47EE-ACD3-D3747254BBCD}" type="slidenum">
              <a:rPr lang="en-US" b="0" smtClean="0"/>
              <a:pPr eaLnBrk="1" hangingPunct="1"/>
              <a:t>74</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1143000" y="228600"/>
            <a:ext cx="7793037" cy="373062"/>
          </a:xfrm>
        </p:spPr>
        <p:txBody>
          <a:bodyPr>
            <a:normAutofit fontScale="90000"/>
          </a:bodyPr>
          <a:lstStyle/>
          <a:p>
            <a:pPr algn="r" eaLnBrk="1" hangingPunct="1"/>
            <a:r>
              <a:rPr lang="en-US" sz="4000" dirty="0" smtClean="0"/>
              <a:t>Substring Method </a:t>
            </a:r>
          </a:p>
        </p:txBody>
      </p:sp>
      <p:sp>
        <p:nvSpPr>
          <p:cNvPr id="81925" name="Rectangle 3"/>
          <p:cNvSpPr>
            <a:spLocks noGrp="1" noChangeArrowheads="1"/>
          </p:cNvSpPr>
          <p:nvPr>
            <p:ph type="body" sz="half" idx="1"/>
          </p:nvPr>
        </p:nvSpPr>
        <p:spPr>
          <a:xfrm>
            <a:off x="381000" y="1981200"/>
            <a:ext cx="8458200" cy="4151313"/>
          </a:xfrm>
        </p:spPr>
        <p:txBody>
          <a:bodyPr/>
          <a:lstStyle/>
          <a:p>
            <a:pPr eaLnBrk="1" hangingPunct="1">
              <a:buFontTx/>
              <a:buNone/>
            </a:pPr>
            <a:r>
              <a:rPr lang="en-US" sz="2800" dirty="0" smtClean="0"/>
              <a:t>Let </a:t>
            </a:r>
            <a:r>
              <a:rPr lang="en-US" sz="2800" i="1" dirty="0" err="1" smtClean="0"/>
              <a:t>str</a:t>
            </a:r>
            <a:r>
              <a:rPr lang="en-US" sz="2800" dirty="0" smtClean="0"/>
              <a:t> be a string.</a:t>
            </a:r>
          </a:p>
          <a:p>
            <a:pPr eaLnBrk="1" hangingPunct="1">
              <a:buFontTx/>
              <a:buNone/>
            </a:pPr>
            <a:r>
              <a:rPr lang="en-US" sz="2800" b="1" dirty="0" err="1" smtClean="0">
                <a:latin typeface="Courier New" pitchFamily="49" charset="0"/>
              </a:rPr>
              <a:t>str.Substring</a:t>
            </a:r>
            <a:r>
              <a:rPr lang="en-US" sz="2800" b="1" dirty="0" smtClean="0">
                <a:latin typeface="Courier New" pitchFamily="49" charset="0"/>
              </a:rPr>
              <a:t>(</a:t>
            </a:r>
            <a:r>
              <a:rPr lang="en-US" sz="2800" b="1" i="1" dirty="0" smtClean="0">
                <a:latin typeface="Courier New" pitchFamily="49" charset="0"/>
              </a:rPr>
              <a:t>m</a:t>
            </a:r>
            <a:r>
              <a:rPr lang="en-US" sz="2800" b="1" dirty="0" smtClean="0">
                <a:latin typeface="Courier New" pitchFamily="49" charset="0"/>
              </a:rPr>
              <a:t>, </a:t>
            </a:r>
            <a:r>
              <a:rPr lang="en-US" sz="2800" b="1" i="1" dirty="0" smtClean="0">
                <a:latin typeface="Courier New" pitchFamily="49" charset="0"/>
              </a:rPr>
              <a:t>n</a:t>
            </a:r>
            <a:r>
              <a:rPr lang="en-US" sz="2800" b="1" dirty="0" smtClean="0">
                <a:latin typeface="Courier New" pitchFamily="49" charset="0"/>
              </a:rPr>
              <a:t>)</a:t>
            </a:r>
            <a:r>
              <a:rPr lang="en-US" sz="2800" dirty="0" smtClean="0"/>
              <a:t> is the substring of length </a:t>
            </a:r>
          </a:p>
          <a:p>
            <a:pPr eaLnBrk="1" hangingPunct="1">
              <a:buFontTx/>
              <a:buNone/>
            </a:pPr>
            <a:r>
              <a:rPr lang="en-US" sz="2800" i="1" dirty="0" smtClean="0"/>
              <a:t>n</a:t>
            </a:r>
            <a:r>
              <a:rPr lang="en-US" sz="2800" dirty="0" smtClean="0"/>
              <a:t>, beginning at position </a:t>
            </a:r>
            <a:r>
              <a:rPr lang="en-US" sz="2800" i="1" dirty="0" smtClean="0"/>
              <a:t>m</a:t>
            </a:r>
            <a:r>
              <a:rPr lang="en-US" sz="2800" dirty="0" smtClean="0"/>
              <a:t> in </a:t>
            </a:r>
            <a:r>
              <a:rPr lang="en-US" sz="2800" i="1" dirty="0" smtClean="0"/>
              <a:t>str</a:t>
            </a:r>
            <a:r>
              <a:rPr lang="en-US" sz="2800" dirty="0" smtClean="0"/>
              <a:t>.</a:t>
            </a:r>
          </a:p>
          <a:p>
            <a:pPr eaLnBrk="1" hangingPunct="1">
              <a:buFontTx/>
              <a:buNone/>
            </a:pPr>
            <a:endParaRPr lang="en-US" sz="2800" dirty="0" smtClean="0"/>
          </a:p>
          <a:p>
            <a:pPr eaLnBrk="1" hangingPunct="1">
              <a:buFontTx/>
              <a:buNone/>
            </a:pPr>
            <a:r>
              <a:rPr lang="en-US" sz="2800" dirty="0" smtClean="0"/>
              <a:t>“Visual </a:t>
            </a:r>
            <a:r>
              <a:rPr lang="en-US" sz="2800" dirty="0" err="1" smtClean="0"/>
              <a:t>Basic”.Substring</a:t>
            </a:r>
            <a:r>
              <a:rPr lang="en-US" sz="2800" dirty="0" smtClean="0"/>
              <a:t>(2, 3) is “</a:t>
            </a:r>
            <a:r>
              <a:rPr lang="en-US" sz="2800" dirty="0" err="1" smtClean="0"/>
              <a:t>sua</a:t>
            </a:r>
            <a:r>
              <a:rPr lang="en-US" sz="2800" dirty="0" smtClean="0"/>
              <a:t>”</a:t>
            </a:r>
          </a:p>
          <a:p>
            <a:pPr eaLnBrk="1" hangingPunct="1">
              <a:buFontTx/>
              <a:buNone/>
            </a:pPr>
            <a:r>
              <a:rPr lang="en-US" sz="2800" dirty="0" smtClean="0"/>
              <a:t>“Visual </a:t>
            </a:r>
            <a:r>
              <a:rPr lang="en-US" sz="2800" dirty="0" err="1" smtClean="0"/>
              <a:t>Basic”.Substring</a:t>
            </a:r>
            <a:r>
              <a:rPr lang="en-US" sz="2800" dirty="0" smtClean="0"/>
              <a:t>(0, 1) is “V”</a:t>
            </a:r>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i="1" dirty="0" smtClean="0"/>
          </a:p>
        </p:txBody>
      </p:sp>
      <p:sp>
        <p:nvSpPr>
          <p:cNvPr id="8192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F613F9D-1EEE-481A-9920-4E22E8EE29BF}" type="slidenum">
              <a:rPr lang="en-US" b="0" smtClean="0"/>
              <a:pPr eaLnBrk="1" hangingPunct="1"/>
              <a:t>75</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pPr eaLnBrk="1" hangingPunct="1"/>
            <a:r>
              <a:rPr lang="en-US" smtClean="0"/>
              <a:t>Scope</a:t>
            </a:r>
          </a:p>
        </p:txBody>
      </p:sp>
      <p:sp>
        <p:nvSpPr>
          <p:cNvPr id="82949" name="Rectangle 3"/>
          <p:cNvSpPr>
            <a:spLocks noGrp="1" noChangeArrowheads="1"/>
          </p:cNvSpPr>
          <p:nvPr>
            <p:ph sz="quarter" idx="1"/>
          </p:nvPr>
        </p:nvSpPr>
        <p:spPr>
          <a:xfrm>
            <a:off x="609600" y="2362200"/>
            <a:ext cx="7964488" cy="3429000"/>
          </a:xfrm>
        </p:spPr>
        <p:txBody>
          <a:bodyPr/>
          <a:lstStyle/>
          <a:p>
            <a:pPr eaLnBrk="1" hangingPunct="1"/>
            <a:r>
              <a:rPr lang="en-US" smtClean="0"/>
              <a:t>The </a:t>
            </a:r>
            <a:r>
              <a:rPr lang="en-US" b="1" smtClean="0"/>
              <a:t>scope</a:t>
            </a:r>
            <a:r>
              <a:rPr lang="en-US" smtClean="0"/>
              <a:t> of a variable is the portion of the program that can refer to it.</a:t>
            </a:r>
          </a:p>
          <a:p>
            <a:pPr eaLnBrk="1" hangingPunct="1">
              <a:spcBef>
                <a:spcPts val="1800"/>
              </a:spcBef>
            </a:pPr>
            <a:r>
              <a:rPr lang="en-US" smtClean="0"/>
              <a:t>Variables declared inside an event  procedure are said to have </a:t>
            </a:r>
            <a:r>
              <a:rPr lang="en-US" b="1" smtClean="0"/>
              <a:t>local scope</a:t>
            </a:r>
            <a:r>
              <a:rPr lang="en-US" smtClean="0"/>
              <a:t> and are only available in the event procedure in which they are declared.</a:t>
            </a:r>
          </a:p>
        </p:txBody>
      </p:sp>
      <p:sp>
        <p:nvSpPr>
          <p:cNvPr id="8294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5EA92AF0-C4C7-4B38-BCB3-4D603AA82811}" type="slidenum">
              <a:rPr lang="en-US" b="0" smtClean="0"/>
              <a:pPr eaLnBrk="1" hangingPunct="1"/>
              <a:t>76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p:txBody>
          <a:bodyPr/>
          <a:lstStyle/>
          <a:p>
            <a:pPr eaLnBrk="1" hangingPunct="1"/>
            <a:r>
              <a:rPr lang="en-US" smtClean="0"/>
              <a:t>Scope</a:t>
            </a:r>
          </a:p>
        </p:txBody>
      </p:sp>
      <p:sp>
        <p:nvSpPr>
          <p:cNvPr id="83973" name="Rectangle 3"/>
          <p:cNvSpPr>
            <a:spLocks noGrp="1" noChangeArrowheads="1"/>
          </p:cNvSpPr>
          <p:nvPr>
            <p:ph sz="quarter" idx="1"/>
          </p:nvPr>
        </p:nvSpPr>
        <p:spPr>
          <a:xfrm>
            <a:off x="609600" y="2209800"/>
            <a:ext cx="8001000" cy="3962400"/>
          </a:xfrm>
        </p:spPr>
        <p:txBody>
          <a:bodyPr/>
          <a:lstStyle/>
          <a:p>
            <a:pPr eaLnBrk="1" hangingPunct="1"/>
            <a:r>
              <a:rPr lang="en-US" smtClean="0"/>
              <a:t>Variables declared outside an event procedure are said to have </a:t>
            </a:r>
            <a:r>
              <a:rPr lang="en-US" b="1" smtClean="0"/>
              <a:t>class-level scope</a:t>
            </a:r>
            <a:r>
              <a:rPr lang="en-US" smtClean="0"/>
              <a:t> and are available to every event procedure.</a:t>
            </a:r>
          </a:p>
          <a:p>
            <a:pPr eaLnBrk="1" hangingPunct="1">
              <a:spcBef>
                <a:spcPts val="1800"/>
              </a:spcBef>
            </a:pPr>
            <a:r>
              <a:rPr lang="en-US" smtClean="0"/>
              <a:t>Usually declared after</a:t>
            </a:r>
          </a:p>
          <a:p>
            <a:pPr eaLnBrk="1" hangingPunct="1">
              <a:buFontTx/>
              <a:buNone/>
            </a:pPr>
            <a:r>
              <a:rPr lang="en-US" smtClean="0"/>
              <a:t>    </a:t>
            </a:r>
            <a:r>
              <a:rPr lang="en-US" b="1" smtClean="0">
                <a:solidFill>
                  <a:schemeClr val="folHlink"/>
                </a:solidFill>
                <a:latin typeface="Courier New" pitchFamily="49" charset="0"/>
              </a:rPr>
              <a:t>Public Class </a:t>
            </a:r>
            <a:r>
              <a:rPr lang="en-US" b="1" i="1" smtClean="0">
                <a:latin typeface="Courier New" pitchFamily="49" charset="0"/>
              </a:rPr>
              <a:t>formName</a:t>
            </a:r>
            <a:endParaRPr lang="en-US" smtClean="0"/>
          </a:p>
          <a:p>
            <a:pPr eaLnBrk="1" hangingPunct="1">
              <a:buFontTx/>
              <a:buNone/>
            </a:pPr>
            <a:r>
              <a:rPr lang="en-US" smtClean="0"/>
              <a:t>    (Declarations section of Code Editor.)</a:t>
            </a:r>
          </a:p>
        </p:txBody>
      </p:sp>
      <p:sp>
        <p:nvSpPr>
          <p:cNvPr id="8397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5975970-4581-4B7F-A2A8-49F908B158EE}" type="slidenum">
              <a:rPr lang="en-US" b="0" smtClean="0"/>
              <a:pPr eaLnBrk="1" hangingPunct="1"/>
              <a:t>77</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Example</a:t>
            </a:r>
          </a:p>
        </p:txBody>
      </p:sp>
      <p:sp>
        <p:nvSpPr>
          <p:cNvPr id="84995" name="Rectangle 3"/>
          <p:cNvSpPr>
            <a:spLocks noGrp="1" noChangeArrowheads="1"/>
          </p:cNvSpPr>
          <p:nvPr>
            <p:ph sz="quarter" idx="1"/>
          </p:nvPr>
        </p:nvSpPr>
        <p:spPr/>
        <p:txBody>
          <a:bodyPr/>
          <a:lstStyle/>
          <a:p>
            <a:pPr marL="533400" indent="-533400" eaLnBrk="1" hangingPunct="1">
              <a:buFontTx/>
              <a:buNone/>
            </a:pPr>
            <a:r>
              <a:rPr lang="en-US" smtClean="0"/>
              <a:t>When a = 3, b = 4</a:t>
            </a:r>
          </a:p>
          <a:p>
            <a:pPr marL="533400" indent="-533400" eaLnBrk="1" hangingPunct="1">
              <a:buFontTx/>
              <a:buNone/>
            </a:pPr>
            <a:r>
              <a:rPr lang="en-US" smtClean="0"/>
              <a:t>   </a:t>
            </a:r>
            <a:r>
              <a:rPr lang="en-US" b="1" smtClean="0"/>
              <a:t>(a + b)    &lt;    2 * a			</a:t>
            </a:r>
            <a:r>
              <a:rPr lang="en-US" b="1" smtClean="0">
                <a:solidFill>
                  <a:srgbClr val="FF0000"/>
                </a:solidFill>
              </a:rPr>
              <a:t>TRUE?</a:t>
            </a:r>
          </a:p>
          <a:p>
            <a:pPr marL="533400" indent="-533400" eaLnBrk="1" hangingPunct="1">
              <a:buFontTx/>
              <a:buNone/>
            </a:pPr>
            <a:endParaRPr lang="en-US" b="1" smtClean="0"/>
          </a:p>
        </p:txBody>
      </p:sp>
      <p:sp>
        <p:nvSpPr>
          <p:cNvPr id="84997"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A90768B6-CF93-4FCC-8F43-27315111644F}" type="slidenum">
              <a:rPr lang="en-US" b="0" smtClean="0"/>
              <a:pPr eaLnBrk="1" hangingPunct="1"/>
              <a:t>78</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Logical Operators</a:t>
            </a:r>
          </a:p>
        </p:txBody>
      </p:sp>
      <p:sp>
        <p:nvSpPr>
          <p:cNvPr id="86019" name="Rectangle 3"/>
          <p:cNvSpPr>
            <a:spLocks noGrp="1" noChangeArrowheads="1"/>
          </p:cNvSpPr>
          <p:nvPr>
            <p:ph sz="quarter" idx="1"/>
          </p:nvPr>
        </p:nvSpPr>
        <p:spPr/>
        <p:txBody>
          <a:bodyPr/>
          <a:lstStyle/>
          <a:p>
            <a:pPr eaLnBrk="1" hangingPunct="1"/>
            <a:r>
              <a:rPr lang="en-US" smtClean="0"/>
              <a:t>Used with Boolean expressions</a:t>
            </a:r>
          </a:p>
          <a:p>
            <a:pPr eaLnBrk="1" hangingPunct="1"/>
            <a:r>
              <a:rPr lang="en-US" i="1" smtClean="0">
                <a:solidFill>
                  <a:schemeClr val="folHlink"/>
                </a:solidFill>
              </a:rPr>
              <a:t>Not</a:t>
            </a:r>
            <a:r>
              <a:rPr lang="en-US" smtClean="0"/>
              <a:t> – makes a False expression True and vice versa</a:t>
            </a:r>
          </a:p>
          <a:p>
            <a:pPr eaLnBrk="1" hangingPunct="1"/>
            <a:r>
              <a:rPr lang="en-US" i="1" smtClean="0">
                <a:solidFill>
                  <a:schemeClr val="folHlink"/>
                </a:solidFill>
              </a:rPr>
              <a:t>And</a:t>
            </a:r>
            <a:r>
              <a:rPr lang="en-US" smtClean="0"/>
              <a:t> – will yield a True if and only if both expressions are True</a:t>
            </a:r>
          </a:p>
          <a:p>
            <a:pPr eaLnBrk="1" hangingPunct="1"/>
            <a:r>
              <a:rPr lang="en-US" i="1" smtClean="0">
                <a:solidFill>
                  <a:schemeClr val="folHlink"/>
                </a:solidFill>
              </a:rPr>
              <a:t>Or</a:t>
            </a:r>
            <a:r>
              <a:rPr lang="en-US" smtClean="0"/>
              <a:t> – will yield a True if at least one of both expressions are True</a:t>
            </a:r>
          </a:p>
        </p:txBody>
      </p:sp>
      <p:sp>
        <p:nvSpPr>
          <p:cNvPr id="8602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6F687070-A9D2-4E62-873D-DFF792273F37}" type="slidenum">
              <a:rPr lang="en-US" b="0" smtClean="0"/>
              <a:pPr eaLnBrk="1" hangingPunct="1"/>
              <a:t>79</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z="3600" smtClean="0"/>
              <a:t>Post Test Loop</a:t>
            </a:r>
          </a:p>
        </p:txBody>
      </p:sp>
      <p:sp>
        <p:nvSpPr>
          <p:cNvPr id="12293" name="Rectangle 3"/>
          <p:cNvSpPr>
            <a:spLocks noGrp="1" noChangeArrowheads="1"/>
          </p:cNvSpPr>
          <p:nvPr>
            <p:ph sz="quarter" idx="1"/>
          </p:nvPr>
        </p:nvSpPr>
        <p:spPr>
          <a:xfrm>
            <a:off x="990600" y="1981200"/>
            <a:ext cx="7964488" cy="1828800"/>
          </a:xfrm>
        </p:spPr>
        <p:txBody>
          <a:bodyPr/>
          <a:lstStyle/>
          <a:p>
            <a:pPr eaLnBrk="1" hangingPunct="1">
              <a:buFontTx/>
              <a:buNone/>
            </a:pPr>
            <a:r>
              <a:rPr lang="en-US" b="1" smtClean="0">
                <a:solidFill>
                  <a:schemeClr val="folHlink"/>
                </a:solidFill>
                <a:latin typeface="Courier New" pitchFamily="49" charset="0"/>
              </a:rPr>
              <a:t>Do</a:t>
            </a:r>
          </a:p>
          <a:p>
            <a:pPr eaLnBrk="1" hangingPunct="1">
              <a:buFontTx/>
              <a:buNone/>
            </a:pPr>
            <a:r>
              <a:rPr lang="en-US" b="1" i="1" smtClean="0">
                <a:latin typeface="Courier New" pitchFamily="49" charset="0"/>
              </a:rPr>
              <a:t>  statement(s)</a:t>
            </a:r>
            <a:endParaRPr lang="en-US" b="1" smtClean="0">
              <a:latin typeface="Courier New" pitchFamily="49" charset="0"/>
            </a:endParaRPr>
          </a:p>
          <a:p>
            <a:pPr eaLnBrk="1" hangingPunct="1">
              <a:buFontTx/>
              <a:buNone/>
            </a:pPr>
            <a:r>
              <a:rPr lang="en-US" b="1" smtClean="0">
                <a:solidFill>
                  <a:schemeClr val="folHlink"/>
                </a:solidFill>
                <a:latin typeface="Courier New" pitchFamily="49" charset="0"/>
              </a:rPr>
              <a:t>Loop Until</a:t>
            </a:r>
            <a:r>
              <a:rPr lang="en-US" b="1" smtClean="0">
                <a:latin typeface="Courier New" pitchFamily="49" charset="0"/>
              </a:rPr>
              <a:t> </a:t>
            </a:r>
            <a:r>
              <a:rPr lang="en-US" b="1" i="1" smtClean="0">
                <a:latin typeface="Courier New" pitchFamily="49" charset="0"/>
              </a:rPr>
              <a:t>condition</a:t>
            </a:r>
          </a:p>
        </p:txBody>
      </p:sp>
      <p:sp>
        <p:nvSpPr>
          <p:cNvPr id="1229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3D67531F-3998-4C3D-839E-A17B76C12966}" type="slidenum">
              <a:rPr lang="en-US" b="0" smtClean="0"/>
              <a:pPr eaLnBrk="1" hangingPunct="1"/>
              <a:t>8</a:t>
            </a:fld>
            <a:endParaRPr lang="en-US" b="0" smtClean="0"/>
          </a:p>
        </p:txBody>
      </p:sp>
      <p:sp>
        <p:nvSpPr>
          <p:cNvPr id="12294" name="AutoShape 5"/>
          <p:cNvSpPr>
            <a:spLocks noChangeArrowheads="1"/>
          </p:cNvSpPr>
          <p:nvPr/>
        </p:nvSpPr>
        <p:spPr bwMode="auto">
          <a:xfrm>
            <a:off x="381000" y="3962400"/>
            <a:ext cx="4953000" cy="2057400"/>
          </a:xfrm>
          <a:prstGeom prst="upArrowCallout">
            <a:avLst>
              <a:gd name="adj1" fmla="val 56485"/>
              <a:gd name="adj2" fmla="val 56485"/>
              <a:gd name="adj3" fmla="val 16667"/>
              <a:gd name="adj4" fmla="val 66667"/>
            </a:avLst>
          </a:prstGeom>
          <a:solidFill>
            <a:schemeClr val="accent2">
              <a:alpha val="50195"/>
            </a:schemeClr>
          </a:solidFill>
          <a:ln w="9525">
            <a:solidFill>
              <a:schemeClr val="tx1"/>
            </a:solidFill>
            <a:miter lim="800000"/>
            <a:headEnd/>
            <a:tailEnd/>
          </a:ln>
        </p:spPr>
        <p:txBody>
          <a:bodyPr wrap="none" anchor="ctr"/>
          <a:lstStyle/>
          <a:p>
            <a:r>
              <a:rPr lang="en-US" sz="1800" b="0"/>
              <a:t>Loop is executed once and then the condition</a:t>
            </a:r>
          </a:p>
          <a:p>
            <a:r>
              <a:rPr lang="en-US" sz="1800" b="0"/>
              <a:t>is tested. If it is false, the loop is run again.</a:t>
            </a:r>
          </a:p>
          <a:p>
            <a:r>
              <a:rPr lang="en-US" sz="1800" b="0"/>
              <a:t>If it is frue, the statements following the</a:t>
            </a:r>
          </a:p>
          <a:p>
            <a:r>
              <a:rPr lang="en-US" sz="1800" b="0"/>
              <a:t> Loop statement are executed.</a:t>
            </a:r>
            <a:r>
              <a:rPr lang="en-US" sz="1600" b="0"/>
              <a:t> </a:t>
            </a:r>
            <a:endParaRPr lang="en-US" sz="2400" b="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If Block</a:t>
            </a:r>
          </a:p>
        </p:txBody>
      </p:sp>
      <p:sp>
        <p:nvSpPr>
          <p:cNvPr id="87043" name="Rectangle 3"/>
          <p:cNvSpPr>
            <a:spLocks noGrp="1" noChangeArrowheads="1"/>
          </p:cNvSpPr>
          <p:nvPr>
            <p:ph sz="quarter" idx="1"/>
          </p:nvPr>
        </p:nvSpPr>
        <p:spPr/>
        <p:txBody>
          <a:bodyPr/>
          <a:lstStyle/>
          <a:p>
            <a:pPr eaLnBrk="1" hangingPunct="1">
              <a:lnSpc>
                <a:spcPct val="90000"/>
              </a:lnSpc>
              <a:buFontTx/>
              <a:buNone/>
            </a:pPr>
            <a:r>
              <a:rPr lang="en-US" smtClean="0"/>
              <a:t>The program will take a course of action</a:t>
            </a:r>
          </a:p>
          <a:p>
            <a:pPr eaLnBrk="1" hangingPunct="1">
              <a:lnSpc>
                <a:spcPct val="90000"/>
              </a:lnSpc>
              <a:buFontTx/>
              <a:buNone/>
            </a:pPr>
            <a:r>
              <a:rPr lang="en-US" smtClean="0"/>
              <a:t>based on whether a condition is true.</a:t>
            </a:r>
          </a:p>
          <a:p>
            <a:pPr eaLnBrk="1" hangingPunct="1">
              <a:lnSpc>
                <a:spcPct val="90000"/>
              </a:lnSpc>
              <a:spcBef>
                <a:spcPct val="50000"/>
              </a:spcBef>
              <a:buFontTx/>
              <a:buNone/>
            </a:pPr>
            <a:r>
              <a:rPr lang="en-US" b="1" smtClean="0">
                <a:solidFill>
                  <a:schemeClr val="folHlink"/>
                </a:solidFill>
                <a:latin typeface="Courier New" pitchFamily="49" charset="0"/>
              </a:rPr>
              <a:t>If</a:t>
            </a:r>
            <a:r>
              <a:rPr lang="en-US" b="1" smtClean="0">
                <a:latin typeface="Courier New" pitchFamily="49" charset="0"/>
              </a:rPr>
              <a:t> </a:t>
            </a:r>
            <a:r>
              <a:rPr lang="en-US" b="1" i="1" smtClean="0">
                <a:latin typeface="Courier New" pitchFamily="49" charset="0"/>
              </a:rPr>
              <a:t>condition </a:t>
            </a:r>
            <a:r>
              <a:rPr lang="en-US" b="1" smtClean="0">
                <a:solidFill>
                  <a:schemeClr val="folHlink"/>
                </a:solidFill>
                <a:latin typeface="Courier New" pitchFamily="49" charset="0"/>
              </a:rPr>
              <a:t>Then</a:t>
            </a:r>
          </a:p>
          <a:p>
            <a:pPr eaLnBrk="1" hangingPunct="1">
              <a:lnSpc>
                <a:spcPct val="90000"/>
              </a:lnSpc>
              <a:buFontTx/>
              <a:buNone/>
            </a:pPr>
            <a:r>
              <a:rPr lang="en-US" b="1" i="1" smtClean="0">
                <a:latin typeface="Courier New" pitchFamily="49" charset="0"/>
              </a:rPr>
              <a:t>  action1</a:t>
            </a:r>
          </a:p>
          <a:p>
            <a:pPr eaLnBrk="1" hangingPunct="1">
              <a:lnSpc>
                <a:spcPct val="90000"/>
              </a:lnSpc>
              <a:buFontTx/>
              <a:buNone/>
            </a:pPr>
            <a:r>
              <a:rPr lang="en-US" b="1" smtClean="0">
                <a:solidFill>
                  <a:schemeClr val="folHlink"/>
                </a:solidFill>
                <a:latin typeface="Courier New" pitchFamily="49" charset="0"/>
              </a:rPr>
              <a:t>Else</a:t>
            </a:r>
          </a:p>
          <a:p>
            <a:pPr eaLnBrk="1" hangingPunct="1">
              <a:lnSpc>
                <a:spcPct val="90000"/>
              </a:lnSpc>
              <a:buFontTx/>
              <a:buNone/>
            </a:pPr>
            <a:r>
              <a:rPr lang="en-US" b="1" i="1" smtClean="0">
                <a:latin typeface="Courier New" pitchFamily="49" charset="0"/>
              </a:rPr>
              <a:t>  action2</a:t>
            </a:r>
          </a:p>
          <a:p>
            <a:pPr eaLnBrk="1" hangingPunct="1">
              <a:lnSpc>
                <a:spcPct val="90000"/>
              </a:lnSpc>
              <a:buFontTx/>
              <a:buNone/>
            </a:pPr>
            <a:r>
              <a:rPr lang="en-US" b="1" smtClean="0">
                <a:solidFill>
                  <a:schemeClr val="folHlink"/>
                </a:solidFill>
                <a:latin typeface="Courier New" pitchFamily="49" charset="0"/>
              </a:rPr>
              <a:t>End If</a:t>
            </a:r>
          </a:p>
        </p:txBody>
      </p:sp>
      <p:sp>
        <p:nvSpPr>
          <p:cNvPr id="8704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849F8518-2C34-493C-B23D-6729BCCE48A4}" type="slidenum">
              <a:rPr lang="en-US" b="0" smtClean="0"/>
              <a:pPr eaLnBrk="1" hangingPunct="1"/>
              <a:t>80</a:t>
            </a:fld>
            <a:endParaRPr lang="en-US" b="0" smtClean="0"/>
          </a:p>
        </p:txBody>
      </p:sp>
      <p:sp>
        <p:nvSpPr>
          <p:cNvPr id="87046" name="AutoShape 4"/>
          <p:cNvSpPr>
            <a:spLocks noChangeArrowheads="1"/>
          </p:cNvSpPr>
          <p:nvPr/>
        </p:nvSpPr>
        <p:spPr bwMode="auto">
          <a:xfrm>
            <a:off x="4724400" y="3505200"/>
            <a:ext cx="3810000" cy="838200"/>
          </a:xfrm>
          <a:prstGeom prst="leftArrowCallout">
            <a:avLst>
              <a:gd name="adj1" fmla="val 25000"/>
              <a:gd name="adj2" fmla="val 25000"/>
              <a:gd name="adj3" fmla="val 75758"/>
              <a:gd name="adj4" fmla="val 66667"/>
            </a:avLst>
          </a:prstGeom>
          <a:solidFill>
            <a:schemeClr val="accent2"/>
          </a:solidFill>
          <a:ln w="9525">
            <a:solidFill>
              <a:schemeClr val="tx1"/>
            </a:solidFill>
            <a:miter lim="800000"/>
            <a:headEnd/>
            <a:tailEnd/>
          </a:ln>
        </p:spPr>
        <p:txBody>
          <a:bodyPr wrap="none" anchor="ctr"/>
          <a:lstStyle/>
          <a:p>
            <a:r>
              <a:rPr lang="en-US" sz="2000"/>
              <a:t>Will be executed if </a:t>
            </a:r>
          </a:p>
          <a:p>
            <a:r>
              <a:rPr lang="en-US" sz="2000"/>
              <a:t>condition is true</a:t>
            </a:r>
          </a:p>
        </p:txBody>
      </p:sp>
      <p:sp>
        <p:nvSpPr>
          <p:cNvPr id="87047" name="AutoShape 5"/>
          <p:cNvSpPr>
            <a:spLocks noChangeArrowheads="1"/>
          </p:cNvSpPr>
          <p:nvPr/>
        </p:nvSpPr>
        <p:spPr bwMode="auto">
          <a:xfrm>
            <a:off x="4724400" y="4724400"/>
            <a:ext cx="3810000" cy="838200"/>
          </a:xfrm>
          <a:prstGeom prst="leftArrowCallout">
            <a:avLst>
              <a:gd name="adj1" fmla="val 25000"/>
              <a:gd name="adj2" fmla="val 25000"/>
              <a:gd name="adj3" fmla="val 75758"/>
              <a:gd name="adj4" fmla="val 66667"/>
            </a:avLst>
          </a:prstGeom>
          <a:solidFill>
            <a:schemeClr val="accent2"/>
          </a:solidFill>
          <a:ln w="9525">
            <a:solidFill>
              <a:schemeClr val="tx1"/>
            </a:solidFill>
            <a:miter lim="800000"/>
            <a:headEnd/>
            <a:tailEnd/>
          </a:ln>
        </p:spPr>
        <p:txBody>
          <a:bodyPr wrap="none" anchor="ctr"/>
          <a:lstStyle/>
          <a:p>
            <a:r>
              <a:rPr lang="en-US" sz="2000"/>
              <a:t>Will be executed if </a:t>
            </a:r>
          </a:p>
          <a:p>
            <a:r>
              <a:rPr lang="en-US" sz="2000"/>
              <a:t>condition is false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p:txBody>
          <a:bodyPr/>
          <a:lstStyle/>
          <a:p>
            <a:pPr eaLnBrk="1" hangingPunct="1"/>
            <a:r>
              <a:rPr lang="en-US" smtClean="0"/>
              <a:t>Sub Procedures</a:t>
            </a:r>
          </a:p>
        </p:txBody>
      </p:sp>
      <p:sp>
        <p:nvSpPr>
          <p:cNvPr id="89093" name="Rectangle 3"/>
          <p:cNvSpPr>
            <a:spLocks noGrp="1" noChangeArrowheads="1"/>
          </p:cNvSpPr>
          <p:nvPr>
            <p:ph sz="quarter" idx="1"/>
          </p:nvPr>
        </p:nvSpPr>
        <p:spPr>
          <a:xfrm>
            <a:off x="990600" y="1981200"/>
            <a:ext cx="7086600" cy="4151313"/>
          </a:xfrm>
        </p:spPr>
        <p:txBody>
          <a:bodyPr/>
          <a:lstStyle/>
          <a:p>
            <a:pPr eaLnBrk="1" hangingPunct="1"/>
            <a:r>
              <a:rPr lang="en-US" smtClean="0"/>
              <a:t>Perform one or more related tasks</a:t>
            </a:r>
          </a:p>
          <a:p>
            <a:pPr eaLnBrk="1" hangingPunct="1"/>
            <a:r>
              <a:rPr lang="en-US" smtClean="0"/>
              <a:t>General syntax</a:t>
            </a:r>
          </a:p>
          <a:p>
            <a:pPr lvl="1" eaLnBrk="1" hangingPunct="1">
              <a:buFontTx/>
              <a:buNone/>
            </a:pPr>
            <a:endParaRPr lang="en-US" b="1" smtClean="0"/>
          </a:p>
          <a:p>
            <a:pPr lvl="3" eaLnBrk="1" hangingPunct="1">
              <a:buFontTx/>
              <a:buNone/>
            </a:pPr>
            <a:r>
              <a:rPr lang="en-US" sz="2400" b="1" smtClean="0">
                <a:solidFill>
                  <a:schemeClr val="folHlink"/>
                </a:solidFill>
              </a:rPr>
              <a:t>Sub</a:t>
            </a:r>
            <a:r>
              <a:rPr lang="en-US" sz="2400" smtClean="0"/>
              <a:t> </a:t>
            </a:r>
            <a:r>
              <a:rPr lang="en-US" sz="2400" i="1" smtClean="0"/>
              <a:t>ProcedureName()</a:t>
            </a:r>
          </a:p>
          <a:p>
            <a:pPr lvl="3" eaLnBrk="1" hangingPunct="1">
              <a:buFontTx/>
              <a:buNone/>
            </a:pPr>
            <a:r>
              <a:rPr lang="en-US" sz="2400" i="1" smtClean="0"/>
              <a:t>   statements</a:t>
            </a:r>
          </a:p>
          <a:p>
            <a:pPr lvl="3" eaLnBrk="1" hangingPunct="1">
              <a:buFontTx/>
              <a:buNone/>
            </a:pPr>
            <a:r>
              <a:rPr lang="en-US" sz="2400" b="1" smtClean="0">
                <a:solidFill>
                  <a:schemeClr val="folHlink"/>
                </a:solidFill>
              </a:rPr>
              <a:t>End Sub</a:t>
            </a:r>
          </a:p>
        </p:txBody>
      </p:sp>
      <p:sp>
        <p:nvSpPr>
          <p:cNvPr id="8909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2C7E1C0D-6EC9-4F67-966A-3C8D861D7EE4}" type="slidenum">
              <a:rPr lang="en-US" b="0" smtClean="0"/>
              <a:pPr eaLnBrk="1" hangingPunct="1"/>
              <a:t>81</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p:txBody>
          <a:bodyPr/>
          <a:lstStyle/>
          <a:p>
            <a:pPr eaLnBrk="1" hangingPunct="1"/>
            <a:r>
              <a:rPr lang="en-US" smtClean="0"/>
              <a:t>Calling a Sub Procedure</a:t>
            </a:r>
          </a:p>
        </p:txBody>
      </p:sp>
      <p:sp>
        <p:nvSpPr>
          <p:cNvPr id="90117" name="Rectangle 3"/>
          <p:cNvSpPr>
            <a:spLocks noGrp="1" noChangeArrowheads="1"/>
          </p:cNvSpPr>
          <p:nvPr>
            <p:ph sz="quarter" idx="1"/>
          </p:nvPr>
        </p:nvSpPr>
        <p:spPr/>
        <p:txBody>
          <a:bodyPr/>
          <a:lstStyle/>
          <a:p>
            <a:pPr eaLnBrk="1" hangingPunct="1"/>
            <a:r>
              <a:rPr lang="en-US" smtClean="0"/>
              <a:t>The statement that invokes a Sub procedure is also referred to as a </a:t>
            </a:r>
            <a:r>
              <a:rPr lang="en-US" b="1" smtClean="0"/>
              <a:t>Call statement</a:t>
            </a:r>
            <a:r>
              <a:rPr lang="en-US" smtClean="0"/>
              <a:t>.</a:t>
            </a:r>
          </a:p>
          <a:p>
            <a:pPr eaLnBrk="1" hangingPunct="1"/>
            <a:r>
              <a:rPr lang="en-US" smtClean="0"/>
              <a:t>A Call statement looks like this:</a:t>
            </a:r>
          </a:p>
          <a:p>
            <a:pPr lvl="1" eaLnBrk="1" hangingPunct="1">
              <a:buFontTx/>
              <a:buNone/>
            </a:pPr>
            <a:r>
              <a:rPr lang="en-US" i="1" smtClean="0"/>
              <a:t>ProcedureName()</a:t>
            </a:r>
          </a:p>
        </p:txBody>
      </p:sp>
      <p:sp>
        <p:nvSpPr>
          <p:cNvPr id="9011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5EA98207-FC76-4C55-AF16-6B1774D0357F}" type="slidenum">
              <a:rPr lang="en-US" b="0" smtClean="0"/>
              <a:pPr eaLnBrk="1" hangingPunct="1"/>
              <a:t>82</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lstStyle/>
          <a:p>
            <a:pPr eaLnBrk="1" hangingPunct="1"/>
            <a:r>
              <a:rPr lang="en-US" smtClean="0"/>
              <a:t>Example </a:t>
            </a:r>
          </a:p>
        </p:txBody>
      </p:sp>
      <p:sp>
        <p:nvSpPr>
          <p:cNvPr id="91139"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D9B8221E-B057-429A-BE05-97759D551A35}" type="slidenum">
              <a:rPr lang="en-US" b="0" smtClean="0"/>
              <a:pPr eaLnBrk="1" hangingPunct="1"/>
              <a:t>83</a:t>
            </a:fld>
            <a:endParaRPr lang="en-US" b="0" smtClean="0"/>
          </a:p>
        </p:txBody>
      </p:sp>
      <p:sp>
        <p:nvSpPr>
          <p:cNvPr id="91141" name="Text Box 5"/>
          <p:cNvSpPr txBox="1">
            <a:spLocks noChangeArrowheads="1"/>
          </p:cNvSpPr>
          <p:nvPr/>
        </p:nvSpPr>
        <p:spPr bwMode="auto">
          <a:xfrm>
            <a:off x="762000" y="1981200"/>
            <a:ext cx="7848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ts val="1200"/>
              </a:spcBef>
            </a:pPr>
            <a:r>
              <a:rPr lang="en-US" sz="2400">
                <a:solidFill>
                  <a:schemeClr val="folHlink"/>
                </a:solidFill>
                <a:latin typeface="Courier New" pitchFamily="49" charset="0"/>
              </a:rPr>
              <a:t>Public Sub </a:t>
            </a:r>
            <a:r>
              <a:rPr lang="en-US" sz="2400">
                <a:latin typeface="Courier New" pitchFamily="49" charset="0"/>
              </a:rPr>
              <a:t>btnOne_Click (</a:t>
            </a:r>
            <a:r>
              <a:rPr lang="en-US" sz="2400">
                <a:solidFill>
                  <a:schemeClr val="folHlink"/>
                </a:solidFill>
                <a:latin typeface="Courier New" pitchFamily="49" charset="0"/>
              </a:rPr>
              <a:t>...</a:t>
            </a:r>
            <a:r>
              <a:rPr lang="en-US" sz="2400">
                <a:latin typeface="Courier New" pitchFamily="49" charset="0"/>
              </a:rPr>
              <a:t>)</a:t>
            </a:r>
            <a:r>
              <a:rPr lang="en-US" sz="2400">
                <a:solidFill>
                  <a:schemeClr val="folHlink"/>
                </a:solidFill>
                <a:latin typeface="Courier New" pitchFamily="49" charset="0"/>
              </a:rPr>
              <a:t> Handles </a:t>
            </a:r>
            <a:r>
              <a:rPr lang="en-US" sz="2400">
                <a:latin typeface="Courier New" pitchFamily="49" charset="0"/>
              </a:rPr>
              <a:t>_</a:t>
            </a:r>
          </a:p>
          <a:p>
            <a:pPr algn="l" eaLnBrk="1" hangingPunct="1">
              <a:spcBef>
                <a:spcPct val="50000"/>
              </a:spcBef>
            </a:pPr>
            <a:r>
              <a:rPr lang="en-US" sz="2400">
                <a:solidFill>
                  <a:schemeClr val="folHlink"/>
                </a:solidFill>
                <a:latin typeface="Courier New" pitchFamily="49" charset="0"/>
              </a:rPr>
              <a:t>                             </a:t>
            </a:r>
            <a:r>
              <a:rPr lang="en-US" sz="2400">
                <a:latin typeface="Courier New" pitchFamily="49" charset="0"/>
              </a:rPr>
              <a:t>btnOne.Click</a:t>
            </a:r>
          </a:p>
          <a:p>
            <a:pPr algn="l" eaLnBrk="1" hangingPunct="1"/>
            <a:r>
              <a:rPr lang="en-US" sz="2400">
                <a:solidFill>
                  <a:schemeClr val="folHlink"/>
                </a:solidFill>
                <a:latin typeface="Courier New" pitchFamily="49" charset="0"/>
              </a:rPr>
              <a:t>  Dim</a:t>
            </a:r>
            <a:r>
              <a:rPr lang="en-US" sz="2400">
                <a:latin typeface="Courier New" pitchFamily="49" charset="0"/>
              </a:rPr>
              <a:t> n </a:t>
            </a:r>
            <a:r>
              <a:rPr lang="en-US" sz="2400">
                <a:solidFill>
                  <a:schemeClr val="folHlink"/>
                </a:solidFill>
                <a:latin typeface="Courier New" pitchFamily="49" charset="0"/>
              </a:rPr>
              <a:t>As Double</a:t>
            </a:r>
            <a:r>
              <a:rPr lang="en-US" sz="2400">
                <a:latin typeface="Courier New" pitchFamily="49" charset="0"/>
              </a:rPr>
              <a:t> = 19</a:t>
            </a:r>
          </a:p>
          <a:p>
            <a:pPr algn="l" eaLnBrk="1" hangingPunct="1">
              <a:spcBef>
                <a:spcPct val="20000"/>
              </a:spcBef>
            </a:pPr>
            <a:r>
              <a:rPr lang="en-US" sz="2400">
                <a:latin typeface="Courier New" pitchFamily="49" charset="0"/>
              </a:rPr>
              <a:t>  Triple(n)</a:t>
            </a:r>
          </a:p>
          <a:p>
            <a:pPr algn="l" eaLnBrk="1" hangingPunct="1">
              <a:spcBef>
                <a:spcPct val="20000"/>
              </a:spcBef>
            </a:pPr>
            <a:r>
              <a:rPr lang="en-US" sz="2000"/>
              <a:t>     </a:t>
            </a:r>
            <a:r>
              <a:rPr lang="en-US" sz="2400">
                <a:latin typeface="Courier New" pitchFamily="49" charset="0"/>
              </a:rPr>
              <a:t>txtBox.Text = </a:t>
            </a:r>
            <a:r>
              <a:rPr lang="en-US" sz="2400">
                <a:solidFill>
                  <a:schemeClr val="folHlink"/>
                </a:solidFill>
                <a:latin typeface="Courier New" pitchFamily="49" charset="0"/>
              </a:rPr>
              <a:t>CStr</a:t>
            </a:r>
            <a:r>
              <a:rPr lang="en-US" sz="2400">
                <a:latin typeface="Courier New" pitchFamily="49" charset="0"/>
              </a:rPr>
              <a:t>(n)</a:t>
            </a:r>
          </a:p>
          <a:p>
            <a:pPr algn="l" eaLnBrk="1" hangingPunct="1">
              <a:spcBef>
                <a:spcPct val="20000"/>
              </a:spcBef>
            </a:pPr>
            <a:r>
              <a:rPr lang="en-US" sz="2400">
                <a:solidFill>
                  <a:schemeClr val="folHlink"/>
                </a:solidFill>
                <a:latin typeface="Courier New" pitchFamily="49" charset="0"/>
              </a:rPr>
              <a:t>End Sub</a:t>
            </a:r>
          </a:p>
          <a:p>
            <a:pPr algn="l" eaLnBrk="1" hangingPunct="1">
              <a:spcBef>
                <a:spcPts val="1800"/>
              </a:spcBef>
            </a:pPr>
            <a:r>
              <a:rPr lang="en-US" sz="2400">
                <a:solidFill>
                  <a:schemeClr val="folHlink"/>
                </a:solidFill>
                <a:latin typeface="Courier New" pitchFamily="49" charset="0"/>
              </a:rPr>
              <a:t>Sub</a:t>
            </a:r>
            <a:r>
              <a:rPr lang="en-US" sz="2400">
                <a:latin typeface="Courier New" pitchFamily="49" charset="0"/>
              </a:rPr>
              <a:t> Triple(</a:t>
            </a:r>
            <a:r>
              <a:rPr lang="en-US" sz="2400">
                <a:solidFill>
                  <a:schemeClr val="folHlink"/>
                </a:solidFill>
                <a:latin typeface="Courier New" pitchFamily="49" charset="0"/>
              </a:rPr>
              <a:t>ByVal</a:t>
            </a:r>
            <a:r>
              <a:rPr lang="en-US" sz="2400">
                <a:latin typeface="Courier New" pitchFamily="49" charset="0"/>
              </a:rPr>
              <a:t> num </a:t>
            </a:r>
            <a:r>
              <a:rPr lang="en-US" sz="2400">
                <a:solidFill>
                  <a:schemeClr val="folHlink"/>
                </a:solidFill>
                <a:latin typeface="Courier New" pitchFamily="49" charset="0"/>
              </a:rPr>
              <a:t>As Double</a:t>
            </a:r>
            <a:r>
              <a:rPr lang="en-US" sz="2400">
                <a:latin typeface="Courier New" pitchFamily="49" charset="0"/>
              </a:rPr>
              <a:t>)</a:t>
            </a:r>
          </a:p>
          <a:p>
            <a:pPr algn="l" eaLnBrk="1" hangingPunct="1">
              <a:spcBef>
                <a:spcPct val="20000"/>
              </a:spcBef>
            </a:pPr>
            <a:r>
              <a:rPr lang="en-US" sz="2400">
                <a:latin typeface="Courier New" pitchFamily="49" charset="0"/>
              </a:rPr>
              <a:t>  num = 3 * num</a:t>
            </a:r>
          </a:p>
          <a:p>
            <a:pPr algn="l" eaLnBrk="1" hangingPunct="1">
              <a:spcBef>
                <a:spcPct val="20000"/>
              </a:spcBef>
            </a:pPr>
            <a:r>
              <a:rPr lang="en-US" sz="2400">
                <a:solidFill>
                  <a:schemeClr val="folHlink"/>
                </a:solidFill>
                <a:latin typeface="Courier New" pitchFamily="49" charset="0"/>
              </a:rPr>
              <a:t>End Sub</a:t>
            </a:r>
          </a:p>
          <a:p>
            <a:pPr algn="l" eaLnBrk="1" hangingPunct="1">
              <a:spcBef>
                <a:spcPct val="50000"/>
              </a:spcBef>
            </a:pPr>
            <a:endParaRPr lang="en-US" sz="2400">
              <a:latin typeface="Courier New" pitchFamily="49" charset="0"/>
            </a:endParaRPr>
          </a:p>
        </p:txBody>
      </p:sp>
      <p:sp>
        <p:nvSpPr>
          <p:cNvPr id="91142" name="TextBox 1"/>
          <p:cNvSpPr txBox="1">
            <a:spLocks noChangeArrowheads="1"/>
          </p:cNvSpPr>
          <p:nvPr/>
        </p:nvSpPr>
        <p:spPr bwMode="auto">
          <a:xfrm>
            <a:off x="4876800" y="55626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r>
              <a:rPr lang="en-US" sz="2800">
                <a:solidFill>
                  <a:srgbClr val="FF0000"/>
                </a:solidFill>
              </a:rPr>
              <a:t>What is output?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p:txBody>
          <a:bodyPr/>
          <a:lstStyle/>
          <a:p>
            <a:pPr eaLnBrk="1" hangingPunct="1"/>
            <a:r>
              <a:rPr lang="en-US" smtClean="0"/>
              <a:t>Example</a:t>
            </a:r>
          </a:p>
        </p:txBody>
      </p:sp>
      <p:sp>
        <p:nvSpPr>
          <p:cNvPr id="92163"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4D8E805A-C0E0-439C-BDE7-E53915E8B7B5}" type="slidenum">
              <a:rPr lang="en-US" b="0" smtClean="0"/>
              <a:pPr eaLnBrk="1" hangingPunct="1"/>
              <a:t>84</a:t>
            </a:fld>
            <a:endParaRPr lang="en-US" b="0" smtClean="0"/>
          </a:p>
        </p:txBody>
      </p:sp>
      <p:sp>
        <p:nvSpPr>
          <p:cNvPr id="92165" name="Text Box 3"/>
          <p:cNvSpPr txBox="1">
            <a:spLocks noChangeArrowheads="1"/>
          </p:cNvSpPr>
          <p:nvPr/>
        </p:nvSpPr>
        <p:spPr bwMode="auto">
          <a:xfrm>
            <a:off x="457200" y="1905000"/>
            <a:ext cx="79248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gn="l" eaLnBrk="1" hangingPunct="1">
              <a:spcBef>
                <a:spcPct val="50000"/>
              </a:spcBef>
            </a:pPr>
            <a:r>
              <a:rPr lang="en-US" sz="2400">
                <a:solidFill>
                  <a:schemeClr val="folHlink"/>
                </a:solidFill>
                <a:latin typeface="Courier New" pitchFamily="49" charset="0"/>
              </a:rPr>
              <a:t>Public Sub </a:t>
            </a:r>
            <a:r>
              <a:rPr lang="en-US" sz="2400">
                <a:latin typeface="Courier New" pitchFamily="49" charset="0"/>
              </a:rPr>
              <a:t>btnOne_Click (</a:t>
            </a:r>
            <a:r>
              <a:rPr lang="en-US" sz="2400">
                <a:solidFill>
                  <a:schemeClr val="folHlink"/>
                </a:solidFill>
                <a:latin typeface="Courier New" pitchFamily="49" charset="0"/>
              </a:rPr>
              <a:t>...</a:t>
            </a:r>
            <a:r>
              <a:rPr lang="en-US" sz="2400">
                <a:latin typeface="Courier New" pitchFamily="49" charset="0"/>
              </a:rPr>
              <a:t>)</a:t>
            </a:r>
            <a:r>
              <a:rPr lang="en-US" sz="2400">
                <a:solidFill>
                  <a:schemeClr val="folHlink"/>
                </a:solidFill>
                <a:latin typeface="Courier New" pitchFamily="49" charset="0"/>
              </a:rPr>
              <a:t> Handles </a:t>
            </a:r>
            <a:r>
              <a:rPr lang="en-US" sz="2400">
                <a:latin typeface="Courier New" pitchFamily="49" charset="0"/>
              </a:rPr>
              <a:t>_</a:t>
            </a:r>
          </a:p>
          <a:p>
            <a:pPr algn="l" eaLnBrk="1" hangingPunct="1">
              <a:spcBef>
                <a:spcPct val="20000"/>
              </a:spcBef>
            </a:pPr>
            <a:r>
              <a:rPr lang="en-US" sz="2400">
                <a:solidFill>
                  <a:schemeClr val="folHlink"/>
                </a:solidFill>
                <a:latin typeface="Courier New" pitchFamily="49" charset="0"/>
              </a:rPr>
              <a:t>                            </a:t>
            </a:r>
            <a:r>
              <a:rPr lang="en-US" sz="2400">
                <a:latin typeface="Courier New" pitchFamily="49" charset="0"/>
              </a:rPr>
              <a:t>btnOne.Click</a:t>
            </a:r>
          </a:p>
          <a:p>
            <a:pPr algn="l" eaLnBrk="1" hangingPunct="1">
              <a:spcBef>
                <a:spcPct val="20000"/>
              </a:spcBef>
            </a:pPr>
            <a:r>
              <a:rPr lang="en-US" sz="2400">
                <a:solidFill>
                  <a:schemeClr val="folHlink"/>
                </a:solidFill>
                <a:latin typeface="Courier New" pitchFamily="49" charset="0"/>
              </a:rPr>
              <a:t>  Dim</a:t>
            </a:r>
            <a:r>
              <a:rPr lang="en-US" sz="2400">
                <a:latin typeface="Courier New" pitchFamily="49" charset="0"/>
              </a:rPr>
              <a:t> num </a:t>
            </a:r>
            <a:r>
              <a:rPr lang="en-US" sz="2400">
                <a:solidFill>
                  <a:schemeClr val="folHlink"/>
                </a:solidFill>
                <a:latin typeface="Courier New" pitchFamily="49" charset="0"/>
              </a:rPr>
              <a:t>As Double</a:t>
            </a:r>
            <a:r>
              <a:rPr lang="en-US" sz="2400">
                <a:latin typeface="Courier New" pitchFamily="49" charset="0"/>
              </a:rPr>
              <a:t> = 4</a:t>
            </a:r>
          </a:p>
          <a:p>
            <a:pPr algn="l" eaLnBrk="1" hangingPunct="1">
              <a:spcBef>
                <a:spcPct val="20000"/>
              </a:spcBef>
            </a:pPr>
            <a:r>
              <a:rPr lang="en-US" sz="2400">
                <a:latin typeface="Courier New" pitchFamily="49" charset="0"/>
              </a:rPr>
              <a:t>  Triple(num)</a:t>
            </a:r>
          </a:p>
          <a:p>
            <a:pPr algn="l" eaLnBrk="1" hangingPunct="1">
              <a:spcBef>
                <a:spcPct val="20000"/>
              </a:spcBef>
            </a:pPr>
            <a:r>
              <a:rPr lang="en-US" sz="2000"/>
              <a:t>     </a:t>
            </a:r>
            <a:r>
              <a:rPr lang="en-US" sz="2400">
                <a:latin typeface="Courier New" pitchFamily="49" charset="0"/>
              </a:rPr>
              <a:t>txtBox.Text = </a:t>
            </a:r>
            <a:r>
              <a:rPr lang="en-US" sz="2400">
                <a:solidFill>
                  <a:schemeClr val="folHlink"/>
                </a:solidFill>
                <a:latin typeface="Courier New" pitchFamily="49" charset="0"/>
              </a:rPr>
              <a:t>CStr</a:t>
            </a:r>
            <a:r>
              <a:rPr lang="en-US" sz="2400">
                <a:latin typeface="Courier New" pitchFamily="49" charset="0"/>
              </a:rPr>
              <a:t>(num)</a:t>
            </a:r>
          </a:p>
          <a:p>
            <a:pPr algn="l" eaLnBrk="1" hangingPunct="1">
              <a:spcBef>
                <a:spcPct val="20000"/>
              </a:spcBef>
            </a:pPr>
            <a:r>
              <a:rPr lang="en-US" sz="2400">
                <a:solidFill>
                  <a:schemeClr val="folHlink"/>
                </a:solidFill>
                <a:latin typeface="Courier New" pitchFamily="49" charset="0"/>
              </a:rPr>
              <a:t>End Sub</a:t>
            </a:r>
          </a:p>
          <a:p>
            <a:pPr algn="l" eaLnBrk="1" hangingPunct="1">
              <a:spcBef>
                <a:spcPct val="50000"/>
              </a:spcBef>
            </a:pPr>
            <a:r>
              <a:rPr lang="en-US" sz="2400">
                <a:solidFill>
                  <a:schemeClr val="folHlink"/>
                </a:solidFill>
                <a:latin typeface="Courier New" pitchFamily="49" charset="0"/>
              </a:rPr>
              <a:t>Sub</a:t>
            </a:r>
            <a:r>
              <a:rPr lang="en-US" sz="2400">
                <a:latin typeface="Courier New" pitchFamily="49" charset="0"/>
              </a:rPr>
              <a:t> Triple(</a:t>
            </a:r>
            <a:r>
              <a:rPr lang="en-US" sz="2400">
                <a:solidFill>
                  <a:schemeClr val="folHlink"/>
                </a:solidFill>
                <a:latin typeface="Courier New" pitchFamily="49" charset="0"/>
              </a:rPr>
              <a:t>ByRef</a:t>
            </a:r>
            <a:r>
              <a:rPr lang="en-US" sz="2400">
                <a:latin typeface="Courier New" pitchFamily="49" charset="0"/>
              </a:rPr>
              <a:t> num </a:t>
            </a:r>
            <a:r>
              <a:rPr lang="en-US" sz="2400">
                <a:solidFill>
                  <a:schemeClr val="folHlink"/>
                </a:solidFill>
                <a:latin typeface="Courier New" pitchFamily="49" charset="0"/>
              </a:rPr>
              <a:t>As Double</a:t>
            </a:r>
            <a:r>
              <a:rPr lang="en-US" sz="2400">
                <a:latin typeface="Courier New" pitchFamily="49" charset="0"/>
              </a:rPr>
              <a:t>)</a:t>
            </a:r>
          </a:p>
          <a:p>
            <a:pPr algn="l" eaLnBrk="1" hangingPunct="1">
              <a:spcBef>
                <a:spcPct val="20000"/>
              </a:spcBef>
            </a:pPr>
            <a:r>
              <a:rPr lang="en-US" sz="2400">
                <a:latin typeface="Courier New" pitchFamily="49" charset="0"/>
              </a:rPr>
              <a:t>  num = 3 * num</a:t>
            </a:r>
          </a:p>
          <a:p>
            <a:pPr algn="l" eaLnBrk="1" hangingPunct="1">
              <a:spcBef>
                <a:spcPct val="20000"/>
              </a:spcBef>
            </a:pPr>
            <a:r>
              <a:rPr lang="en-US" sz="2400">
                <a:solidFill>
                  <a:schemeClr val="folHlink"/>
                </a:solidFill>
                <a:latin typeface="Courier New" pitchFamily="49" charset="0"/>
              </a:rPr>
              <a:t>End Sub</a:t>
            </a:r>
          </a:p>
          <a:p>
            <a:pPr algn="l" eaLnBrk="1" hangingPunct="1">
              <a:spcBef>
                <a:spcPct val="50000"/>
              </a:spcBef>
            </a:pPr>
            <a:endParaRPr lang="en-US" sz="2400">
              <a:latin typeface="Courier New" pitchFamily="49" charset="0"/>
            </a:endParaRPr>
          </a:p>
        </p:txBody>
      </p:sp>
      <p:sp>
        <p:nvSpPr>
          <p:cNvPr id="92166" name="TextBox 5"/>
          <p:cNvSpPr txBox="1">
            <a:spLocks noChangeArrowheads="1"/>
          </p:cNvSpPr>
          <p:nvPr/>
        </p:nvSpPr>
        <p:spPr bwMode="auto">
          <a:xfrm>
            <a:off x="4876800" y="55626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r>
              <a:rPr lang="en-US" sz="2800">
                <a:solidFill>
                  <a:srgbClr val="FF0000"/>
                </a:solidFill>
              </a:rPr>
              <a:t>What is output?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CA" smtClean="0"/>
              <a:t>Named Constants</a:t>
            </a:r>
          </a:p>
        </p:txBody>
      </p:sp>
      <p:sp>
        <p:nvSpPr>
          <p:cNvPr id="93187" name="Content Placeholder 2"/>
          <p:cNvSpPr>
            <a:spLocks noGrp="1"/>
          </p:cNvSpPr>
          <p:nvPr>
            <p:ph sz="quarter" idx="1"/>
          </p:nvPr>
        </p:nvSpPr>
        <p:spPr>
          <a:xfrm>
            <a:off x="457200" y="1981200"/>
            <a:ext cx="8686800" cy="4151313"/>
          </a:xfrm>
        </p:spPr>
        <p:txBody>
          <a:bodyPr/>
          <a:lstStyle/>
          <a:p>
            <a:pPr>
              <a:buFontTx/>
              <a:buNone/>
            </a:pPr>
            <a:r>
              <a:rPr lang="en-US" b="1" smtClean="0">
                <a:solidFill>
                  <a:schemeClr val="folHlink"/>
                </a:solidFill>
                <a:latin typeface="Courier New" pitchFamily="49" charset="0"/>
              </a:rPr>
              <a:t>Const</a:t>
            </a:r>
            <a:r>
              <a:rPr lang="en-US" b="1" smtClean="0">
                <a:latin typeface="Courier New" pitchFamily="49" charset="0"/>
              </a:rPr>
              <a:t> </a:t>
            </a:r>
            <a:r>
              <a:rPr lang="en-US" b="1" i="1" smtClean="0">
                <a:latin typeface="Courier New" pitchFamily="49" charset="0"/>
              </a:rPr>
              <a:t>CONSTANT_NAME</a:t>
            </a:r>
            <a:r>
              <a:rPr lang="en-US" b="1" smtClean="0">
                <a:latin typeface="Courier New" pitchFamily="49" charset="0"/>
              </a:rPr>
              <a:t> </a:t>
            </a:r>
            <a:r>
              <a:rPr lang="en-US" b="1" smtClean="0">
                <a:solidFill>
                  <a:schemeClr val="folHlink"/>
                </a:solidFill>
                <a:latin typeface="Courier New" pitchFamily="49" charset="0"/>
              </a:rPr>
              <a:t>As </a:t>
            </a:r>
            <a:r>
              <a:rPr lang="en-US" b="1" i="1" smtClean="0">
                <a:latin typeface="Courier New" pitchFamily="49" charset="0"/>
              </a:rPr>
              <a:t>DataType</a:t>
            </a:r>
            <a:r>
              <a:rPr lang="en-US" b="1" smtClean="0">
                <a:latin typeface="Courier New" pitchFamily="49" charset="0"/>
              </a:rPr>
              <a:t> _</a:t>
            </a:r>
          </a:p>
          <a:p>
            <a:pPr>
              <a:buFontTx/>
              <a:buNone/>
            </a:pPr>
            <a:r>
              <a:rPr lang="en-US" b="1" smtClean="0">
                <a:latin typeface="Courier New" pitchFamily="49" charset="0"/>
              </a:rPr>
              <a:t> = </a:t>
            </a:r>
            <a:r>
              <a:rPr lang="en-US" b="1" i="1" smtClean="0">
                <a:latin typeface="Courier New" pitchFamily="49" charset="0"/>
              </a:rPr>
              <a:t>value</a:t>
            </a:r>
            <a:endParaRPr lang="en-US" b="1" i="1" smtClean="0">
              <a:solidFill>
                <a:schemeClr val="folHlink"/>
              </a:solidFill>
              <a:latin typeface="Courier New" pitchFamily="49" charset="0"/>
            </a:endParaRPr>
          </a:p>
          <a:p>
            <a:pPr>
              <a:buFontTx/>
              <a:buNone/>
            </a:pPr>
            <a:r>
              <a:rPr lang="en-US" b="1" smtClean="0">
                <a:solidFill>
                  <a:schemeClr val="folHlink"/>
                </a:solidFill>
                <a:latin typeface="Courier New" pitchFamily="49" charset="0"/>
              </a:rPr>
              <a:t>Ex)</a:t>
            </a:r>
          </a:p>
          <a:p>
            <a:pPr>
              <a:buFontTx/>
              <a:buNone/>
            </a:pPr>
            <a:r>
              <a:rPr lang="en-US" b="1" smtClean="0">
                <a:solidFill>
                  <a:schemeClr val="folHlink"/>
                </a:solidFill>
                <a:latin typeface="Courier New" pitchFamily="49" charset="0"/>
              </a:rPr>
              <a:t>Const</a:t>
            </a:r>
            <a:r>
              <a:rPr lang="en-US" b="1" smtClean="0">
                <a:latin typeface="Courier New" pitchFamily="49" charset="0"/>
              </a:rPr>
              <a:t> PI </a:t>
            </a:r>
            <a:r>
              <a:rPr lang="en-US" b="1" smtClean="0">
                <a:solidFill>
                  <a:schemeClr val="folHlink"/>
                </a:solidFill>
                <a:latin typeface="Courier New" pitchFamily="49" charset="0"/>
              </a:rPr>
              <a:t>As Double</a:t>
            </a:r>
            <a:r>
              <a:rPr lang="en-US" b="1" smtClean="0">
                <a:latin typeface="Courier New" pitchFamily="49" charset="0"/>
              </a:rPr>
              <a:t> = 3.14</a:t>
            </a:r>
            <a:endParaRPr lang="en-US" b="1" smtClean="0">
              <a:solidFill>
                <a:schemeClr val="folHlink"/>
              </a:solidFill>
              <a:latin typeface="Courier New" pitchFamily="49" charset="0"/>
            </a:endParaRPr>
          </a:p>
          <a:p>
            <a:pPr>
              <a:buFontTx/>
              <a:buNone/>
            </a:pPr>
            <a:r>
              <a:rPr lang="en-US" b="1" smtClean="0">
                <a:solidFill>
                  <a:schemeClr val="folHlink"/>
                </a:solidFill>
                <a:latin typeface="Courier New" pitchFamily="49" charset="0"/>
              </a:rPr>
              <a:t>Dim</a:t>
            </a:r>
            <a:r>
              <a:rPr lang="en-US" b="1" smtClean="0">
                <a:latin typeface="Courier New" pitchFamily="49" charset="0"/>
              </a:rPr>
              <a:t> num </a:t>
            </a:r>
            <a:r>
              <a:rPr lang="en-US" b="1" smtClean="0">
                <a:solidFill>
                  <a:schemeClr val="folHlink"/>
                </a:solidFill>
                <a:latin typeface="Courier New" pitchFamily="49" charset="0"/>
              </a:rPr>
              <a:t>As Double</a:t>
            </a:r>
            <a:r>
              <a:rPr lang="en-US" b="1" smtClean="0">
                <a:latin typeface="Courier New" pitchFamily="49" charset="0"/>
              </a:rPr>
              <a:t> = 4</a:t>
            </a:r>
            <a:endParaRPr lang="en-CA" smtClean="0"/>
          </a:p>
        </p:txBody>
      </p:sp>
      <p:sp>
        <p:nvSpPr>
          <p:cNvPr id="93189" name="Slide Number Placeholder 4"/>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9DF49CE0-AC3B-4E79-96A8-54C7E5791356}" type="slidenum">
              <a:rPr lang="en-US" b="0" smtClean="0"/>
              <a:pPr eaLnBrk="1" hangingPunct="1"/>
              <a:t>85</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p:txBody>
          <a:bodyPr/>
          <a:lstStyle/>
          <a:p>
            <a:pPr eaLnBrk="1" hangingPunct="1"/>
            <a:r>
              <a:rPr lang="en-US" smtClean="0"/>
              <a:t>Structured Programming </a:t>
            </a:r>
          </a:p>
        </p:txBody>
      </p:sp>
      <p:sp>
        <p:nvSpPr>
          <p:cNvPr id="94213" name="Rectangle 3"/>
          <p:cNvSpPr>
            <a:spLocks noGrp="1" noChangeArrowheads="1"/>
          </p:cNvSpPr>
          <p:nvPr>
            <p:ph sz="quarter" idx="1"/>
          </p:nvPr>
        </p:nvSpPr>
        <p:spPr>
          <a:xfrm>
            <a:off x="762000" y="1981200"/>
            <a:ext cx="7964488" cy="4151313"/>
          </a:xfrm>
        </p:spPr>
        <p:txBody>
          <a:bodyPr/>
          <a:lstStyle/>
          <a:p>
            <a:pPr eaLnBrk="1" hangingPunct="1">
              <a:lnSpc>
                <a:spcPct val="90000"/>
              </a:lnSpc>
            </a:pPr>
            <a:r>
              <a:rPr lang="en-US" sz="2800" smtClean="0"/>
              <a:t>Control structures in structured programming:</a:t>
            </a:r>
          </a:p>
          <a:p>
            <a:pPr lvl="1" eaLnBrk="1" hangingPunct="1">
              <a:lnSpc>
                <a:spcPct val="90000"/>
              </a:lnSpc>
            </a:pPr>
            <a:r>
              <a:rPr lang="en-US" sz="2400" b="1" i="1" smtClean="0">
                <a:solidFill>
                  <a:srgbClr val="66CCFF"/>
                </a:solidFill>
              </a:rPr>
              <a:t>Sequences</a:t>
            </a:r>
            <a:r>
              <a:rPr lang="en-US" sz="2400" b="1" i="1" smtClean="0"/>
              <a:t>: </a:t>
            </a:r>
            <a:r>
              <a:rPr lang="en-US" sz="2400" smtClean="0"/>
              <a:t>Statements are executed one after another.</a:t>
            </a:r>
          </a:p>
          <a:p>
            <a:pPr lvl="1" eaLnBrk="1" hangingPunct="1">
              <a:lnSpc>
                <a:spcPct val="90000"/>
              </a:lnSpc>
            </a:pPr>
            <a:r>
              <a:rPr lang="en-US" sz="2400" b="1" i="1" smtClean="0">
                <a:solidFill>
                  <a:srgbClr val="66CCFF"/>
                </a:solidFill>
              </a:rPr>
              <a:t>Decisions</a:t>
            </a:r>
            <a:r>
              <a:rPr lang="en-US" sz="2400" b="1" i="1" smtClean="0"/>
              <a:t>: </a:t>
            </a:r>
            <a:r>
              <a:rPr lang="en-US" sz="2400" smtClean="0"/>
              <a:t>One of two blocks of program code is executed based on a test for some condition.</a:t>
            </a:r>
          </a:p>
          <a:p>
            <a:pPr lvl="1" eaLnBrk="1" hangingPunct="1">
              <a:lnSpc>
                <a:spcPct val="90000"/>
              </a:lnSpc>
            </a:pPr>
            <a:r>
              <a:rPr lang="en-US" sz="2400" b="1" i="1" smtClean="0">
                <a:solidFill>
                  <a:srgbClr val="66CCFF"/>
                </a:solidFill>
              </a:rPr>
              <a:t>Loops (iteration)</a:t>
            </a:r>
            <a:r>
              <a:rPr lang="en-US" sz="2400" b="1" i="1" smtClean="0"/>
              <a:t>: </a:t>
            </a:r>
            <a:r>
              <a:rPr lang="en-US" sz="2400" smtClean="0"/>
              <a:t>One or more statements are executed repeatedly as long as a specified condition is true.</a:t>
            </a:r>
          </a:p>
        </p:txBody>
      </p:sp>
      <p:sp>
        <p:nvSpPr>
          <p:cNvPr id="94211"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F3CABE10-894F-4CDF-BE65-4D763624DD28}" type="slidenum">
              <a:rPr lang="en-US" b="0" smtClean="0"/>
              <a:pPr eaLnBrk="1" hangingPunct="1"/>
              <a:t>86</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z="2000" dirty="0" smtClean="0"/>
              <a:t>Example: Repeat Request Until Proper Response is Given</a:t>
            </a:r>
          </a:p>
        </p:txBody>
      </p:sp>
      <p:sp>
        <p:nvSpPr>
          <p:cNvPr id="13317" name="Rectangle 3"/>
          <p:cNvSpPr>
            <a:spLocks noGrp="1" noChangeArrowheads="1"/>
          </p:cNvSpPr>
          <p:nvPr>
            <p:ph sz="quarter" idx="1"/>
          </p:nvPr>
        </p:nvSpPr>
        <p:spPr>
          <a:xfrm>
            <a:off x="304800" y="1981200"/>
            <a:ext cx="8650288" cy="4151313"/>
          </a:xfrm>
        </p:spPr>
        <p:txBody>
          <a:bodyPr/>
          <a:lstStyle/>
          <a:p>
            <a:pPr eaLnBrk="1" hangingPunct="1">
              <a:buFontTx/>
              <a:buNone/>
            </a:pPr>
            <a:r>
              <a:rPr lang="en-US" sz="2400" b="1" smtClean="0">
                <a:solidFill>
                  <a:schemeClr val="folHlink"/>
                </a:solidFill>
                <a:latin typeface="Courier New" pitchFamily="49" charset="0"/>
              </a:rPr>
              <a:t>Do</a:t>
            </a:r>
          </a:p>
          <a:p>
            <a:pPr eaLnBrk="1" hangingPunct="1">
              <a:buFontTx/>
              <a:buNone/>
            </a:pPr>
            <a:r>
              <a:rPr lang="en-US" sz="2400" b="1" smtClean="0">
                <a:latin typeface="Courier New" pitchFamily="49" charset="0"/>
              </a:rPr>
              <a:t>  passWord = InputBox(</a:t>
            </a:r>
            <a:r>
              <a:rPr lang="en-US" sz="2400" b="1" smtClean="0">
                <a:solidFill>
                  <a:schemeClr val="hlink"/>
                </a:solidFill>
                <a:latin typeface="Courier New" pitchFamily="49" charset="0"/>
              </a:rPr>
              <a:t>"What is the password?"</a:t>
            </a:r>
            <a:r>
              <a:rPr lang="en-US" sz="2400" b="1" smtClean="0">
                <a:latin typeface="Courier New" pitchFamily="49" charset="0"/>
              </a:rPr>
              <a:t>)</a:t>
            </a:r>
          </a:p>
          <a:p>
            <a:pPr eaLnBrk="1" hangingPunct="1">
              <a:buFontTx/>
              <a:buNone/>
            </a:pPr>
            <a:r>
              <a:rPr lang="en-US" sz="2400" b="1" smtClean="0">
                <a:latin typeface="Courier New" pitchFamily="49" charset="0"/>
              </a:rPr>
              <a:t>  passWord = passWord.ToUpper</a:t>
            </a:r>
          </a:p>
          <a:p>
            <a:pPr eaLnBrk="1" hangingPunct="1">
              <a:buFontTx/>
              <a:buNone/>
            </a:pPr>
            <a:r>
              <a:rPr lang="en-US" sz="2400" b="1" smtClean="0">
                <a:solidFill>
                  <a:schemeClr val="folHlink"/>
                </a:solidFill>
                <a:latin typeface="Courier New" pitchFamily="49" charset="0"/>
              </a:rPr>
              <a:t>Loop Until</a:t>
            </a:r>
            <a:r>
              <a:rPr lang="en-US" sz="2400" b="1" smtClean="0">
                <a:latin typeface="Courier New" pitchFamily="49" charset="0"/>
              </a:rPr>
              <a:t> passWord = </a:t>
            </a:r>
            <a:r>
              <a:rPr lang="en-US" sz="2400" b="1" smtClean="0">
                <a:solidFill>
                  <a:schemeClr val="hlink"/>
                </a:solidFill>
                <a:latin typeface="Courier New" pitchFamily="49" charset="0"/>
              </a:rPr>
              <a:t>"SHAZAM"</a:t>
            </a:r>
          </a:p>
        </p:txBody>
      </p:sp>
      <p:sp>
        <p:nvSpPr>
          <p:cNvPr id="13315" name="Slide Number Placeholder 5"/>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eaLnBrk="1" hangingPunct="1"/>
            <a:fld id="{3505F7FF-B1D9-4B2D-A0EC-E7664A30F2FE}" type="slidenum">
              <a:rPr lang="en-US" b="0" smtClean="0"/>
              <a:pPr eaLnBrk="1" hangingPunct="1"/>
              <a:t>9</a:t>
            </a:fld>
            <a:endParaRPr lang="en-US" b="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Ch01-c</Template>
  <TotalTime>2548</TotalTime>
  <Words>2990</Words>
  <Application>Microsoft Office PowerPoint</Application>
  <PresentationFormat>On-screen Show (4:3)</PresentationFormat>
  <Paragraphs>731</Paragraphs>
  <Slides>86</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86</vt:i4>
      </vt:variant>
    </vt:vector>
  </HeadingPairs>
  <TitlesOfParts>
    <vt:vector size="93" baseType="lpstr">
      <vt:lpstr>Arial</vt:lpstr>
      <vt:lpstr>Century Schoolbook</vt:lpstr>
      <vt:lpstr>Wingdings</vt:lpstr>
      <vt:lpstr>Wingdings 2</vt:lpstr>
      <vt:lpstr>Tahoma</vt:lpstr>
      <vt:lpstr>Courier New</vt:lpstr>
      <vt:lpstr>Oriel</vt:lpstr>
      <vt:lpstr>Repetition</vt:lpstr>
      <vt:lpstr>Chapter 6 – Repetition</vt:lpstr>
      <vt:lpstr>6.1 Do Loops</vt:lpstr>
      <vt:lpstr>Do Loop Syntax</vt:lpstr>
      <vt:lpstr>Pseudocode /Flow Chart for a Do Loop</vt:lpstr>
      <vt:lpstr>Example 1</vt:lpstr>
      <vt:lpstr>Example: Repeat Request as Long as Response is Incorrect</vt:lpstr>
      <vt:lpstr>Post Test Loop</vt:lpstr>
      <vt:lpstr>Example: Repeat Request Until Proper Response is Given</vt:lpstr>
      <vt:lpstr>Pseudocode and Flowchart for a Post-Test Loop</vt:lpstr>
      <vt:lpstr>What’s the diff?</vt:lpstr>
      <vt:lpstr>Example 4: Form</vt:lpstr>
      <vt:lpstr>Example 4: Code</vt:lpstr>
      <vt:lpstr>Example 4: Code</vt:lpstr>
      <vt:lpstr>Example 4: Output</vt:lpstr>
      <vt:lpstr>Comments</vt:lpstr>
      <vt:lpstr>Infinite Loop</vt:lpstr>
      <vt:lpstr>6.2 Processing Lists of Data with Do Loops</vt:lpstr>
      <vt:lpstr>Processing Lists of Data with Do Loops</vt:lpstr>
      <vt:lpstr>Peek Method</vt:lpstr>
      <vt:lpstr>Peek Example  </vt:lpstr>
      <vt:lpstr>Example 1: Display the Total Contents of a File</vt:lpstr>
      <vt:lpstr>Pseudocode and Flowchart for Processing Data from a File</vt:lpstr>
      <vt:lpstr>Example 2: Form</vt:lpstr>
      <vt:lpstr>Example 2: Partial Code</vt:lpstr>
      <vt:lpstr>Counters and Accumulators</vt:lpstr>
      <vt:lpstr>File COINS.TXT</vt:lpstr>
      <vt:lpstr>Example 3: Partial Code</vt:lpstr>
      <vt:lpstr>Flags</vt:lpstr>
      <vt:lpstr>More About Flags</vt:lpstr>
      <vt:lpstr>Flags continued</vt:lpstr>
      <vt:lpstr>Example 4: Form</vt:lpstr>
      <vt:lpstr>Example 4: Partial Code</vt:lpstr>
      <vt:lpstr>Nested Loops</vt:lpstr>
      <vt:lpstr>6.3 For…Next Loops</vt:lpstr>
      <vt:lpstr>For…Next Loops</vt:lpstr>
      <vt:lpstr>Sample</vt:lpstr>
      <vt:lpstr>Similar Do While Loop</vt:lpstr>
      <vt:lpstr>For…Next Loop Syntax</vt:lpstr>
      <vt:lpstr>Example 1: Output </vt:lpstr>
      <vt:lpstr>Example 1: Code</vt:lpstr>
      <vt:lpstr>Example 2</vt:lpstr>
      <vt:lpstr>Example with Negative Step</vt:lpstr>
      <vt:lpstr>Example: Nested Loops</vt:lpstr>
      <vt:lpstr>For and Next Pairs</vt:lpstr>
      <vt:lpstr>Start, Stop, and Step values</vt:lpstr>
      <vt:lpstr>Altering the Control Variable</vt:lpstr>
      <vt:lpstr>Non-integer Step Values</vt:lpstr>
      <vt:lpstr>Comments</vt:lpstr>
      <vt:lpstr>Comments</vt:lpstr>
      <vt:lpstr>Comments</vt:lpstr>
      <vt:lpstr>Comments</vt:lpstr>
      <vt:lpstr>Comments</vt:lpstr>
      <vt:lpstr>Comments</vt:lpstr>
      <vt:lpstr>Practice</vt:lpstr>
      <vt:lpstr>Practice</vt:lpstr>
      <vt:lpstr>Review</vt:lpstr>
      <vt:lpstr>Performing a Task on the Computer</vt:lpstr>
      <vt:lpstr>Flowchart symbols</vt:lpstr>
      <vt:lpstr>Flowchart symbols continued</vt:lpstr>
      <vt:lpstr>Flowchart  example</vt:lpstr>
      <vt:lpstr>Hierarchy charts example</vt:lpstr>
      <vt:lpstr>Flowchart</vt:lpstr>
      <vt:lpstr>Control Name Prefixes</vt:lpstr>
      <vt:lpstr>Variables</vt:lpstr>
      <vt:lpstr>Variables</vt:lpstr>
      <vt:lpstr>Variables</vt:lpstr>
      <vt:lpstr>Some Types of Syntax Errors </vt:lpstr>
      <vt:lpstr>A Type of Run-time Error</vt:lpstr>
      <vt:lpstr>A Logical Error</vt:lpstr>
      <vt:lpstr>What’s wrong with this?</vt:lpstr>
      <vt:lpstr>Is this allowed?</vt:lpstr>
      <vt:lpstr>String Variable</vt:lpstr>
      <vt:lpstr>String Literal</vt:lpstr>
      <vt:lpstr>Substring Method </vt:lpstr>
      <vt:lpstr>Scope</vt:lpstr>
      <vt:lpstr>Scope</vt:lpstr>
      <vt:lpstr>Example</vt:lpstr>
      <vt:lpstr>Logical Operators</vt:lpstr>
      <vt:lpstr>If Block</vt:lpstr>
      <vt:lpstr>Sub Procedures</vt:lpstr>
      <vt:lpstr>Calling a Sub Procedure</vt:lpstr>
      <vt:lpstr>Example </vt:lpstr>
      <vt:lpstr>Example</vt:lpstr>
      <vt:lpstr>Named Constants</vt:lpstr>
      <vt:lpstr>Structured Programming </vt:lpstr>
    </vt:vector>
  </TitlesOfParts>
  <Company>DeVry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 Do Loops 6.2 Processing Lists of Data with Do Loops Peek Method Counters and Accumulators Flags Nested Loops 6.3 For...Next Loops 6.4 A Case Study: Analyze a Loan Designing the Weekly Payroll Program The User Interface Writing the Analyze-a-Loan Program Summary Programming Projects Repetition 6 1 ch6_1page.qxd 2/12/02 7:59 AM Page 1</dc:title>
  <dc:creator>cwyman</dc:creator>
  <cp:lastModifiedBy>Richard</cp:lastModifiedBy>
  <cp:revision>60</cp:revision>
  <dcterms:created xsi:type="dcterms:W3CDTF">2002-04-04T04:33:12Z</dcterms:created>
  <dcterms:modified xsi:type="dcterms:W3CDTF">2012-10-08T05:18:15Z</dcterms:modified>
</cp:coreProperties>
</file>