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9" r:id="rId1"/>
  </p:sldMasterIdLst>
  <p:notesMasterIdLst>
    <p:notesMasterId r:id="rId64"/>
  </p:notesMasterIdLst>
  <p:sldIdLst>
    <p:sldId id="378" r:id="rId2"/>
    <p:sldId id="377" r:id="rId3"/>
    <p:sldId id="435" r:id="rId4"/>
    <p:sldId id="288" r:id="rId5"/>
    <p:sldId id="363" r:id="rId6"/>
    <p:sldId id="292" r:id="rId7"/>
    <p:sldId id="341" r:id="rId8"/>
    <p:sldId id="291" r:id="rId9"/>
    <p:sldId id="379" r:id="rId10"/>
    <p:sldId id="380" r:id="rId11"/>
    <p:sldId id="382" r:id="rId12"/>
    <p:sldId id="383" r:id="rId13"/>
    <p:sldId id="384" r:id="rId14"/>
    <p:sldId id="386" r:id="rId15"/>
    <p:sldId id="387" r:id="rId16"/>
    <p:sldId id="388" r:id="rId17"/>
    <p:sldId id="389" r:id="rId18"/>
    <p:sldId id="390" r:id="rId19"/>
    <p:sldId id="391" r:id="rId20"/>
    <p:sldId id="392" r:id="rId21"/>
    <p:sldId id="432" r:id="rId22"/>
    <p:sldId id="393" r:id="rId23"/>
    <p:sldId id="394" r:id="rId24"/>
    <p:sldId id="395" r:id="rId25"/>
    <p:sldId id="396" r:id="rId26"/>
    <p:sldId id="397" r:id="rId27"/>
    <p:sldId id="398" r:id="rId28"/>
    <p:sldId id="399" r:id="rId29"/>
    <p:sldId id="400" r:id="rId30"/>
    <p:sldId id="401" r:id="rId31"/>
    <p:sldId id="402" r:id="rId32"/>
    <p:sldId id="433" r:id="rId33"/>
    <p:sldId id="403" r:id="rId34"/>
    <p:sldId id="404" r:id="rId35"/>
    <p:sldId id="405" r:id="rId36"/>
    <p:sldId id="406" r:id="rId37"/>
    <p:sldId id="407" r:id="rId38"/>
    <p:sldId id="408" r:id="rId39"/>
    <p:sldId id="409" r:id="rId40"/>
    <p:sldId id="410" r:id="rId41"/>
    <p:sldId id="411" r:id="rId42"/>
    <p:sldId id="412" r:id="rId43"/>
    <p:sldId id="413" r:id="rId44"/>
    <p:sldId id="414" r:id="rId45"/>
    <p:sldId id="415" r:id="rId46"/>
    <p:sldId id="416" r:id="rId47"/>
    <p:sldId id="434" r:id="rId48"/>
    <p:sldId id="417" r:id="rId49"/>
    <p:sldId id="418" r:id="rId50"/>
    <p:sldId id="419" r:id="rId51"/>
    <p:sldId id="420" r:id="rId52"/>
    <p:sldId id="421" r:id="rId53"/>
    <p:sldId id="422" r:id="rId54"/>
    <p:sldId id="423" r:id="rId55"/>
    <p:sldId id="424" r:id="rId56"/>
    <p:sldId id="425" r:id="rId57"/>
    <p:sldId id="426" r:id="rId58"/>
    <p:sldId id="427" r:id="rId59"/>
    <p:sldId id="428" r:id="rId60"/>
    <p:sldId id="430" r:id="rId61"/>
    <p:sldId id="437" r:id="rId62"/>
    <p:sldId id="438" r:id="rId63"/>
  </p:sldIdLst>
  <p:sldSz cx="9144000" cy="6858000" type="screen4x3"/>
  <p:notesSz cx="6858000" cy="9144000"/>
  <p:embeddedFontLst>
    <p:embeddedFont>
      <p:font typeface="Century Schoolbook" pitchFamily="18" charset="0"/>
      <p:regular r:id="rId65"/>
      <p:bold r:id="rId66"/>
      <p:italic r:id="rId67"/>
      <p:boldItalic r:id="rId68"/>
    </p:embeddedFont>
    <p:embeddedFont>
      <p:font typeface="Consolas" pitchFamily="49" charset="0"/>
      <p:regular r:id="rId69"/>
      <p:bold r:id="rId70"/>
      <p:italic r:id="rId71"/>
      <p:boldItalic r:id="rId72"/>
    </p:embeddedFont>
    <p:embeddedFont>
      <p:font typeface="Wingdings 2" pitchFamily="18" charset="2"/>
      <p:regular r:id="rId73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81" autoAdjust="0"/>
  </p:normalViewPr>
  <p:slideViewPr>
    <p:cSldViewPr>
      <p:cViewPr varScale="1">
        <p:scale>
          <a:sx n="116" d="100"/>
          <a:sy n="116" d="100"/>
        </p:scale>
        <p:origin x="-8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4.fntdata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2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1.fntdata"/><Relationship Id="rId73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5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6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3D2490C-9E9B-405F-8851-B3AE4BB4B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183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74733E-3E4E-412A-8F4E-08A861D856A9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CB6949-6331-4BC7-8C52-F5C564A5A54C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ECCC77-EBCC-4373-B280-176218BA1F3A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90443F-A695-4088-9D65-7A2AACC89958}" type="slidenum">
              <a:rPr lang="en-US" sz="1200"/>
              <a:pPr eaLnBrk="1" hangingPunct="1"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8E907D-A3A1-467C-B262-CCE37FD0E153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F27D76-58CB-4046-B4E5-46202CDAE969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32446A-BF63-418C-882A-633EB73FB562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9D8BD6-DEFF-48AE-ABD2-081F79D1F372}" type="slidenum">
              <a:rPr lang="en-US" sz="1200"/>
              <a:pPr eaLnBrk="1" hangingPunct="1"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FB453B-DBDC-4548-9B8B-3EB867F27E10}" type="slidenum">
              <a:rPr lang="en-US" sz="1200"/>
              <a:pPr eaLnBrk="1" hangingPunct="1"/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3CB803-56AE-4F6D-849F-14B18AF64191}" type="slidenum">
              <a:rPr lang="en-US" sz="1200"/>
              <a:pPr eaLnBrk="1" hangingPunct="1"/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CE468B-073A-4947-8852-4C9B0C2EBD14}" type="slidenum">
              <a:rPr lang="en-US" sz="1200"/>
              <a:pPr eaLnBrk="1" hangingPunct="1"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CCE3CA-37D9-4438-A8E1-63A3A49AA538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E9FA31-C6BC-4A29-B3A6-CF1FC9A9514B}" type="slidenum">
              <a:rPr lang="en-US" sz="1200"/>
              <a:pPr eaLnBrk="1" hangingPunct="1"/>
              <a:t>25</a:t>
            </a:fld>
            <a:endParaRPr 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4A6326-B436-4FBB-A673-978D47E74FAD}" type="slidenum">
              <a:rPr lang="en-US" sz="1200"/>
              <a:pPr eaLnBrk="1" hangingPunct="1"/>
              <a:t>26</a:t>
            </a:fld>
            <a:endParaRPr 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EF28C7-4A4B-4D63-8953-33EA7B8A8ED4}" type="slidenum">
              <a:rPr lang="en-US" sz="1200"/>
              <a:pPr eaLnBrk="1" hangingPunct="1"/>
              <a:t>27</a:t>
            </a:fld>
            <a:endParaRPr 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999400-836D-4BA6-9304-9CE8F15FAC05}" type="slidenum">
              <a:rPr lang="en-US" sz="1200"/>
              <a:pPr eaLnBrk="1" hangingPunct="1"/>
              <a:t>28</a:t>
            </a:fld>
            <a:endParaRPr 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CE7D21-BE9D-4ADE-9594-75F7FFE9B9A8}" type="slidenum">
              <a:rPr lang="en-US" sz="1200"/>
              <a:pPr eaLnBrk="1" hangingPunct="1"/>
              <a:t>29</a:t>
            </a:fld>
            <a:endParaRPr 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3D141B-9A50-42C8-B7ED-EB2B11CF2C94}" type="slidenum">
              <a:rPr lang="en-US" sz="1200"/>
              <a:pPr eaLnBrk="1" hangingPunct="1"/>
              <a:t>30</a:t>
            </a:fld>
            <a:endParaRPr 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9661B0-79B9-4544-A610-00EFA10D4CA4}" type="slidenum">
              <a:rPr lang="en-US" sz="1200"/>
              <a:pPr eaLnBrk="1" hangingPunct="1"/>
              <a:t>31</a:t>
            </a:fld>
            <a:endParaRPr 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F5147D-C593-43D5-A1C6-4FEE086A89D5}" type="slidenum">
              <a:rPr lang="en-US" sz="1200"/>
              <a:pPr eaLnBrk="1" hangingPunct="1"/>
              <a:t>33</a:t>
            </a:fld>
            <a:endParaRPr 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4D2343-A57C-497F-B328-6B4DEAE82CCF}" type="slidenum">
              <a:rPr lang="en-US" sz="1200"/>
              <a:pPr eaLnBrk="1" hangingPunct="1"/>
              <a:t>35</a:t>
            </a:fld>
            <a:endParaRPr 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A3D3B2-9133-49E0-99D3-2958FB3447CB}" type="slidenum">
              <a:rPr lang="en-US" sz="1200"/>
              <a:pPr eaLnBrk="1" hangingPunct="1"/>
              <a:t>36</a:t>
            </a:fld>
            <a:endParaRPr 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ByVal is used in function parameters so the function will not inadvertently return more than one value</a:t>
            </a:r>
          </a:p>
          <a:p>
            <a:r>
              <a:rPr lang="en-US" smtClean="0"/>
              <a:t>Value in return statement is sent back to the place where the function was called – the function call "becomes" that value – which must then be stored, or printed, or used in some way by the calling routine.</a:t>
            </a:r>
          </a:p>
          <a:p>
            <a:r>
              <a:rPr lang="en-US" smtClean="0"/>
              <a:t>There is a one to one relationship between the arguments being passed to the function and the parameters that the function receives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B2E846-DE14-4C71-B9E4-6C0119B8C926}" type="slidenum">
              <a:rPr lang="en-US" sz="1200" smtClean="0"/>
              <a:pPr eaLnBrk="1" hangingPunct="1"/>
              <a:t>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1AB2E6-BCDE-4E12-8F84-115FADAD76E0}" type="slidenum">
              <a:rPr lang="en-US" sz="1200"/>
              <a:pPr eaLnBrk="1" hangingPunct="1"/>
              <a:t>37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The "As String" at the end of the line which begins "Function First Name" is the data type of the value being returned from this function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3AA5A8-0A70-484F-9001-90B800C40C79}" type="slidenum">
              <a:rPr lang="en-US" sz="1200"/>
              <a:pPr eaLnBrk="1" hangingPunct="1"/>
              <a:t>38</a:t>
            </a:fld>
            <a:endParaRPr 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ByVal is used in function parameters so the function will not inadvertently return more than one value</a:t>
            </a:r>
          </a:p>
          <a:p>
            <a:r>
              <a:rPr lang="en-US" smtClean="0"/>
              <a:t>Value in return statement is sent back to the place where the function was called – the function call "becomes" that value – which must then be stored, or printed, or used in some way by the calling routine.</a:t>
            </a:r>
          </a:p>
          <a:p>
            <a:r>
              <a:rPr lang="en-US" smtClean="0"/>
              <a:t>There is a one to one relationship between the arguments being passed to the function and the parameters that the function receives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A40112-8B7D-4B56-B71B-9E0D7E55361E}" type="slidenum">
              <a:rPr lang="en-US" sz="1200"/>
              <a:pPr eaLnBrk="1" hangingPunct="1"/>
              <a:t>39</a:t>
            </a:fld>
            <a:endParaRPr 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ByVal is used in function parameters so the function will not inadvertently return more than one value</a:t>
            </a:r>
          </a:p>
          <a:p>
            <a:r>
              <a:rPr lang="en-US" smtClean="0"/>
              <a:t>Value in return statement is sent back to the place where the function was called – the function call "becomes" that value – which must then be stored, or printed, or used in some way by the calling routine.</a:t>
            </a:r>
          </a:p>
          <a:p>
            <a:r>
              <a:rPr lang="en-US" smtClean="0"/>
              <a:t>There is a one to one relationship between the arguments being passed to the function and the parameters that the function receives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9778C9-3C36-4F07-B760-C1492EF66BDE}" type="slidenum">
              <a:rPr lang="en-US" sz="1200"/>
              <a:pPr eaLnBrk="1" hangingPunct="1"/>
              <a:t>40</a:t>
            </a:fld>
            <a:endParaRPr lang="en-US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66D145-1EF5-4B46-9D32-1D4A0462BED4}" type="slidenum">
              <a:rPr lang="en-US" sz="1200"/>
              <a:pPr eaLnBrk="1" hangingPunct="1"/>
              <a:t>41</a:t>
            </a:fld>
            <a:endParaRPr lang="en-US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7DA394-6BF0-4032-9CCC-921F97887204}" type="slidenum">
              <a:rPr lang="en-US" sz="1200"/>
              <a:pPr eaLnBrk="1" hangingPunct="1"/>
              <a:t>42</a:t>
            </a:fld>
            <a:endParaRPr lang="en-US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E93FE7-5537-47F2-BDA5-34CD910FE75B}" type="slidenum">
              <a:rPr lang="en-US" sz="1200"/>
              <a:pPr eaLnBrk="1" hangingPunct="1"/>
              <a:t>48</a:t>
            </a:fld>
            <a:endParaRPr lang="en-US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F0FE00-3DC7-4F5D-BF79-B499D5F0CE43}" type="slidenum">
              <a:rPr lang="en-US" sz="1200"/>
              <a:pPr eaLnBrk="1" hangingPunct="1"/>
              <a:t>49</a:t>
            </a:fld>
            <a:endParaRPr lang="en-US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7DA943-66E6-4B2F-8512-2C1E4788E9F9}" type="slidenum">
              <a:rPr lang="en-US" sz="1200"/>
              <a:pPr eaLnBrk="1" hangingPunct="1"/>
              <a:t>50</a:t>
            </a:fld>
            <a:endParaRPr lang="en-US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BD3D0F-6672-4719-9EE3-6CAD4B94EF7A}" type="slidenum">
              <a:rPr lang="en-US" sz="1200"/>
              <a:pPr eaLnBrk="1" hangingPunct="1"/>
              <a:t>51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AA881D-DF07-400F-B56D-38886783AEA8}" type="slidenum">
              <a:rPr lang="en-US" sz="1200" smtClean="0"/>
              <a:pPr eaLnBrk="1" hangingPunct="1"/>
              <a:t>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2E620F-6088-401E-A803-7B760AC296A4}" type="slidenum">
              <a:rPr lang="en-US" sz="1200"/>
              <a:pPr eaLnBrk="1" hangingPunct="1"/>
              <a:t>52</a:t>
            </a:fld>
            <a:endParaRPr lang="en-US" sz="12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1CC9AB-A337-4FC4-ADCC-11F64A716CD0}" type="slidenum">
              <a:rPr lang="en-US" sz="1200"/>
              <a:pPr eaLnBrk="1" hangingPunct="1"/>
              <a:t>53</a:t>
            </a:fld>
            <a:endParaRPr lang="en-US" sz="12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B04F3D-23EA-444B-B7F3-BC5B960620F4}" type="slidenum">
              <a:rPr lang="en-US" sz="1200"/>
              <a:pPr eaLnBrk="1" hangingPunct="1"/>
              <a:t>54</a:t>
            </a:fld>
            <a:endParaRPr lang="en-US" sz="12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DDB95B-BD7F-40A5-8988-B8470077D2CC}" type="slidenum">
              <a:rPr lang="en-US" sz="1200"/>
              <a:pPr eaLnBrk="1" hangingPunct="1"/>
              <a:t>55</a:t>
            </a:fld>
            <a:endParaRPr lang="en-US" sz="120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556C98-ED76-4E0C-B8D7-0430F1AF698B}" type="slidenum">
              <a:rPr lang="en-US" sz="1200"/>
              <a:pPr eaLnBrk="1" hangingPunct="1"/>
              <a:t>56</a:t>
            </a:fld>
            <a:endParaRPr lang="en-US" sz="120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39C851-51B2-4619-A8F8-17F34D0FE0F4}" type="slidenum">
              <a:rPr lang="en-US" sz="1200"/>
              <a:pPr eaLnBrk="1" hangingPunct="1"/>
              <a:t>57</a:t>
            </a:fld>
            <a:endParaRPr lang="en-US" sz="120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C8CD18-3BEB-4A0B-96A8-5D8A495DDFD8}" type="slidenum">
              <a:rPr lang="en-US" sz="1200"/>
              <a:pPr eaLnBrk="1" hangingPunct="1"/>
              <a:t>58</a:t>
            </a:fld>
            <a:endParaRPr lang="en-US" sz="120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E8C850-76E2-4EB8-8823-A57F36E859FB}" type="slidenum">
              <a:rPr lang="en-US" sz="1200"/>
              <a:pPr eaLnBrk="1" hangingPunct="1"/>
              <a:t>59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5B2D55-ABB3-49E4-AADB-D692D452F729}" type="slidenum">
              <a:rPr lang="en-US" sz="1200" smtClean="0"/>
              <a:pPr eaLnBrk="1" hangingPunct="1"/>
              <a:t>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458E2F-D107-4380-9880-B81386B71374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F188D8-1365-4319-AA5E-E00E87795105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76026A-7992-4863-878C-5E64357A37B9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69CE56-010C-4B46-A76D-E8BE5F34AD88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075" indent="0" algn="ctr">
              <a:buNone/>
            </a:lvl2pPr>
            <a:lvl3pPr marL="914151" indent="0" algn="ctr">
              <a:buNone/>
            </a:lvl3pPr>
            <a:lvl4pPr marL="1371227" indent="0" algn="ctr">
              <a:buNone/>
            </a:lvl4pPr>
            <a:lvl5pPr marL="1828303" indent="0" algn="ctr">
              <a:buNone/>
            </a:lvl5pPr>
            <a:lvl6pPr marL="2285378" indent="0" algn="ctr">
              <a:buNone/>
            </a:lvl6pPr>
            <a:lvl7pPr marL="2742453" indent="0" algn="ctr">
              <a:buNone/>
            </a:lvl7pPr>
            <a:lvl8pPr marL="3199529" indent="0" algn="ctr">
              <a:buNone/>
            </a:lvl8pPr>
            <a:lvl9pPr marL="3656605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3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6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6"/>
            <a:ext cx="609600" cy="517524"/>
          </a:xfrm>
          <a:prstGeom prst="rect">
            <a:avLst/>
          </a:prstGeom>
        </p:spPr>
        <p:txBody>
          <a:bodyPr lIns="71105" tIns="35552" rIns="71105" bIns="35552"/>
          <a:lstStyle/>
          <a:p>
            <a:pPr>
              <a:defRPr/>
            </a:pPr>
            <a:fld id="{D87E7F9F-FD19-49F3-BF3B-63D072075E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4"/>
            <a:ext cx="2011680" cy="384048"/>
          </a:xfrm>
          <a:prstGeom prst="rect">
            <a:avLst/>
          </a:prstGeom>
        </p:spPr>
        <p:txBody>
          <a:bodyPr lIns="71105" tIns="35552" rIns="71105" bIns="35552"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39"/>
            <a:ext cx="3200400" cy="365760"/>
          </a:xfrm>
          <a:prstGeom prst="rect">
            <a:avLst/>
          </a:prstGeom>
        </p:spPr>
        <p:txBody>
          <a:bodyPr lIns="71105" tIns="35552" rIns="71105" bIns="35552"/>
          <a:lstStyle/>
          <a:p>
            <a:pPr>
              <a:defRPr/>
            </a:pPr>
            <a:r>
              <a:rPr lang="en-US" smtClean="0"/>
              <a:t>Chapter 4 - VB 2008 by Schneider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lIns="71105" tIns="35552" rIns="71105" bIns="35552"/>
          <a:lstStyle/>
          <a:p>
            <a:pPr>
              <a:defRPr/>
            </a:pPr>
            <a:fld id="{9C83943D-7635-470E-8558-2D891412C8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1676400" cy="5851526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4"/>
            <a:ext cx="2011680" cy="384048"/>
          </a:xfrm>
          <a:prstGeom prst="rect">
            <a:avLst/>
          </a:prstGeom>
        </p:spPr>
        <p:txBody>
          <a:bodyPr lIns="71105" tIns="35552" rIns="71105" bIns="35552"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39"/>
            <a:ext cx="3200400" cy="365760"/>
          </a:xfrm>
          <a:prstGeom prst="rect">
            <a:avLst/>
          </a:prstGeom>
        </p:spPr>
        <p:txBody>
          <a:bodyPr lIns="71105" tIns="35552" rIns="71105" bIns="35552"/>
          <a:lstStyle/>
          <a:p>
            <a:pPr>
              <a:defRPr/>
            </a:pPr>
            <a:r>
              <a:rPr lang="en-US" smtClean="0"/>
              <a:t>Chapter 4 - VB 2008 by Schneider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lIns="71105" tIns="35552" rIns="71105" bIns="35552"/>
          <a:lstStyle/>
          <a:p>
            <a:pPr>
              <a:defRPr/>
            </a:pPr>
            <a:fld id="{B629833C-5BC5-4BF0-986D-671810ED5D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259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4"/>
            <a:ext cx="2133600" cy="476250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4"/>
            <a:ext cx="2895600" cy="476250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4 - VB 2008 by Schneider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4"/>
            <a:ext cx="2133600" cy="476250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/>
            </a:lvl1pPr>
          </a:lstStyle>
          <a:p>
            <a:pPr>
              <a:defRPr/>
            </a:pPr>
            <a:fld id="{0CA415D2-81B9-4CA1-AF12-0232A5C02F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5826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5105"/>
            <a:ext cx="8884096" cy="562074"/>
          </a:xfrm>
        </p:spPr>
        <p:txBody>
          <a:bodyPr>
            <a:noAutofit/>
          </a:bodyPr>
          <a:lstStyle>
            <a:lvl1pPr algn="r">
              <a:defRPr sz="32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571184" cy="549322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Rectangle 2"/>
          <p:cNvSpPr/>
          <p:nvPr/>
        </p:nvSpPr>
        <p:spPr>
          <a:xfrm>
            <a:off x="8059383" y="5661248"/>
            <a:ext cx="64807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97" y="6564187"/>
            <a:ext cx="601812" cy="30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 lIns="71105" tIns="35552" rIns="71105" bIns="35552"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9"/>
            <a:ext cx="3657600" cy="384048"/>
          </a:xfrm>
          <a:prstGeom prst="rect">
            <a:avLst/>
          </a:prstGeom>
        </p:spPr>
        <p:txBody>
          <a:bodyPr lIns="71105" tIns="35552" rIns="71105" bIns="35552"/>
          <a:lstStyle/>
          <a:p>
            <a:pPr>
              <a:defRPr/>
            </a:pPr>
            <a:r>
              <a:rPr lang="en-US" smtClean="0"/>
              <a:t>Chapter 4 - VB 2008 by Schneider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3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6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6"/>
            <a:ext cx="609600" cy="517524"/>
          </a:xfrm>
          <a:prstGeom prst="rect">
            <a:avLst/>
          </a:prstGeom>
        </p:spPr>
        <p:txBody>
          <a:bodyPr lIns="71105" tIns="35552" rIns="71105" bIns="35552"/>
          <a:lstStyle/>
          <a:p>
            <a:pPr>
              <a:defRPr/>
            </a:pPr>
            <a:fld id="{E6F39647-576E-45F1-AC56-F897C7C6F1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4"/>
            <a:ext cx="2011680" cy="384048"/>
          </a:xfrm>
          <a:prstGeom prst="rect">
            <a:avLst/>
          </a:prstGeom>
        </p:spPr>
        <p:txBody>
          <a:bodyPr lIns="71105" tIns="35552" rIns="71105" bIns="35552"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39"/>
            <a:ext cx="3200400" cy="365760"/>
          </a:xfrm>
          <a:prstGeom prst="rect">
            <a:avLst/>
          </a:prstGeom>
        </p:spPr>
        <p:txBody>
          <a:bodyPr lIns="71105" tIns="35552" rIns="71105" bIns="35552"/>
          <a:lstStyle/>
          <a:p>
            <a:pPr>
              <a:defRPr/>
            </a:pPr>
            <a:r>
              <a:rPr lang="en-US" smtClean="0"/>
              <a:t>Chapter 4 - VB 2008 by Schneider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lIns="71105" tIns="35552" rIns="71105" bIns="35552"/>
          <a:lstStyle/>
          <a:p>
            <a:pPr>
              <a:defRPr/>
            </a:pPr>
            <a:fld id="{A262B143-D8C8-4924-B2AB-CC871F682A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4"/>
            <a:ext cx="2011680" cy="384048"/>
          </a:xfrm>
          <a:prstGeom prst="rect">
            <a:avLst/>
          </a:prstGeom>
        </p:spPr>
        <p:txBody>
          <a:bodyPr lIns="71105" tIns="35552" rIns="71105" bIns="35552"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39"/>
            <a:ext cx="3200400" cy="365760"/>
          </a:xfrm>
          <a:prstGeom prst="rect">
            <a:avLst/>
          </a:prstGeom>
        </p:spPr>
        <p:txBody>
          <a:bodyPr lIns="71105" tIns="35552" rIns="71105" bIns="35552"/>
          <a:lstStyle/>
          <a:p>
            <a:pPr>
              <a:defRPr/>
            </a:pPr>
            <a:r>
              <a:rPr lang="en-US" smtClean="0"/>
              <a:t>Chapter 4 - VB 2008 by Schneider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lIns="71105" tIns="35552" rIns="71105" bIns="35552"/>
          <a:lstStyle/>
          <a:p>
            <a:pPr>
              <a:defRPr/>
            </a:pPr>
            <a:fld id="{46E395C0-9742-4AA7-9292-BDF8370765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4"/>
            <a:ext cx="2011680" cy="384048"/>
          </a:xfrm>
          <a:prstGeom prst="rect">
            <a:avLst/>
          </a:prstGeom>
        </p:spPr>
        <p:txBody>
          <a:bodyPr lIns="71105" tIns="35552" rIns="71105" bIns="35552" rtlCol="0"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lIns="71105" tIns="35552" rIns="71105" bIns="35552" rtlCol="0"/>
          <a:lstStyle/>
          <a:p>
            <a:pPr>
              <a:defRPr/>
            </a:pPr>
            <a:fld id="{3EF66F70-95BD-41B9-8A91-12D7955788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39"/>
            <a:ext cx="3200400" cy="365760"/>
          </a:xfrm>
          <a:prstGeom prst="rect">
            <a:avLst/>
          </a:prstGeom>
        </p:spPr>
        <p:txBody>
          <a:bodyPr lIns="71105" tIns="35552" rIns="71105" bIns="35552" rtlCol="0"/>
          <a:lstStyle/>
          <a:p>
            <a:pPr>
              <a:defRPr/>
            </a:pPr>
            <a:r>
              <a:rPr lang="en-US" smtClean="0"/>
              <a:t>Chapter 4 - VB 2008 by Schneider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4"/>
            <a:ext cx="2011680" cy="384048"/>
          </a:xfrm>
          <a:prstGeom prst="rect">
            <a:avLst/>
          </a:prstGeom>
        </p:spPr>
        <p:txBody>
          <a:bodyPr lIns="71105" tIns="35552" rIns="71105" bIns="35552"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39"/>
            <a:ext cx="3200400" cy="365760"/>
          </a:xfrm>
          <a:prstGeom prst="rect">
            <a:avLst/>
          </a:prstGeom>
        </p:spPr>
        <p:txBody>
          <a:bodyPr lIns="71105" tIns="35552" rIns="71105" bIns="35552"/>
          <a:lstStyle/>
          <a:p>
            <a:pPr>
              <a:defRPr/>
            </a:pPr>
            <a:r>
              <a:rPr lang="en-US" smtClean="0"/>
              <a:t>Chapter 4 - VB 2008 by Schneider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lIns="71105" tIns="35552" rIns="71105" bIns="35552"/>
          <a:lstStyle/>
          <a:p>
            <a:pPr>
              <a:defRPr/>
            </a:pPr>
            <a:fld id="{1F8AD7D4-921A-43D3-A019-5A1B11D029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2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4"/>
            <a:ext cx="2011680" cy="384048"/>
          </a:xfrm>
          <a:prstGeom prst="rect">
            <a:avLst/>
          </a:prstGeom>
        </p:spPr>
        <p:txBody>
          <a:bodyPr lIns="71105" tIns="35552" rIns="71105" bIns="35552" rtlCol="0"/>
          <a:lstStyle/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lIns="71105" tIns="35552" rIns="71105" bIns="35552" rtlCol="0"/>
          <a:lstStyle/>
          <a:p>
            <a:pPr>
              <a:defRPr/>
            </a:pPr>
            <a:fld id="{64588017-6BA5-4A75-BA94-606E0C04FF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39"/>
            <a:ext cx="3200400" cy="365760"/>
          </a:xfrm>
          <a:prstGeom prst="rect">
            <a:avLst/>
          </a:prstGeom>
        </p:spPr>
        <p:txBody>
          <a:bodyPr lIns="71105" tIns="35552" rIns="71105" bIns="35552" rtlCol="0"/>
          <a:lstStyle/>
          <a:p>
            <a:pPr>
              <a:defRPr/>
            </a:pPr>
            <a:r>
              <a:rPr lang="en-US" smtClean="0"/>
              <a:t>Chapter 4 - VB 2008 by Schneider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15" tIns="45708" rIns="91415" bIns="45708" numCol="1" spcCol="274244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4"/>
            <a:ext cx="2011680" cy="384048"/>
          </a:xfrm>
          <a:prstGeom prst="rect">
            <a:avLst/>
          </a:prstGeom>
        </p:spPr>
        <p:txBody>
          <a:bodyPr lIns="71105" tIns="35552" rIns="71105" bIns="35552" rtlCol="0"/>
          <a:lstStyle/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lIns="71105" tIns="35552" rIns="71105" bIns="35552" rtlCol="0"/>
          <a:lstStyle/>
          <a:p>
            <a:pPr>
              <a:defRPr/>
            </a:pPr>
            <a:fld id="{5FC4E185-8930-4CC8-8B3B-148D942399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39"/>
            <a:ext cx="3200400" cy="365760"/>
          </a:xfrm>
          <a:prstGeom prst="rect">
            <a:avLst/>
          </a:prstGeom>
        </p:spPr>
        <p:txBody>
          <a:bodyPr lIns="71105" tIns="35552" rIns="71105" bIns="35552" rtlCol="0"/>
          <a:lstStyle/>
          <a:p>
            <a:pPr>
              <a:defRPr/>
            </a:pPr>
            <a:r>
              <a:rPr lang="en-US" smtClean="0"/>
              <a:t>Chapter 4 - VB 2008 by Schneider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91415" tIns="45708" rIns="91415" bIns="45708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 lIns="91415" tIns="45708" rIns="91415" bIns="45708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244" indent="-274244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06" indent="-274244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1" indent="-182829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397" indent="-182829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642" indent="-182829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6887" indent="-182829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132" indent="-182829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5378" indent="-182829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59624" indent="-182829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Today’s Quote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“Debugging is twice as hard as writing the code in the first place.  </a:t>
            </a:r>
            <a:r>
              <a:rPr lang="en-CA" smtClean="0"/>
              <a:t>Therefore, if you write the code as cleverly as possible, you are–by definition–not smart enough to debug it.”      </a:t>
            </a:r>
            <a:br>
              <a:rPr lang="en-CA" smtClean="0"/>
            </a:br>
            <a:r>
              <a:rPr lang="en-CA" smtClean="0"/>
              <a:t>                                                    </a:t>
            </a:r>
            <a:r>
              <a:rPr lang="en-CA" i="1" smtClean="0"/>
              <a:t>(Brian Kernighan)</a:t>
            </a:r>
            <a:br>
              <a:rPr lang="en-CA" i="1" smtClean="0"/>
            </a:b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0800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5 - General Procedures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5.1 Sub Procedures, Part I</a:t>
            </a:r>
          </a:p>
          <a:p>
            <a:pPr eaLnBrk="1" hangingPunct="1"/>
            <a:r>
              <a:rPr lang="en-US" smtClean="0"/>
              <a:t>5.2 Sub Procedures, Part II</a:t>
            </a:r>
          </a:p>
          <a:p>
            <a:pPr eaLnBrk="1" hangingPunct="1"/>
            <a:r>
              <a:rPr lang="en-US" smtClean="0"/>
              <a:t>5.3 Function Procedures</a:t>
            </a:r>
          </a:p>
          <a:p>
            <a:pPr eaLnBrk="1" hangingPunct="1"/>
            <a:r>
              <a:rPr lang="en-US" smtClean="0"/>
              <a:t>5.4 Modular Design</a:t>
            </a:r>
          </a:p>
          <a:p>
            <a:pPr eaLnBrk="1" hangingPunct="1"/>
            <a:r>
              <a:rPr lang="en-US" smtClean="0"/>
              <a:t>5.5 A Case Study: Weekly Payroll</a:t>
            </a:r>
          </a:p>
          <a:p>
            <a:pPr eaLnBrk="1" hangingPunct="1"/>
            <a:endParaRPr lang="en-US" smtClean="0"/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B62677-7B35-41D5-8665-8DAF64E0DF38}" type="slidenum">
              <a:rPr lang="en-US" sz="1400"/>
              <a:pPr eaLnBrk="1" hangingPunct="1"/>
              <a:t>10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767604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Devices for Modularity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Visual Basic has two devices for breaking problems into smaller pieces</a:t>
            </a:r>
            <a:r>
              <a:rPr lang="en-US" dirty="0" smtClean="0"/>
              <a:t>:</a:t>
            </a:r>
          </a:p>
          <a:p>
            <a:pPr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Sub </a:t>
            </a:r>
            <a:r>
              <a:rPr lang="en-US" dirty="0" smtClean="0"/>
              <a:t>procedures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Function procedures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E45F26-2EBF-4F41-90C6-3FD830D129D9}" type="slidenum">
              <a:rPr lang="en-US" sz="1400"/>
              <a:pPr eaLnBrk="1" hangingPunct="1"/>
              <a:t>11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443721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 Procedures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Perform one or more related tasks</a:t>
            </a:r>
          </a:p>
          <a:p>
            <a:pPr eaLnBrk="1" hangingPunct="1"/>
            <a:r>
              <a:rPr lang="en-US" smtClean="0"/>
              <a:t>General syntax</a:t>
            </a:r>
          </a:p>
          <a:p>
            <a:pPr lvl="1" eaLnBrk="1" hangingPunct="1">
              <a:buFontTx/>
              <a:buNone/>
            </a:pPr>
            <a:endParaRPr lang="en-US" b="1" smtClean="0"/>
          </a:p>
          <a:p>
            <a:pPr lvl="3" eaLnBrk="1" hangingPunct="1">
              <a:buFontTx/>
              <a:buNone/>
            </a:pPr>
            <a:r>
              <a:rPr lang="en-US" sz="2400" b="1" smtClean="0">
                <a:solidFill>
                  <a:schemeClr val="folHlink"/>
                </a:solidFill>
              </a:rPr>
              <a:t>Sub</a:t>
            </a:r>
            <a:r>
              <a:rPr lang="en-US" sz="2400" smtClean="0"/>
              <a:t> </a:t>
            </a:r>
            <a:r>
              <a:rPr lang="en-US" sz="2400" i="1" smtClean="0"/>
              <a:t>ProcedureName()</a:t>
            </a:r>
          </a:p>
          <a:p>
            <a:pPr lvl="3" eaLnBrk="1" hangingPunct="1">
              <a:buFontTx/>
              <a:buNone/>
            </a:pPr>
            <a:r>
              <a:rPr lang="en-US" sz="2400" i="1" smtClean="0"/>
              <a:t>   statements</a:t>
            </a:r>
          </a:p>
          <a:p>
            <a:pPr lvl="3" eaLnBrk="1" hangingPunct="1">
              <a:buFontTx/>
              <a:buNone/>
            </a:pPr>
            <a:r>
              <a:rPr lang="en-US" sz="2400" b="1" smtClean="0">
                <a:solidFill>
                  <a:schemeClr val="folHlink"/>
                </a:solidFill>
              </a:rPr>
              <a:t>End Sub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47D4B6-844A-4D41-8611-042B369B10D1}" type="slidenum">
              <a:rPr lang="en-US" sz="1400"/>
              <a:pPr eaLnBrk="1" hangingPunct="1"/>
              <a:t>12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211721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Calling a Sub Procedure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statement that invokes a Sub procedure is also referred to as a </a:t>
            </a:r>
            <a:r>
              <a:rPr lang="en-US" b="1" dirty="0" smtClean="0"/>
              <a:t>Call </a:t>
            </a:r>
            <a:r>
              <a:rPr lang="en-US" b="1" dirty="0" smtClean="0"/>
              <a:t>statement</a:t>
            </a:r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 Call statement looks like this</a:t>
            </a:r>
            <a:r>
              <a:rPr lang="en-US" dirty="0" smtClean="0"/>
              <a:t>:</a:t>
            </a:r>
          </a:p>
          <a:p>
            <a:pPr eaLnBrk="1" hangingPunct="1"/>
            <a:endParaRPr lang="en-US" dirty="0" smtClean="0"/>
          </a:p>
          <a:p>
            <a:pPr lvl="1" eaLnBrk="1" hangingPunct="1">
              <a:buFontTx/>
              <a:buNone/>
            </a:pPr>
            <a:r>
              <a:rPr lang="en-US" i="1" dirty="0" err="1" smtClean="0"/>
              <a:t>ProcedureName</a:t>
            </a:r>
            <a:r>
              <a:rPr lang="en-US" i="1" dirty="0" smtClean="0"/>
              <a:t>()</a:t>
            </a:r>
          </a:p>
          <a:p>
            <a:pPr lvl="1" eaLnBrk="1" hangingPunct="1">
              <a:buFontTx/>
              <a:buNone/>
            </a:pPr>
            <a:endParaRPr lang="en-US" i="1" dirty="0"/>
          </a:p>
          <a:p>
            <a:pPr lvl="1" eaLnBrk="1" hangingPunct="1">
              <a:buFontTx/>
              <a:buNone/>
            </a:pPr>
            <a:endParaRPr lang="en-US" i="1" dirty="0" smtClean="0"/>
          </a:p>
          <a:p>
            <a:pPr marL="274244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US" sz="2400" dirty="0"/>
              <a:t>The rules for naming Sub procedures are the same as the rules for naming </a:t>
            </a:r>
            <a:r>
              <a:rPr lang="en-US" sz="2400" dirty="0" smtClean="0"/>
              <a:t>variables</a:t>
            </a:r>
          </a:p>
          <a:p>
            <a:pPr marL="548489" lvl="2">
              <a:spcBef>
                <a:spcPts val="600"/>
              </a:spcBef>
              <a:buSzPct val="70000"/>
            </a:pPr>
            <a:r>
              <a:rPr lang="en-US" dirty="0" smtClean="0"/>
              <a:t>Make them self-explanatory</a:t>
            </a:r>
            <a:endParaRPr lang="en-US" dirty="0"/>
          </a:p>
          <a:p>
            <a:pPr lvl="1" eaLnBrk="1" hangingPunct="1">
              <a:buFontTx/>
              <a:buNone/>
            </a:pPr>
            <a:endParaRPr lang="en-US" i="1" dirty="0" smtClean="0"/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6EFACA-D5CC-4EBD-AB9F-692A84B6BD50}" type="slidenum">
              <a:rPr lang="en-US" sz="1400"/>
              <a:pPr eaLnBrk="1" hangingPunct="1"/>
              <a:t>13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971104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90600" y="1981200"/>
            <a:ext cx="7964488" cy="396875"/>
          </a:xfrm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en-US" sz="2000" b="1" smtClean="0">
                <a:latin typeface="Courier New" pitchFamily="49" charset="0"/>
              </a:rPr>
              <a:t>lstBox.Items.Clear()</a:t>
            </a: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923471-3166-4995-9722-E2FD7C35D7D4}" type="slidenum">
              <a:rPr lang="en-US" sz="1400"/>
              <a:pPr eaLnBrk="1" hangingPunct="1"/>
              <a:t>14</a:t>
            </a:fld>
            <a:endParaRPr lang="en-US" sz="1400"/>
          </a:p>
        </p:txBody>
      </p:sp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990600" y="3505200"/>
            <a:ext cx="739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b="1">
                <a:solidFill>
                  <a:schemeClr val="folHlink"/>
                </a:solidFill>
                <a:latin typeface="Courier New" pitchFamily="49" charset="0"/>
              </a:rPr>
              <a:t>Sub</a:t>
            </a:r>
            <a:r>
              <a:rPr lang="en-US" b="1">
                <a:latin typeface="Courier New" pitchFamily="49" charset="0"/>
              </a:rPr>
              <a:t> ExplainPurpose()</a:t>
            </a:r>
          </a:p>
        </p:txBody>
      </p:sp>
      <p:sp>
        <p:nvSpPr>
          <p:cNvPr id="9223" name="AutoShape 5"/>
          <p:cNvSpPr>
            <a:spLocks noChangeArrowheads="1"/>
          </p:cNvSpPr>
          <p:nvPr/>
        </p:nvSpPr>
        <p:spPr bwMode="auto">
          <a:xfrm>
            <a:off x="4953000" y="2438400"/>
            <a:ext cx="733425" cy="1447800"/>
          </a:xfrm>
          <a:prstGeom prst="curvedLeftArrow">
            <a:avLst>
              <a:gd name="adj1" fmla="val 39481"/>
              <a:gd name="adj2" fmla="val 78961"/>
              <a:gd name="adj3" fmla="val 3333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AutoShape 6"/>
          <p:cNvSpPr>
            <a:spLocks noChangeArrowheads="1"/>
          </p:cNvSpPr>
          <p:nvPr/>
        </p:nvSpPr>
        <p:spPr bwMode="auto">
          <a:xfrm flipV="1">
            <a:off x="228600" y="2362200"/>
            <a:ext cx="457200" cy="3048000"/>
          </a:xfrm>
          <a:prstGeom prst="curvedRightArrow">
            <a:avLst>
              <a:gd name="adj1" fmla="val 133333"/>
              <a:gd name="adj2" fmla="val 266667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7"/>
          <p:cNvSpPr txBox="1">
            <a:spLocks noChangeArrowheads="1"/>
          </p:cNvSpPr>
          <p:nvPr/>
        </p:nvSpPr>
        <p:spPr bwMode="auto">
          <a:xfrm>
            <a:off x="990600" y="2362200"/>
            <a:ext cx="777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b="1">
                <a:latin typeface="Courier New" pitchFamily="49" charset="0"/>
              </a:rPr>
              <a:t>ExplainPurpose()</a:t>
            </a:r>
          </a:p>
        </p:txBody>
      </p:sp>
      <p:sp>
        <p:nvSpPr>
          <p:cNvPr id="9226" name="Text Box 8"/>
          <p:cNvSpPr txBox="1">
            <a:spLocks noChangeArrowheads="1"/>
          </p:cNvSpPr>
          <p:nvPr/>
        </p:nvSpPr>
        <p:spPr bwMode="auto">
          <a:xfrm>
            <a:off x="990600" y="2743200"/>
            <a:ext cx="769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b="1">
                <a:latin typeface="Courier New" pitchFamily="49" charset="0"/>
              </a:rPr>
              <a:t>lstBox.Items.Add(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""</a:t>
            </a:r>
            <a:r>
              <a:rPr lang="en-US" b="1">
                <a:latin typeface="Courier New" pitchFamily="49" charset="0"/>
              </a:rPr>
              <a:t>)</a:t>
            </a:r>
          </a:p>
        </p:txBody>
      </p:sp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1295400" y="3962400"/>
            <a:ext cx="746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b="1">
                <a:latin typeface="Courier New" pitchFamily="49" charset="0"/>
              </a:rPr>
              <a:t>lstBox.Items.Add(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"Program displays a sentence"</a:t>
            </a:r>
            <a:r>
              <a:rPr lang="en-US" b="1">
                <a:latin typeface="Courier New" pitchFamily="49" charset="0"/>
              </a:rPr>
              <a:t>)</a:t>
            </a:r>
          </a:p>
        </p:txBody>
      </p:sp>
      <p:sp>
        <p:nvSpPr>
          <p:cNvPr id="9228" name="Text Box 11"/>
          <p:cNvSpPr txBox="1">
            <a:spLocks noChangeArrowheads="1"/>
          </p:cNvSpPr>
          <p:nvPr/>
        </p:nvSpPr>
        <p:spPr bwMode="auto">
          <a:xfrm>
            <a:off x="1295400" y="4419600"/>
            <a:ext cx="670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b="1">
                <a:latin typeface="Courier New" pitchFamily="49" charset="0"/>
              </a:rPr>
              <a:t>lstBox.Items.Add(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"identifying a sum."</a:t>
            </a:r>
            <a:r>
              <a:rPr lang="en-US" b="1">
                <a:latin typeface="Courier New" pitchFamily="49" charset="0"/>
              </a:rPr>
              <a:t>)</a:t>
            </a:r>
          </a:p>
        </p:txBody>
      </p:sp>
      <p:sp>
        <p:nvSpPr>
          <p:cNvPr id="9229" name="Text Box 12"/>
          <p:cNvSpPr txBox="1">
            <a:spLocks noChangeArrowheads="1"/>
          </p:cNvSpPr>
          <p:nvPr/>
        </p:nvSpPr>
        <p:spPr bwMode="auto">
          <a:xfrm>
            <a:off x="990600" y="4876800"/>
            <a:ext cx="525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b="1">
                <a:solidFill>
                  <a:schemeClr val="folHlink"/>
                </a:solidFill>
                <a:latin typeface="Courier New" pitchFamily="49" charset="0"/>
              </a:rPr>
              <a:t>End Sub</a:t>
            </a:r>
          </a:p>
        </p:txBody>
      </p:sp>
    </p:spTree>
    <p:extLst>
      <p:ext uri="{BB962C8B-B14F-4D97-AF65-F5344CB8AC3E}">
        <p14:creationId xmlns:p14="http://schemas.microsoft.com/office/powerpoint/2010/main" val="2849824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Passing Values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124743"/>
            <a:ext cx="8650288" cy="41513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You can send values to a Sub procedure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               	            </a:t>
            </a:r>
            <a:r>
              <a:rPr lang="en-US" sz="2000" b="1" dirty="0" smtClean="0">
                <a:latin typeface="Courier New" pitchFamily="49" charset="0"/>
              </a:rPr>
              <a:t>Sum(2, 3)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Sub </a:t>
            </a:r>
            <a:r>
              <a:rPr lang="en-US" sz="2000" b="1" dirty="0" smtClean="0">
                <a:latin typeface="Courier New" pitchFamily="49" charset="0"/>
              </a:rPr>
              <a:t>Sum(</a:t>
            </a:r>
            <a:r>
              <a:rPr lang="en-US" sz="2000" b="1" dirty="0" err="1" smtClean="0">
                <a:solidFill>
                  <a:schemeClr val="folHlink"/>
                </a:solidFill>
                <a:latin typeface="Courier New" pitchFamily="49" charset="0"/>
              </a:rPr>
              <a:t>ByVal</a:t>
            </a:r>
            <a:r>
              <a:rPr lang="en-US" sz="2000" b="1" dirty="0" smtClean="0">
                <a:latin typeface="Courier New" pitchFamily="49" charset="0"/>
              </a:rPr>
              <a:t> num1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As Double</a:t>
            </a:r>
            <a:r>
              <a:rPr lang="en-US" sz="2000" b="1" dirty="0" smtClean="0">
                <a:latin typeface="Courier New" pitchFamily="49" charset="0"/>
              </a:rPr>
              <a:t>, </a:t>
            </a:r>
            <a:r>
              <a:rPr lang="en-US" sz="2000" b="1" dirty="0" err="1" smtClean="0">
                <a:solidFill>
                  <a:schemeClr val="folHlink"/>
                </a:solidFill>
                <a:latin typeface="Courier New" pitchFamily="49" charset="0"/>
              </a:rPr>
              <a:t>ByVal</a:t>
            </a:r>
            <a:r>
              <a:rPr lang="en-US" sz="2000" b="1" dirty="0" smtClean="0">
                <a:latin typeface="Courier New" pitchFamily="49" charset="0"/>
              </a:rPr>
              <a:t> num2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As Double</a:t>
            </a:r>
            <a:r>
              <a:rPr lang="en-US" sz="2000" b="1" dirty="0" smtClean="0">
                <a:latin typeface="Courier New" pitchFamily="49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</a:rPr>
              <a:t>lstBox.Items.Add</a:t>
            </a:r>
            <a:r>
              <a:rPr lang="en-US" sz="2000" b="1" dirty="0" smtClean="0">
                <a:latin typeface="Courier New" pitchFamily="49" charset="0"/>
              </a:rPr>
              <a:t>(</a:t>
            </a:r>
            <a:r>
              <a:rPr lang="en-US" sz="2000" b="1" dirty="0" smtClean="0">
                <a:solidFill>
                  <a:schemeClr val="hlink"/>
                </a:solidFill>
                <a:latin typeface="Courier New" pitchFamily="49" charset="0"/>
              </a:rPr>
              <a:t>"The sum of " </a:t>
            </a:r>
            <a:r>
              <a:rPr lang="en-US" sz="2000" b="1" dirty="0" smtClean="0">
                <a:latin typeface="Courier New" pitchFamily="49" charset="0"/>
              </a:rPr>
              <a:t>&amp; num1 &amp; </a:t>
            </a:r>
            <a:r>
              <a:rPr lang="en-US" sz="2000" b="1" dirty="0" smtClean="0">
                <a:solidFill>
                  <a:schemeClr val="hlink"/>
                </a:solidFill>
                <a:latin typeface="Courier New" pitchFamily="49" charset="0"/>
              </a:rPr>
              <a:t>" and "</a:t>
            </a:r>
            <a:r>
              <a:rPr lang="en-US" sz="2000" b="1" dirty="0" smtClean="0">
                <a:latin typeface="Courier New" pitchFamily="49" charset="0"/>
              </a:rPr>
              <a:t> _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         &amp; num2 &amp; </a:t>
            </a:r>
            <a:r>
              <a:rPr lang="en-US" sz="2000" b="1" dirty="0" smtClean="0">
                <a:solidFill>
                  <a:schemeClr val="hlink"/>
                </a:solidFill>
                <a:latin typeface="Courier New" pitchFamily="49" charset="0"/>
              </a:rPr>
              <a:t>" is "</a:t>
            </a:r>
            <a:r>
              <a:rPr lang="en-US" sz="2000" b="1" dirty="0" smtClean="0">
                <a:latin typeface="Courier New" pitchFamily="49" charset="0"/>
              </a:rPr>
              <a:t> &amp; (num1 + num2) &amp; </a:t>
            </a:r>
            <a:r>
              <a:rPr lang="en-US" sz="2000" b="1" dirty="0" smtClean="0">
                <a:solidFill>
                  <a:schemeClr val="hlink"/>
                </a:solidFill>
                <a:latin typeface="Courier New" pitchFamily="49" charset="0"/>
              </a:rPr>
              <a:t>"."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End Sub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dirty="0" smtClean="0">
              <a:solidFill>
                <a:schemeClr val="folHlink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 the Sum Sub procedure, 2 will be stored in </a:t>
            </a:r>
            <a:r>
              <a:rPr lang="en-US" sz="2400" i="1" dirty="0" smtClean="0"/>
              <a:t>num1</a:t>
            </a:r>
            <a:r>
              <a:rPr lang="en-US" sz="2400" dirty="0" smtClean="0"/>
              <a:t> and 3 will be stored in </a:t>
            </a:r>
            <a:r>
              <a:rPr lang="en-US" sz="2400" i="1" dirty="0" smtClean="0"/>
              <a:t>num2</a:t>
            </a: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EBC392-9DD5-42E7-8254-45C9A4CEA0EE}" type="slidenum">
              <a:rPr lang="en-US" sz="1400"/>
              <a:pPr eaLnBrk="1" hangingPunct="1"/>
              <a:t>15</a:t>
            </a:fld>
            <a:endParaRPr lang="en-US" sz="1400"/>
          </a:p>
        </p:txBody>
      </p:sp>
      <p:sp>
        <p:nvSpPr>
          <p:cNvPr id="10246" name="Line 4"/>
          <p:cNvSpPr>
            <a:spLocks noChangeShapeType="1"/>
          </p:cNvSpPr>
          <p:nvPr/>
        </p:nvSpPr>
        <p:spPr bwMode="auto">
          <a:xfrm flipH="1">
            <a:off x="3048000" y="1886743"/>
            <a:ext cx="838200" cy="457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Line 5"/>
          <p:cNvSpPr>
            <a:spLocks noChangeShapeType="1"/>
          </p:cNvSpPr>
          <p:nvPr/>
        </p:nvSpPr>
        <p:spPr bwMode="auto">
          <a:xfrm>
            <a:off x="4419600" y="1962943"/>
            <a:ext cx="167640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6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Arguments and Parameters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981200"/>
            <a:ext cx="8650288" cy="41513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    	            </a:t>
            </a:r>
            <a:r>
              <a:rPr lang="en-US" sz="2000" b="1" dirty="0" smtClean="0">
                <a:latin typeface="Courier New" pitchFamily="49" charset="0"/>
              </a:rPr>
              <a:t>Sum(2, 3)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sz="2000" b="1" dirty="0" smtClean="0">
              <a:solidFill>
                <a:schemeClr val="folHlink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en-US" sz="2000" b="1" dirty="0" smtClean="0">
              <a:solidFill>
                <a:schemeClr val="folHlink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en-US" sz="2000" b="1" dirty="0" smtClean="0">
              <a:solidFill>
                <a:schemeClr val="folHlink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Sub </a:t>
            </a:r>
            <a:r>
              <a:rPr lang="en-US" sz="2000" b="1" dirty="0" smtClean="0">
                <a:latin typeface="Courier New" pitchFamily="49" charset="0"/>
              </a:rPr>
              <a:t>Sum(</a:t>
            </a:r>
            <a:r>
              <a:rPr lang="en-US" sz="2000" b="1" dirty="0" err="1" smtClean="0">
                <a:solidFill>
                  <a:schemeClr val="folHlink"/>
                </a:solidFill>
                <a:latin typeface="Courier New" pitchFamily="49" charset="0"/>
              </a:rPr>
              <a:t>ByVal</a:t>
            </a:r>
            <a:r>
              <a:rPr lang="en-US" sz="2000" b="1" dirty="0" smtClean="0">
                <a:latin typeface="Courier New" pitchFamily="49" charset="0"/>
              </a:rPr>
              <a:t> num1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As Double</a:t>
            </a:r>
            <a:r>
              <a:rPr lang="en-US" sz="2000" b="1" dirty="0" smtClean="0">
                <a:latin typeface="Courier New" pitchFamily="49" charset="0"/>
              </a:rPr>
              <a:t>, </a:t>
            </a:r>
            <a:r>
              <a:rPr lang="en-US" sz="2000" b="1" dirty="0" err="1" smtClean="0">
                <a:solidFill>
                  <a:schemeClr val="folHlink"/>
                </a:solidFill>
                <a:latin typeface="Courier New" pitchFamily="49" charset="0"/>
              </a:rPr>
              <a:t>ByVal</a:t>
            </a:r>
            <a:r>
              <a:rPr lang="en-US" sz="2000" b="1" dirty="0" smtClean="0">
                <a:latin typeface="Courier New" pitchFamily="49" charset="0"/>
              </a:rPr>
              <a:t> num2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As Double</a:t>
            </a:r>
            <a:r>
              <a:rPr lang="en-US" sz="2000" b="1" dirty="0" smtClean="0">
                <a:latin typeface="Courier New" pitchFamily="49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sz="2800" b="1" dirty="0" smtClean="0">
                <a:latin typeface="Courier New" pitchFamily="49" charset="0"/>
              </a:rPr>
              <a:t>  </a:t>
            </a:r>
            <a:endParaRPr lang="en-US" i="1" dirty="0" smtClean="0"/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D67630-62D0-4503-B0BD-F1BC36276531}" type="slidenum">
              <a:rPr lang="en-US" sz="1400"/>
              <a:pPr eaLnBrk="1" hangingPunct="1"/>
              <a:t>16</a:t>
            </a:fld>
            <a:endParaRPr lang="en-US" sz="1400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30480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V="1">
            <a:off x="35052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3048000" y="2743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267200" y="2514600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arguments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733800" y="35052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parameters</a:t>
            </a:r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2895600" y="3733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2895600" y="3733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6172200" y="3733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2895600" y="3733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5181600" y="3733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2819400" y="4953000"/>
            <a:ext cx="1676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displayed automatically</a:t>
            </a: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 flipV="1">
            <a:off x="1905000" y="4572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 flipV="1">
            <a:off x="5334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1905000" y="5181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Line 21"/>
          <p:cNvSpPr>
            <a:spLocks noChangeShapeType="1"/>
          </p:cNvSpPr>
          <p:nvPr/>
        </p:nvSpPr>
        <p:spPr bwMode="auto">
          <a:xfrm>
            <a:off x="4572000" y="5257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1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Several Calling Statements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981200"/>
            <a:ext cx="8650288" cy="41513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dirty="0" err="1" smtClean="0">
                <a:latin typeface="Courier New" pitchFamily="49" charset="0"/>
              </a:rPr>
              <a:t>ExplainPurpose</a:t>
            </a:r>
            <a:r>
              <a:rPr lang="en-US" sz="2400" b="1" dirty="0" smtClean="0">
                <a:latin typeface="Courier New" pitchFamily="49" charset="0"/>
              </a:rPr>
              <a:t>()</a:t>
            </a:r>
          </a:p>
          <a:p>
            <a:pPr eaLnBrk="1" hangingPunct="1">
              <a:buFontTx/>
              <a:buNone/>
            </a:pPr>
            <a:r>
              <a:rPr lang="en-US" sz="2400" b="1" dirty="0" smtClean="0">
                <a:latin typeface="Courier New" pitchFamily="49" charset="0"/>
              </a:rPr>
              <a:t>Sum(2, 3)</a:t>
            </a:r>
          </a:p>
          <a:p>
            <a:pPr eaLnBrk="1" hangingPunct="1">
              <a:buFontTx/>
              <a:buNone/>
            </a:pPr>
            <a:r>
              <a:rPr lang="en-US" sz="2400" b="1" dirty="0" smtClean="0">
                <a:latin typeface="Courier New" pitchFamily="49" charset="0"/>
              </a:rPr>
              <a:t>Sum(4, 6)</a:t>
            </a:r>
          </a:p>
          <a:p>
            <a:pPr eaLnBrk="1" hangingPunct="1">
              <a:buFontTx/>
              <a:buNone/>
            </a:pPr>
            <a:r>
              <a:rPr lang="en-US" sz="2400" b="1" dirty="0" smtClean="0">
                <a:latin typeface="Courier New" pitchFamily="49" charset="0"/>
              </a:rPr>
              <a:t>Sum(7, 8)</a:t>
            </a:r>
          </a:p>
          <a:p>
            <a:pPr eaLnBrk="1" hangingPunct="1">
              <a:buFontTx/>
              <a:buNone/>
            </a:pPr>
            <a:r>
              <a:rPr lang="en-US" sz="2400" b="1" i="1" dirty="0" smtClean="0">
                <a:solidFill>
                  <a:schemeClr val="folHlink"/>
                </a:solidFill>
              </a:rPr>
              <a:t>Output:</a:t>
            </a:r>
          </a:p>
          <a:p>
            <a:pPr eaLnBrk="1" hangingPunct="1">
              <a:buFontTx/>
              <a:buNone/>
            </a:pPr>
            <a:r>
              <a:rPr lang="en-US" sz="2400" b="1" dirty="0" smtClean="0">
                <a:latin typeface="Courier New" pitchFamily="49" charset="0"/>
              </a:rPr>
              <a:t>Program displays a sentence identifying a sum</a:t>
            </a:r>
            <a:r>
              <a:rPr lang="en-US" sz="2400" b="1" dirty="0" smtClean="0">
                <a:latin typeface="Courier New" pitchFamily="49" charset="0"/>
              </a:rPr>
              <a:t>.</a:t>
            </a:r>
            <a:endParaRPr lang="en-US" sz="2400" b="1" dirty="0" smtClean="0">
              <a:latin typeface="Courier New" pitchFamily="49" charset="0"/>
            </a:endParaRPr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2FDB70-73FF-4635-88E9-B19584B0D47B}" type="slidenum">
              <a:rPr lang="en-US" sz="1400"/>
              <a:pPr eaLnBrk="1" hangingPunct="1"/>
              <a:t>17</a:t>
            </a:fld>
            <a:endParaRPr lang="en-US" sz="1400"/>
          </a:p>
        </p:txBody>
      </p:sp>
      <p:sp>
        <p:nvSpPr>
          <p:cNvPr id="2" name="TextBox 1"/>
          <p:cNvSpPr txBox="1"/>
          <p:nvPr/>
        </p:nvSpPr>
        <p:spPr>
          <a:xfrm>
            <a:off x="3124200" y="2819400"/>
            <a:ext cx="5769528" cy="8733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sz="1400" b="1" dirty="0">
                <a:solidFill>
                  <a:schemeClr val="folHlink"/>
                </a:solidFill>
                <a:latin typeface="Courier New" pitchFamily="49" charset="0"/>
              </a:rPr>
              <a:t>Sub </a:t>
            </a:r>
            <a:r>
              <a:rPr lang="en-US" sz="1400" b="1" dirty="0">
                <a:latin typeface="Courier New" pitchFamily="49" charset="0"/>
              </a:rPr>
              <a:t>Sum(</a:t>
            </a:r>
            <a:r>
              <a:rPr lang="en-US" sz="1400" b="1" dirty="0" err="1">
                <a:solidFill>
                  <a:schemeClr val="folHlink"/>
                </a:solidFill>
                <a:latin typeface="Courier New" pitchFamily="49" charset="0"/>
              </a:rPr>
              <a:t>ByVal</a:t>
            </a:r>
            <a:r>
              <a:rPr lang="en-US" sz="1400" b="1" dirty="0">
                <a:latin typeface="Courier New" pitchFamily="49" charset="0"/>
              </a:rPr>
              <a:t> num1 </a:t>
            </a:r>
            <a:r>
              <a:rPr lang="en-US" sz="1400" b="1" dirty="0">
                <a:solidFill>
                  <a:schemeClr val="folHlink"/>
                </a:solidFill>
                <a:latin typeface="Courier New" pitchFamily="49" charset="0"/>
              </a:rPr>
              <a:t>As Double</a:t>
            </a:r>
            <a:r>
              <a:rPr lang="en-US" sz="1400" b="1" dirty="0">
                <a:latin typeface="Courier New" pitchFamily="49" charset="0"/>
              </a:rPr>
              <a:t>, </a:t>
            </a:r>
            <a:r>
              <a:rPr lang="en-US" sz="1400" b="1" dirty="0" err="1">
                <a:solidFill>
                  <a:schemeClr val="folHlink"/>
                </a:solidFill>
                <a:latin typeface="Courier New" pitchFamily="49" charset="0"/>
              </a:rPr>
              <a:t>ByVal</a:t>
            </a:r>
            <a:r>
              <a:rPr lang="en-US" sz="1400" b="1" dirty="0">
                <a:latin typeface="Courier New" pitchFamily="49" charset="0"/>
              </a:rPr>
              <a:t> num2 </a:t>
            </a:r>
            <a:r>
              <a:rPr lang="en-US" sz="1400" b="1" dirty="0">
                <a:solidFill>
                  <a:schemeClr val="folHlink"/>
                </a:solidFill>
                <a:latin typeface="Courier New" pitchFamily="49" charset="0"/>
              </a:rPr>
              <a:t>As Double</a:t>
            </a:r>
            <a:r>
              <a:rPr lang="en-US" sz="1400" b="1" dirty="0">
                <a:latin typeface="Courier New" pitchFamily="49" charset="0"/>
              </a:rPr>
              <a:t>)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sz="1400" b="1" dirty="0">
                <a:latin typeface="Courier New" pitchFamily="49" charset="0"/>
              </a:rPr>
              <a:t>  </a:t>
            </a:r>
            <a:r>
              <a:rPr lang="en-US" sz="1400" b="1" dirty="0" err="1">
                <a:latin typeface="Courier New" pitchFamily="49" charset="0"/>
              </a:rPr>
              <a:t>lstBox.Items.Add</a:t>
            </a:r>
            <a:r>
              <a:rPr lang="en-US" sz="1400" b="1" dirty="0">
                <a:latin typeface="Courier New" pitchFamily="49" charset="0"/>
              </a:rPr>
              <a:t>(</a:t>
            </a:r>
            <a:r>
              <a:rPr lang="en-US" sz="1400" b="1" dirty="0">
                <a:solidFill>
                  <a:schemeClr val="hlink"/>
                </a:solidFill>
                <a:latin typeface="Courier New" pitchFamily="49" charset="0"/>
              </a:rPr>
              <a:t>"The sum of " </a:t>
            </a:r>
            <a:r>
              <a:rPr lang="en-US" sz="1400" b="1" dirty="0">
                <a:latin typeface="Courier New" pitchFamily="49" charset="0"/>
              </a:rPr>
              <a:t>&amp; num1 &amp; </a:t>
            </a:r>
            <a:r>
              <a:rPr lang="en-US" sz="1400" b="1" dirty="0">
                <a:solidFill>
                  <a:schemeClr val="hlink"/>
                </a:solidFill>
                <a:latin typeface="Courier New" pitchFamily="49" charset="0"/>
              </a:rPr>
              <a:t>" and "</a:t>
            </a:r>
            <a:r>
              <a:rPr lang="en-US" sz="1400" b="1" dirty="0">
                <a:latin typeface="Courier New" pitchFamily="49" charset="0"/>
              </a:rPr>
              <a:t> _ 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sz="1400" b="1" dirty="0">
                <a:latin typeface="Courier New" pitchFamily="49" charset="0"/>
              </a:rPr>
              <a:t>           &amp; num2 &amp; </a:t>
            </a:r>
            <a:r>
              <a:rPr lang="en-US" sz="1400" b="1" dirty="0">
                <a:solidFill>
                  <a:schemeClr val="hlink"/>
                </a:solidFill>
                <a:latin typeface="Courier New" pitchFamily="49" charset="0"/>
              </a:rPr>
              <a:t>" is "</a:t>
            </a:r>
            <a:r>
              <a:rPr lang="en-US" sz="1400" b="1" dirty="0">
                <a:latin typeface="Courier New" pitchFamily="49" charset="0"/>
              </a:rPr>
              <a:t> &amp; (num1 + num2) &amp; </a:t>
            </a:r>
            <a:r>
              <a:rPr lang="en-US" sz="1400" b="1" dirty="0">
                <a:solidFill>
                  <a:schemeClr val="hlink"/>
                </a:solidFill>
                <a:latin typeface="Courier New" pitchFamily="49" charset="0"/>
              </a:rPr>
              <a:t>"."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sz="1400" b="1" dirty="0">
                <a:solidFill>
                  <a:schemeClr val="folHlink"/>
                </a:solidFill>
                <a:latin typeface="Courier New" pitchFamily="49" charset="0"/>
              </a:rPr>
              <a:t>End </a:t>
            </a:r>
            <a:r>
              <a:rPr lang="en-US" sz="1400" b="1" dirty="0" smtClean="0">
                <a:solidFill>
                  <a:schemeClr val="folHlink"/>
                </a:solidFill>
                <a:latin typeface="Courier New" pitchFamily="49" charset="0"/>
              </a:rPr>
              <a:t>Sub</a:t>
            </a:r>
            <a:endParaRPr lang="en-US" sz="1400" b="1" dirty="0">
              <a:solidFill>
                <a:schemeClr val="folHlink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926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Passing Strings and Numbers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981200"/>
            <a:ext cx="8650288" cy="415131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sz="2800" dirty="0" smtClean="0"/>
              <a:t>	            </a:t>
            </a:r>
            <a:r>
              <a:rPr lang="en-US" sz="2000" b="1" dirty="0" smtClean="0">
                <a:latin typeface="Courier New" pitchFamily="49" charset="0"/>
              </a:rPr>
              <a:t>Demo(</a:t>
            </a:r>
            <a:r>
              <a:rPr lang="en-US" sz="2000" b="1" dirty="0" smtClean="0">
                <a:solidFill>
                  <a:schemeClr val="hlink"/>
                </a:solidFill>
                <a:latin typeface="Courier New" pitchFamily="49" charset="0"/>
              </a:rPr>
              <a:t>"CA"</a:t>
            </a:r>
            <a:r>
              <a:rPr lang="en-US" sz="2000" b="1" dirty="0" smtClean="0">
                <a:latin typeface="Courier New" pitchFamily="49" charset="0"/>
              </a:rPr>
              <a:t>, 38)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Sub </a:t>
            </a:r>
            <a:r>
              <a:rPr lang="en-US" sz="2000" b="1" dirty="0" smtClean="0">
                <a:latin typeface="Courier New" pitchFamily="49" charset="0"/>
              </a:rPr>
              <a:t>Demo(</a:t>
            </a:r>
            <a:r>
              <a:rPr lang="en-US" sz="2000" b="1" dirty="0" err="1" smtClean="0">
                <a:solidFill>
                  <a:schemeClr val="folHlink"/>
                </a:solidFill>
                <a:latin typeface="Courier New" pitchFamily="49" charset="0"/>
              </a:rPr>
              <a:t>ByVal</a:t>
            </a:r>
            <a:r>
              <a:rPr lang="en-US" sz="2000" b="1" dirty="0" smtClean="0">
                <a:latin typeface="Courier New" pitchFamily="49" charset="0"/>
              </a:rPr>
              <a:t> state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As String</a:t>
            </a:r>
            <a:r>
              <a:rPr lang="en-US" sz="2000" b="1" dirty="0" smtClean="0">
                <a:latin typeface="Courier New" pitchFamily="49" charset="0"/>
              </a:rPr>
              <a:t>, </a:t>
            </a:r>
            <a:r>
              <a:rPr lang="en-US" sz="2000" b="1" dirty="0" err="1" smtClean="0">
                <a:solidFill>
                  <a:schemeClr val="folHlink"/>
                </a:solidFill>
                <a:latin typeface="Courier New" pitchFamily="49" charset="0"/>
              </a:rPr>
              <a:t>ByVal</a:t>
            </a:r>
            <a:r>
              <a:rPr lang="en-US" sz="2000" b="1" dirty="0" smtClean="0">
                <a:latin typeface="Courier New" pitchFamily="49" charset="0"/>
              </a:rPr>
              <a:t> pop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As Double</a:t>
            </a:r>
            <a:r>
              <a:rPr lang="en-US" sz="2000" b="1" dirty="0" smtClean="0">
                <a:latin typeface="Courier New" pitchFamily="49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</a:rPr>
              <a:t>txtBox,Text</a:t>
            </a:r>
            <a:r>
              <a:rPr lang="en-US" sz="2000" b="1" dirty="0" smtClean="0">
                <a:latin typeface="Courier New" pitchFamily="49" charset="0"/>
              </a:rPr>
              <a:t> = state &amp; </a:t>
            </a:r>
            <a:r>
              <a:rPr lang="en-US" sz="2000" b="1" dirty="0" smtClean="0">
                <a:solidFill>
                  <a:schemeClr val="hlink"/>
                </a:solidFill>
                <a:latin typeface="Courier New" pitchFamily="49" charset="0"/>
              </a:rPr>
              <a:t>" has population " </a:t>
            </a:r>
            <a:r>
              <a:rPr lang="en-US" sz="2000" b="1" dirty="0" smtClean="0">
                <a:latin typeface="Courier New" pitchFamily="49" charset="0"/>
              </a:rPr>
              <a:t>&amp; pop &amp; _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                                       </a:t>
            </a:r>
            <a:r>
              <a:rPr lang="en-US" sz="2000" b="1" dirty="0" smtClean="0">
                <a:solidFill>
                  <a:schemeClr val="hlink"/>
                </a:solidFill>
                <a:latin typeface="Courier New" pitchFamily="49" charset="0"/>
              </a:rPr>
              <a:t>" million."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End Sub</a:t>
            </a:r>
          </a:p>
          <a:p>
            <a:pPr eaLnBrk="1" hangingPunct="1">
              <a:buFontTx/>
              <a:buNone/>
            </a:pPr>
            <a:endParaRPr lang="en-US" sz="2000" b="1" dirty="0" smtClean="0">
              <a:solidFill>
                <a:schemeClr val="folHlink"/>
              </a:solidFill>
              <a:latin typeface="Courier New" pitchFamily="49" charset="0"/>
            </a:endParaRPr>
          </a:p>
          <a:p>
            <a:pPr eaLnBrk="1" hangingPunct="1"/>
            <a:r>
              <a:rPr lang="en-US" sz="2400" b="1" dirty="0" smtClean="0"/>
              <a:t>Note</a:t>
            </a:r>
            <a:r>
              <a:rPr lang="en-US" sz="2400" dirty="0" smtClean="0"/>
              <a:t>: The statement</a:t>
            </a:r>
            <a:r>
              <a:rPr lang="en-US" sz="2800" dirty="0" smtClean="0"/>
              <a:t> </a:t>
            </a:r>
            <a:r>
              <a:rPr lang="en-US" sz="2000" b="1" dirty="0" smtClean="0">
                <a:latin typeface="Courier New" pitchFamily="49" charset="0"/>
              </a:rPr>
              <a:t>Demo(38, </a:t>
            </a:r>
            <a:r>
              <a:rPr lang="en-US" sz="2000" b="1" dirty="0" smtClean="0">
                <a:solidFill>
                  <a:schemeClr val="hlink"/>
                </a:solidFill>
                <a:latin typeface="Courier New" pitchFamily="49" charset="0"/>
              </a:rPr>
              <a:t>"CA"</a:t>
            </a:r>
            <a:r>
              <a:rPr lang="en-US" sz="2000" b="1" dirty="0" smtClean="0">
                <a:latin typeface="Courier New" pitchFamily="49" charset="0"/>
              </a:rPr>
              <a:t>)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400" dirty="0" smtClean="0"/>
              <a:t>would not be valid. The types of the arguments must be in the same order as the types of the parameters.</a:t>
            </a:r>
            <a:endParaRPr lang="en-US" sz="2000" dirty="0" smtClean="0">
              <a:latin typeface="Courier New" pitchFamily="49" charset="0"/>
            </a:endParaRP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5F384F-5B31-4765-A131-CFDF950246CB}" type="slidenum">
              <a:rPr lang="en-US" sz="1400"/>
              <a:pPr eaLnBrk="1" hangingPunct="1"/>
              <a:t>18</a:t>
            </a:fld>
            <a:endParaRPr lang="en-US" sz="1400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>
            <a:off x="3124200" y="23622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4343400" y="2362200"/>
            <a:ext cx="1981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23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Variables and </a:t>
            </a:r>
            <a:r>
              <a:rPr lang="en-US" sz="4000" dirty="0" smtClean="0"/>
              <a:t>Expressions</a:t>
            </a:r>
            <a:endParaRPr lang="en-US" sz="4000" dirty="0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981200"/>
            <a:ext cx="8650288" cy="4151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2000" b="1" smtClean="0">
                <a:latin typeface="Courier New" pitchFamily="49" charset="0"/>
              </a:rPr>
              <a:t> s </a:t>
            </a:r>
            <a:r>
              <a:rPr lang="en-US" sz="2000" b="1" smtClean="0">
                <a:solidFill>
                  <a:schemeClr val="folHlink"/>
                </a:solidFill>
                <a:latin typeface="Courier New" pitchFamily="49" charset="0"/>
              </a:rPr>
              <a:t>As String</a:t>
            </a:r>
            <a:r>
              <a:rPr lang="en-US" sz="2000" b="1" smtClean="0">
                <a:latin typeface="Courier New" pitchFamily="49" charset="0"/>
              </a:rPr>
              <a:t> = </a:t>
            </a:r>
            <a:r>
              <a:rPr lang="en-US" sz="2000" b="1" smtClean="0">
                <a:solidFill>
                  <a:schemeClr val="hlink"/>
                </a:solidFill>
                <a:latin typeface="Courier New" pitchFamily="49" charset="0"/>
              </a:rPr>
              <a:t>"CA"</a:t>
            </a:r>
            <a:r>
              <a:rPr lang="en-US" sz="2000" b="1" smtClean="0">
                <a:latin typeface="Courier New" pitchFamily="49" charset="0"/>
              </a:rPr>
              <a:t>	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2000" b="1" smtClean="0">
                <a:latin typeface="Courier New" pitchFamily="49" charset="0"/>
              </a:rPr>
              <a:t> p </a:t>
            </a:r>
            <a:r>
              <a:rPr lang="en-US" sz="2000" b="1" smtClean="0">
                <a:solidFill>
                  <a:schemeClr val="folHlink"/>
                </a:solidFill>
                <a:latin typeface="Courier New" pitchFamily="49" charset="0"/>
              </a:rPr>
              <a:t>As Double</a:t>
            </a:r>
            <a:r>
              <a:rPr lang="en-US" sz="2000" b="1" smtClean="0">
                <a:latin typeface="Courier New" pitchFamily="49" charset="0"/>
              </a:rPr>
              <a:t> = 19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latin typeface="Courier New" pitchFamily="49" charset="0"/>
              </a:rPr>
              <a:t>Demo(s, 2 * p)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chemeClr val="folHlink"/>
                </a:solidFill>
                <a:latin typeface="Courier New" pitchFamily="49" charset="0"/>
              </a:rPr>
              <a:t>Sub </a:t>
            </a:r>
            <a:r>
              <a:rPr lang="en-US" sz="2000" b="1" smtClean="0">
                <a:latin typeface="Courier New" pitchFamily="49" charset="0"/>
              </a:rPr>
              <a:t>Demo(</a:t>
            </a:r>
            <a:r>
              <a:rPr lang="en-US" sz="2000" b="1" smtClean="0">
                <a:solidFill>
                  <a:schemeClr val="folHlink"/>
                </a:solidFill>
                <a:latin typeface="Courier New" pitchFamily="49" charset="0"/>
              </a:rPr>
              <a:t>ByVal</a:t>
            </a:r>
            <a:r>
              <a:rPr lang="en-US" sz="2000" b="1" smtClean="0">
                <a:latin typeface="Courier New" pitchFamily="49" charset="0"/>
              </a:rPr>
              <a:t> state </a:t>
            </a:r>
            <a:r>
              <a:rPr lang="en-US" sz="2000" b="1" smtClean="0">
                <a:solidFill>
                  <a:schemeClr val="folHlink"/>
                </a:solidFill>
                <a:latin typeface="Courier New" pitchFamily="49" charset="0"/>
              </a:rPr>
              <a:t>As String</a:t>
            </a:r>
            <a:r>
              <a:rPr lang="en-US" sz="2000" b="1" smtClean="0">
                <a:latin typeface="Courier New" pitchFamily="49" charset="0"/>
              </a:rPr>
              <a:t>, </a:t>
            </a:r>
            <a:r>
              <a:rPr lang="en-US" sz="2000" b="1" smtClean="0">
                <a:solidFill>
                  <a:schemeClr val="folHlink"/>
                </a:solidFill>
                <a:latin typeface="Courier New" pitchFamily="49" charset="0"/>
              </a:rPr>
              <a:t>ByVal</a:t>
            </a:r>
            <a:r>
              <a:rPr lang="en-US" sz="2000" b="1" smtClean="0">
                <a:latin typeface="Courier New" pitchFamily="49" charset="0"/>
              </a:rPr>
              <a:t> pop </a:t>
            </a:r>
            <a:r>
              <a:rPr lang="en-US" sz="2000" b="1" smtClean="0">
                <a:solidFill>
                  <a:schemeClr val="folHlink"/>
                </a:solidFill>
                <a:latin typeface="Courier New" pitchFamily="49" charset="0"/>
              </a:rPr>
              <a:t>As Double</a:t>
            </a:r>
            <a:r>
              <a:rPr lang="en-US" sz="2000" b="1" smtClean="0">
                <a:latin typeface="Courier New" pitchFamily="49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latin typeface="Courier New" pitchFamily="49" charset="0"/>
              </a:rPr>
              <a:t>  txtBox.Text = state &amp; </a:t>
            </a:r>
            <a:r>
              <a:rPr lang="en-US" sz="2000" b="1" smtClean="0">
                <a:solidFill>
                  <a:schemeClr val="hlink"/>
                </a:solidFill>
                <a:latin typeface="Courier New" pitchFamily="49" charset="0"/>
              </a:rPr>
              <a:t>" has population " </a:t>
            </a:r>
            <a:r>
              <a:rPr lang="en-US" sz="2000" b="1" smtClean="0">
                <a:latin typeface="Courier New" pitchFamily="49" charset="0"/>
              </a:rPr>
              <a:t>&amp; pop &amp; 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latin typeface="Courier New" pitchFamily="49" charset="0"/>
              </a:rPr>
              <a:t>                                         </a:t>
            </a:r>
            <a:r>
              <a:rPr lang="en-US" sz="2000" b="1" smtClean="0">
                <a:solidFill>
                  <a:schemeClr val="hlink"/>
                </a:solidFill>
                <a:latin typeface="Courier New" pitchFamily="49" charset="0"/>
              </a:rPr>
              <a:t>" million."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chemeClr val="folHlink"/>
                </a:solidFill>
                <a:latin typeface="Courier New" pitchFamily="49" charset="0"/>
              </a:rPr>
              <a:t>End Sub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smtClean="0">
              <a:solidFill>
                <a:schemeClr val="folHlink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Note</a:t>
            </a:r>
            <a:r>
              <a:rPr lang="en-US" sz="2400" smtClean="0"/>
              <a:t>: The variable names in the arguments need not match the parameter names. For instance, </a:t>
            </a:r>
            <a:r>
              <a:rPr lang="en-US" sz="2400" i="1" smtClean="0"/>
              <a:t>s</a:t>
            </a:r>
            <a:r>
              <a:rPr lang="en-US" sz="2400" smtClean="0"/>
              <a:t> versus </a:t>
            </a:r>
            <a:r>
              <a:rPr lang="en-US" sz="2400" i="1" smtClean="0"/>
              <a:t>state</a:t>
            </a:r>
            <a:r>
              <a:rPr lang="en-US" sz="2400" smtClean="0"/>
              <a:t>..</a:t>
            </a:r>
            <a:endParaRPr lang="en-US" sz="2000" smtClean="0">
              <a:latin typeface="Courier New" pitchFamily="49" charset="0"/>
            </a:endParaRP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59C86F-FD02-4A6C-A6F5-4B9D00ABC1F1}" type="slidenum">
              <a:rPr lang="en-US" sz="1400"/>
              <a:pPr eaLnBrk="1" hangingPunct="1"/>
              <a:t>19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222560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94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Calling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981200"/>
            <a:ext cx="8650288" cy="4151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A Sub procedure can call another Sub procedure.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chemeClr val="folHlink"/>
                </a:solidFill>
                <a:latin typeface="Courier New" pitchFamily="49" charset="0"/>
              </a:rPr>
              <a:t>Private Sub</a:t>
            </a:r>
            <a:r>
              <a:rPr lang="en-US" sz="2000" b="1" smtClean="0">
                <a:latin typeface="Courier New" pitchFamily="49" charset="0"/>
              </a:rPr>
              <a:t> btnAdd_Click(</a:t>
            </a:r>
            <a:r>
              <a:rPr lang="en-US" sz="2000" b="1" smtClean="0">
                <a:solidFill>
                  <a:schemeClr val="folHlink"/>
                </a:solidFill>
                <a:latin typeface="Courier New" pitchFamily="49" charset="0"/>
              </a:rPr>
              <a:t>...</a:t>
            </a:r>
            <a:r>
              <a:rPr lang="en-US" sz="2000" b="1" smtClean="0">
                <a:latin typeface="Courier New" pitchFamily="49" charset="0"/>
              </a:rPr>
              <a:t>) </a:t>
            </a:r>
            <a:r>
              <a:rPr lang="en-US" sz="2000" b="1" smtClean="0">
                <a:solidFill>
                  <a:schemeClr val="folHlink"/>
                </a:solidFill>
                <a:latin typeface="Courier New" pitchFamily="49" charset="0"/>
              </a:rPr>
              <a:t>Handles</a:t>
            </a:r>
            <a:r>
              <a:rPr lang="en-US" sz="2000" b="1" smtClean="0">
                <a:latin typeface="Courier New" pitchFamily="49" charset="0"/>
              </a:rPr>
              <a:t> btnAdd.Click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latin typeface="Courier New" pitchFamily="49" charset="0"/>
              </a:rPr>
              <a:t>  Sum(2, 3)               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chemeClr val="folHlink"/>
                </a:solidFill>
                <a:latin typeface="Courier New" pitchFamily="49" charset="0"/>
              </a:rPr>
              <a:t>End Sub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chemeClr val="folHlink"/>
                </a:solidFill>
                <a:latin typeface="Courier New" pitchFamily="49" charset="0"/>
              </a:rPr>
              <a:t>Sub </a:t>
            </a:r>
            <a:r>
              <a:rPr lang="en-US" sz="2000" b="1" smtClean="0">
                <a:latin typeface="Courier New" pitchFamily="49" charset="0"/>
              </a:rPr>
              <a:t>Sum(</a:t>
            </a:r>
            <a:r>
              <a:rPr lang="en-US" sz="2000" b="1" smtClean="0">
                <a:solidFill>
                  <a:schemeClr val="folHlink"/>
                </a:solidFill>
                <a:latin typeface="Courier New" pitchFamily="49" charset="0"/>
              </a:rPr>
              <a:t>ByVal</a:t>
            </a:r>
            <a:r>
              <a:rPr lang="en-US" sz="2000" b="1" smtClean="0">
                <a:latin typeface="Courier New" pitchFamily="49" charset="0"/>
              </a:rPr>
              <a:t> num1 </a:t>
            </a:r>
            <a:r>
              <a:rPr lang="en-US" sz="2000" b="1" smtClean="0">
                <a:solidFill>
                  <a:schemeClr val="folHlink"/>
                </a:solidFill>
                <a:latin typeface="Courier New" pitchFamily="49" charset="0"/>
              </a:rPr>
              <a:t>As Double</a:t>
            </a:r>
            <a:r>
              <a:rPr lang="en-US" sz="2000" b="1" smtClean="0">
                <a:latin typeface="Courier New" pitchFamily="49" charset="0"/>
              </a:rPr>
              <a:t>, </a:t>
            </a:r>
            <a:r>
              <a:rPr lang="en-US" sz="2000" b="1" smtClean="0">
                <a:solidFill>
                  <a:schemeClr val="folHlink"/>
                </a:solidFill>
                <a:latin typeface="Courier New" pitchFamily="49" charset="0"/>
              </a:rPr>
              <a:t>ByVal</a:t>
            </a:r>
            <a:r>
              <a:rPr lang="en-US" sz="2000" b="1" smtClean="0">
                <a:latin typeface="Courier New" pitchFamily="49" charset="0"/>
              </a:rPr>
              <a:t> num2 </a:t>
            </a:r>
            <a:r>
              <a:rPr lang="en-US" sz="2000" b="1" smtClean="0">
                <a:solidFill>
                  <a:schemeClr val="folHlink"/>
                </a:solidFill>
                <a:latin typeface="Courier New" pitchFamily="49" charset="0"/>
              </a:rPr>
              <a:t>As Double</a:t>
            </a:r>
            <a:r>
              <a:rPr lang="en-US" sz="2000" b="1" smtClean="0">
                <a:latin typeface="Courier New" pitchFamily="49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latin typeface="Courier New" pitchFamily="49" charset="0"/>
              </a:rPr>
              <a:t>  DisplayPurpose()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latin typeface="Courier New" pitchFamily="49" charset="0"/>
              </a:rPr>
              <a:t>  lstBox.Items.Add(</a:t>
            </a:r>
            <a:r>
              <a:rPr lang="en-US" sz="2000" b="1" smtClean="0">
                <a:solidFill>
                  <a:schemeClr val="hlink"/>
                </a:solidFill>
                <a:latin typeface="Courier New" pitchFamily="49" charset="0"/>
              </a:rPr>
              <a:t>"The sum of " </a:t>
            </a:r>
            <a:r>
              <a:rPr lang="en-US" sz="2000" b="1" smtClean="0">
                <a:latin typeface="Courier New" pitchFamily="49" charset="0"/>
              </a:rPr>
              <a:t>&amp; num1 &amp; </a:t>
            </a:r>
            <a:r>
              <a:rPr lang="en-US" sz="2000" b="1" smtClean="0">
                <a:solidFill>
                  <a:schemeClr val="hlink"/>
                </a:solidFill>
                <a:latin typeface="Courier New" pitchFamily="49" charset="0"/>
              </a:rPr>
              <a:t>" and "</a:t>
            </a:r>
            <a:r>
              <a:rPr lang="en-US" sz="2000" b="1" smtClean="0">
                <a:latin typeface="Courier New" pitchFamily="49" charset="0"/>
              </a:rPr>
              <a:t> _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latin typeface="Courier New" pitchFamily="49" charset="0"/>
              </a:rPr>
              <a:t>           &amp; num2 &amp; </a:t>
            </a:r>
            <a:r>
              <a:rPr lang="en-US" sz="2000" b="1" smtClean="0">
                <a:solidFill>
                  <a:schemeClr val="hlink"/>
                </a:solidFill>
                <a:latin typeface="Courier New" pitchFamily="49" charset="0"/>
              </a:rPr>
              <a:t>" is "</a:t>
            </a:r>
            <a:r>
              <a:rPr lang="en-US" sz="2000" b="1" smtClean="0">
                <a:latin typeface="Courier New" pitchFamily="49" charset="0"/>
              </a:rPr>
              <a:t> &amp; (num1 + num2) &amp; </a:t>
            </a:r>
            <a:r>
              <a:rPr lang="en-US" sz="2000" b="1" smtClean="0">
                <a:solidFill>
                  <a:schemeClr val="hlink"/>
                </a:solidFill>
                <a:latin typeface="Courier New" pitchFamily="49" charset="0"/>
              </a:rPr>
              <a:t>"."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chemeClr val="folHlink"/>
                </a:solidFill>
                <a:latin typeface="Courier New" pitchFamily="49" charset="0"/>
              </a:rPr>
              <a:t>End Sub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smtClean="0">
              <a:solidFill>
                <a:schemeClr val="folHlink"/>
              </a:solidFill>
              <a:latin typeface="Courier New" pitchFamily="49" charset="0"/>
            </a:endParaRP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919501-9439-435D-964F-6CB7F0182E81}" type="slidenum">
              <a:rPr lang="en-US" sz="1400"/>
              <a:pPr eaLnBrk="1" hangingPunct="1"/>
              <a:t>20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055919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46130F1-80BA-4552-B33E-C009BBB9693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0" y="27432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/>
              <a:t>“</a:t>
            </a:r>
            <a:r>
              <a:rPr lang="en-US" dirty="0"/>
              <a:t>Any code of your own that you haven’t looked at for six or more months might as well have been written by someone else.”</a:t>
            </a:r>
            <a:br>
              <a:rPr lang="en-US" dirty="0"/>
            </a:br>
            <a:r>
              <a:rPr lang="en-US" i="1" dirty="0"/>
              <a:t>(</a:t>
            </a:r>
            <a:r>
              <a:rPr lang="en-US" i="1" dirty="0" err="1"/>
              <a:t>Eagleson’s</a:t>
            </a:r>
            <a:r>
              <a:rPr lang="en-US" i="1" dirty="0"/>
              <a:t> Law)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3732193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5.2 Sub Procedures, Part II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Passing by Value </a:t>
            </a:r>
          </a:p>
          <a:p>
            <a:pPr eaLnBrk="1" hangingPunct="1"/>
            <a:r>
              <a:rPr lang="en-US" smtClean="0"/>
              <a:t>Passing by Reference </a:t>
            </a:r>
          </a:p>
          <a:p>
            <a:pPr eaLnBrk="1" hangingPunct="1"/>
            <a:r>
              <a:rPr lang="en-US" smtClean="0"/>
              <a:t>Lifetime and Scope of a Variable</a:t>
            </a:r>
          </a:p>
          <a:p>
            <a:pPr eaLnBrk="1" hangingPunct="1"/>
            <a:r>
              <a:rPr lang="en-US" smtClean="0"/>
              <a:t>Debugging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699FFD-90DD-4452-8338-4130696ED48C}" type="slidenum">
              <a:rPr lang="en-US" sz="1400"/>
              <a:pPr eaLnBrk="1" hangingPunct="1"/>
              <a:t>22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19210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ByVal and ByRef 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Parameters in Sub procedure headers are proceeded by </a:t>
            </a:r>
            <a:r>
              <a:rPr lang="en-US" dirty="0" err="1" smtClean="0"/>
              <a:t>ByVal</a:t>
            </a:r>
            <a:r>
              <a:rPr lang="en-US" dirty="0" smtClean="0"/>
              <a:t> or </a:t>
            </a:r>
            <a:r>
              <a:rPr lang="en-US" dirty="0" err="1" smtClean="0"/>
              <a:t>ByRef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ByVal</a:t>
            </a:r>
            <a:r>
              <a:rPr lang="en-US" dirty="0" smtClean="0"/>
              <a:t> stands for </a:t>
            </a:r>
            <a:r>
              <a:rPr lang="en-US" i="1" dirty="0" smtClean="0"/>
              <a:t>By </a:t>
            </a:r>
            <a:r>
              <a:rPr lang="en-US" i="1" dirty="0" smtClean="0"/>
              <a:t>Value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ByRef</a:t>
            </a:r>
            <a:r>
              <a:rPr lang="en-US" dirty="0" smtClean="0"/>
              <a:t> stands for </a:t>
            </a:r>
            <a:r>
              <a:rPr lang="en-US" i="1" dirty="0" smtClean="0"/>
              <a:t>By Reference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EE0494-5BCE-49E0-9479-BBD114863704}" type="slidenum">
              <a:rPr lang="en-US" sz="1400"/>
              <a:pPr eaLnBrk="1" hangingPunct="1"/>
              <a:t>23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820695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Passing by Value 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a variable argument is passed to a ByVal parameter, just the value of the argument is passed. </a:t>
            </a:r>
          </a:p>
          <a:p>
            <a:pPr eaLnBrk="1" hangingPunct="1"/>
            <a:r>
              <a:rPr lang="en-US" smtClean="0"/>
              <a:t>After the Sub procedure terminates, the variable has its original value.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FABC68-D49A-4FD2-A781-03B51AE82D90}" type="slidenum">
              <a:rPr lang="en-US" sz="1400"/>
              <a:pPr eaLnBrk="1" hangingPunct="1"/>
              <a:t>24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604801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13A93E-BFEE-48E5-90C4-86749443D53C}" type="slidenum">
              <a:rPr lang="en-US" sz="1400"/>
              <a:pPr eaLnBrk="1" hangingPunct="1"/>
              <a:t>25</a:t>
            </a:fld>
            <a:endParaRPr lang="en-US" sz="140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33400" y="1038284"/>
            <a:ext cx="7848600" cy="4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ts val="1200"/>
              </a:spcBef>
            </a:pP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Public Sub </a:t>
            </a:r>
            <a:r>
              <a:rPr lang="en-US" sz="2400" b="1" dirty="0" err="1">
                <a:latin typeface="Courier New" pitchFamily="49" charset="0"/>
              </a:rPr>
              <a:t>btnOne_Click</a:t>
            </a:r>
            <a:r>
              <a:rPr lang="en-US" sz="2400" b="1" dirty="0">
                <a:latin typeface="Courier New" pitchFamily="49" charset="0"/>
              </a:rPr>
              <a:t> (</a:t>
            </a: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...</a:t>
            </a:r>
            <a:r>
              <a:rPr lang="en-US" sz="2400" b="1" dirty="0">
                <a:latin typeface="Courier New" pitchFamily="49" charset="0"/>
              </a:rPr>
              <a:t>)</a:t>
            </a: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 Handles </a:t>
            </a:r>
            <a:r>
              <a:rPr lang="en-US" sz="2400" b="1" dirty="0">
                <a:latin typeface="Courier New" pitchFamily="49" charset="0"/>
              </a:rPr>
              <a:t>_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                             </a:t>
            </a:r>
            <a:r>
              <a:rPr lang="en-US" sz="2400" b="1" dirty="0" err="1">
                <a:latin typeface="Courier New" pitchFamily="49" charset="0"/>
              </a:rPr>
              <a:t>btnOne.Click</a:t>
            </a:r>
            <a:endParaRPr lang="en-US" sz="2400" b="1" dirty="0">
              <a:latin typeface="Courier New" pitchFamily="49" charset="0"/>
            </a:endParaRPr>
          </a:p>
          <a:p>
            <a:pPr algn="l" eaLnBrk="1" hangingPunct="1"/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  Dim</a:t>
            </a:r>
            <a:r>
              <a:rPr lang="en-US" sz="2400" b="1" dirty="0">
                <a:latin typeface="Courier New" pitchFamily="49" charset="0"/>
              </a:rPr>
              <a:t> n </a:t>
            </a: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As Double</a:t>
            </a:r>
            <a:r>
              <a:rPr lang="en-US" sz="2400" b="1" dirty="0">
                <a:latin typeface="Courier New" pitchFamily="49" charset="0"/>
              </a:rPr>
              <a:t> = 4</a:t>
            </a:r>
          </a:p>
          <a:p>
            <a:pPr algn="l" eaLnBrk="1" hangingPunct="1">
              <a:spcBef>
                <a:spcPct val="20000"/>
              </a:spcBef>
            </a:pPr>
            <a:r>
              <a:rPr lang="en-US" sz="2400" b="1" dirty="0">
                <a:latin typeface="Courier New" pitchFamily="49" charset="0"/>
              </a:rPr>
              <a:t>  Triple(n)</a:t>
            </a:r>
          </a:p>
          <a:p>
            <a:pPr algn="l" eaLnBrk="1" hangingPunct="1">
              <a:spcBef>
                <a:spcPct val="20000"/>
              </a:spcBef>
            </a:pPr>
            <a:r>
              <a:rPr lang="en-US" dirty="0"/>
              <a:t>     </a:t>
            </a:r>
            <a:r>
              <a:rPr lang="en-US" sz="2400" b="1" dirty="0" err="1">
                <a:latin typeface="Courier New" pitchFamily="49" charset="0"/>
              </a:rPr>
              <a:t>txtBox.Text</a:t>
            </a:r>
            <a:r>
              <a:rPr lang="en-US" sz="2400" b="1" dirty="0">
                <a:latin typeface="Courier New" pitchFamily="49" charset="0"/>
              </a:rPr>
              <a:t> = </a:t>
            </a:r>
            <a:r>
              <a:rPr lang="en-US" sz="2400" b="1" dirty="0" err="1">
                <a:solidFill>
                  <a:schemeClr val="folHlink"/>
                </a:solidFill>
                <a:latin typeface="Courier New" pitchFamily="49" charset="0"/>
              </a:rPr>
              <a:t>CStr</a:t>
            </a:r>
            <a:r>
              <a:rPr lang="en-US" sz="2400" b="1" dirty="0">
                <a:latin typeface="Courier New" pitchFamily="49" charset="0"/>
              </a:rPr>
              <a:t>(n)</a:t>
            </a:r>
          </a:p>
          <a:p>
            <a:pPr algn="l" eaLnBrk="1" hangingPunct="1">
              <a:spcBef>
                <a:spcPct val="20000"/>
              </a:spcBef>
            </a:pP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End Sub</a:t>
            </a:r>
          </a:p>
          <a:p>
            <a:pPr algn="l" eaLnBrk="1" hangingPunct="1">
              <a:spcBef>
                <a:spcPts val="1800"/>
              </a:spcBef>
            </a:pP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Sub</a:t>
            </a:r>
            <a:r>
              <a:rPr lang="en-US" sz="2400" b="1" dirty="0">
                <a:latin typeface="Courier New" pitchFamily="49" charset="0"/>
              </a:rPr>
              <a:t> Triple(</a:t>
            </a:r>
            <a:r>
              <a:rPr lang="en-US" sz="2400" b="1" dirty="0" err="1">
                <a:solidFill>
                  <a:schemeClr val="folHlink"/>
                </a:solidFill>
                <a:latin typeface="Courier New" pitchFamily="49" charset="0"/>
              </a:rPr>
              <a:t>ByVal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</a:rPr>
              <a:t>num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As Double</a:t>
            </a:r>
            <a:r>
              <a:rPr lang="en-US" sz="2400" b="1" dirty="0">
                <a:latin typeface="Courier New" pitchFamily="49" charset="0"/>
              </a:rPr>
              <a:t>)</a:t>
            </a:r>
          </a:p>
          <a:p>
            <a:pPr algn="l" eaLnBrk="1" hangingPunct="1">
              <a:spcBef>
                <a:spcPct val="20000"/>
              </a:spcBef>
            </a:pPr>
            <a:r>
              <a:rPr lang="en-US" sz="2400" b="1" dirty="0">
                <a:latin typeface="Courier New" pitchFamily="49" charset="0"/>
              </a:rPr>
              <a:t>  </a:t>
            </a:r>
            <a:r>
              <a:rPr lang="en-US" sz="2400" b="1" dirty="0" err="1">
                <a:latin typeface="Courier New" pitchFamily="49" charset="0"/>
              </a:rPr>
              <a:t>num</a:t>
            </a:r>
            <a:r>
              <a:rPr lang="en-US" sz="2400" b="1" dirty="0">
                <a:latin typeface="Courier New" pitchFamily="49" charset="0"/>
              </a:rPr>
              <a:t> = 3 * </a:t>
            </a:r>
            <a:r>
              <a:rPr lang="en-US" sz="2400" b="1" dirty="0" err="1">
                <a:latin typeface="Courier New" pitchFamily="49" charset="0"/>
              </a:rPr>
              <a:t>num</a:t>
            </a:r>
            <a:endParaRPr lang="en-US" sz="2400" b="1" dirty="0">
              <a:latin typeface="Courier New" pitchFamily="49" charset="0"/>
            </a:endParaRPr>
          </a:p>
          <a:p>
            <a:pPr algn="l" eaLnBrk="1" hangingPunct="1">
              <a:spcBef>
                <a:spcPct val="20000"/>
              </a:spcBef>
            </a:pP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End </a:t>
            </a:r>
            <a:r>
              <a:rPr lang="en-US" sz="2400" b="1" dirty="0" smtClean="0">
                <a:solidFill>
                  <a:schemeClr val="folHlink"/>
                </a:solidFill>
                <a:latin typeface="Courier New" pitchFamily="49" charset="0"/>
              </a:rPr>
              <a:t>Sub</a:t>
            </a:r>
            <a:endParaRPr lang="en-US" sz="2400" b="1" dirty="0">
              <a:solidFill>
                <a:schemeClr val="folHlink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422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Same Example: n   num 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90820D-85BD-4913-84E7-7F26343D4738}" type="slidenum">
              <a:rPr lang="en-US" sz="1400"/>
              <a:pPr eaLnBrk="1" hangingPunct="1"/>
              <a:t>26</a:t>
            </a:fld>
            <a:endParaRPr lang="en-US" sz="1400" dirty="0"/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673443" y="990600"/>
            <a:ext cx="7543800" cy="416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Public Sub </a:t>
            </a:r>
            <a:r>
              <a:rPr lang="en-US" sz="2400" b="1" dirty="0" err="1">
                <a:latin typeface="Courier New" pitchFamily="49" charset="0"/>
              </a:rPr>
              <a:t>btnOne_Click</a:t>
            </a:r>
            <a:r>
              <a:rPr lang="en-US" sz="2400" b="1" dirty="0">
                <a:latin typeface="Courier New" pitchFamily="49" charset="0"/>
              </a:rPr>
              <a:t> (</a:t>
            </a: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...</a:t>
            </a:r>
            <a:r>
              <a:rPr lang="en-US" sz="2400" b="1" dirty="0">
                <a:latin typeface="Courier New" pitchFamily="49" charset="0"/>
              </a:rPr>
              <a:t>)</a:t>
            </a: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 Handles </a:t>
            </a:r>
            <a:r>
              <a:rPr lang="en-US" sz="2400" b="1" dirty="0">
                <a:latin typeface="Courier New" pitchFamily="49" charset="0"/>
              </a:rPr>
              <a:t>_</a:t>
            </a:r>
          </a:p>
          <a:p>
            <a:pPr algn="l" eaLnBrk="1" hangingPunct="1">
              <a:spcBef>
                <a:spcPct val="20000"/>
              </a:spcBef>
            </a:pP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                            </a:t>
            </a:r>
            <a:r>
              <a:rPr lang="en-US" sz="2400" b="1" dirty="0" err="1">
                <a:latin typeface="Courier New" pitchFamily="49" charset="0"/>
              </a:rPr>
              <a:t>btnOne.Click</a:t>
            </a:r>
            <a:endParaRPr lang="en-US" sz="2400" b="1" dirty="0">
              <a:latin typeface="Courier New" pitchFamily="49" charset="0"/>
            </a:endParaRPr>
          </a:p>
          <a:p>
            <a:pPr algn="l" eaLnBrk="1" hangingPunct="1">
              <a:spcBef>
                <a:spcPts val="600"/>
              </a:spcBef>
            </a:pP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  Dim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</a:rPr>
              <a:t>num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As Double</a:t>
            </a:r>
            <a:r>
              <a:rPr lang="en-US" sz="2400" b="1" dirty="0">
                <a:latin typeface="Courier New" pitchFamily="49" charset="0"/>
              </a:rPr>
              <a:t> = 4</a:t>
            </a:r>
          </a:p>
          <a:p>
            <a:pPr algn="l" eaLnBrk="1" hangingPunct="1">
              <a:spcBef>
                <a:spcPct val="20000"/>
              </a:spcBef>
            </a:pPr>
            <a:r>
              <a:rPr lang="en-US" sz="2400" b="1" dirty="0">
                <a:latin typeface="Courier New" pitchFamily="49" charset="0"/>
              </a:rPr>
              <a:t>  Triple(</a:t>
            </a:r>
            <a:r>
              <a:rPr lang="en-US" sz="2400" b="1" dirty="0" err="1">
                <a:latin typeface="Courier New" pitchFamily="49" charset="0"/>
              </a:rPr>
              <a:t>num</a:t>
            </a:r>
            <a:r>
              <a:rPr lang="en-US" sz="2400" b="1" dirty="0">
                <a:latin typeface="Courier New" pitchFamily="49" charset="0"/>
              </a:rPr>
              <a:t>)</a:t>
            </a:r>
          </a:p>
          <a:p>
            <a:pPr algn="l" eaLnBrk="1" hangingPunct="1">
              <a:spcBef>
                <a:spcPct val="20000"/>
              </a:spcBef>
            </a:pPr>
            <a:r>
              <a:rPr lang="en-US" dirty="0"/>
              <a:t>     </a:t>
            </a:r>
            <a:r>
              <a:rPr lang="en-US" sz="2400" b="1" dirty="0" err="1">
                <a:latin typeface="Courier New" pitchFamily="49" charset="0"/>
              </a:rPr>
              <a:t>txtBox.Text</a:t>
            </a:r>
            <a:r>
              <a:rPr lang="en-US" sz="2400" b="1" dirty="0">
                <a:latin typeface="Courier New" pitchFamily="49" charset="0"/>
              </a:rPr>
              <a:t> = </a:t>
            </a:r>
            <a:r>
              <a:rPr lang="en-US" sz="2400" b="1" dirty="0" err="1">
                <a:solidFill>
                  <a:schemeClr val="folHlink"/>
                </a:solidFill>
                <a:latin typeface="Courier New" pitchFamily="49" charset="0"/>
              </a:rPr>
              <a:t>CStr</a:t>
            </a:r>
            <a:r>
              <a:rPr lang="en-US" sz="2400" b="1" dirty="0">
                <a:latin typeface="Courier New" pitchFamily="49" charset="0"/>
              </a:rPr>
              <a:t>(</a:t>
            </a:r>
            <a:r>
              <a:rPr lang="en-US" sz="2400" b="1" dirty="0" err="1">
                <a:latin typeface="Courier New" pitchFamily="49" charset="0"/>
              </a:rPr>
              <a:t>num</a:t>
            </a:r>
            <a:r>
              <a:rPr lang="en-US" sz="2400" b="1" dirty="0">
                <a:latin typeface="Courier New" pitchFamily="49" charset="0"/>
              </a:rPr>
              <a:t>)</a:t>
            </a:r>
          </a:p>
          <a:p>
            <a:pPr algn="l" eaLnBrk="1" hangingPunct="1">
              <a:spcBef>
                <a:spcPct val="20000"/>
              </a:spcBef>
            </a:pP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End Sub</a:t>
            </a:r>
          </a:p>
          <a:p>
            <a:pPr algn="l" eaLnBrk="1" hangingPunct="1">
              <a:spcBef>
                <a:spcPts val="1800"/>
              </a:spcBef>
            </a:pP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Sub</a:t>
            </a:r>
            <a:r>
              <a:rPr lang="en-US" sz="2400" b="1" dirty="0">
                <a:latin typeface="Courier New" pitchFamily="49" charset="0"/>
              </a:rPr>
              <a:t> Triple(</a:t>
            </a:r>
            <a:r>
              <a:rPr lang="en-US" sz="2400" b="1" dirty="0" err="1">
                <a:solidFill>
                  <a:schemeClr val="folHlink"/>
                </a:solidFill>
                <a:latin typeface="Courier New" pitchFamily="49" charset="0"/>
              </a:rPr>
              <a:t>ByVal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</a:rPr>
              <a:t>num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As Double</a:t>
            </a:r>
            <a:r>
              <a:rPr lang="en-US" sz="2400" b="1" dirty="0">
                <a:latin typeface="Courier New" pitchFamily="49" charset="0"/>
              </a:rPr>
              <a:t>)</a:t>
            </a:r>
          </a:p>
          <a:p>
            <a:pPr algn="l" eaLnBrk="1" hangingPunct="1">
              <a:spcBef>
                <a:spcPct val="20000"/>
              </a:spcBef>
            </a:pPr>
            <a:r>
              <a:rPr lang="en-US" sz="2400" b="1" dirty="0">
                <a:latin typeface="Courier New" pitchFamily="49" charset="0"/>
              </a:rPr>
              <a:t>  </a:t>
            </a:r>
            <a:r>
              <a:rPr lang="en-US" sz="2400" b="1" dirty="0" err="1">
                <a:latin typeface="Courier New" pitchFamily="49" charset="0"/>
              </a:rPr>
              <a:t>num</a:t>
            </a:r>
            <a:r>
              <a:rPr lang="en-US" sz="2400" b="1" dirty="0">
                <a:latin typeface="Courier New" pitchFamily="49" charset="0"/>
              </a:rPr>
              <a:t> = 3 * </a:t>
            </a:r>
            <a:r>
              <a:rPr lang="en-US" sz="2400" b="1" dirty="0" err="1">
                <a:latin typeface="Courier New" pitchFamily="49" charset="0"/>
              </a:rPr>
              <a:t>num</a:t>
            </a:r>
            <a:endParaRPr lang="en-US" sz="2400" b="1" dirty="0">
              <a:latin typeface="Courier New" pitchFamily="49" charset="0"/>
            </a:endParaRPr>
          </a:p>
          <a:p>
            <a:pPr algn="l" eaLnBrk="1" hangingPunct="1">
              <a:spcBef>
                <a:spcPct val="20000"/>
              </a:spcBef>
            </a:pP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End </a:t>
            </a:r>
            <a:r>
              <a:rPr lang="en-US" sz="2400" b="1" dirty="0" smtClean="0">
                <a:solidFill>
                  <a:schemeClr val="folHlink"/>
                </a:solidFill>
                <a:latin typeface="Courier New" pitchFamily="49" charset="0"/>
              </a:rPr>
              <a:t>Sub</a:t>
            </a:r>
            <a:endParaRPr lang="en-US" sz="2400" b="1" dirty="0">
              <a:solidFill>
                <a:schemeClr val="folHlink"/>
              </a:solidFill>
              <a:latin typeface="Courier New" pitchFamily="49" charset="0"/>
            </a:endParaRPr>
          </a:p>
        </p:txBody>
      </p:sp>
      <p:sp>
        <p:nvSpPr>
          <p:cNvPr id="20486" name="Line 4"/>
          <p:cNvSpPr>
            <a:spLocks noChangeShapeType="1"/>
          </p:cNvSpPr>
          <p:nvPr/>
        </p:nvSpPr>
        <p:spPr bwMode="auto">
          <a:xfrm>
            <a:off x="7696200" y="457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12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Passing by Reference 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When a variable argument is passed to a </a:t>
            </a:r>
            <a:r>
              <a:rPr lang="en-US" dirty="0" err="1" smtClean="0"/>
              <a:t>ByRef</a:t>
            </a:r>
            <a:r>
              <a:rPr lang="en-US" dirty="0" smtClean="0"/>
              <a:t> parameter, the parameter is given the same memory location as the </a:t>
            </a:r>
            <a:r>
              <a:rPr lang="en-US" dirty="0" smtClean="0"/>
              <a:t>argument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After the Sub procedure terminates, the variable has the value of the </a:t>
            </a:r>
            <a:r>
              <a:rPr lang="en-US" dirty="0" smtClean="0"/>
              <a:t>parameter</a:t>
            </a:r>
            <a:endParaRPr lang="en-US" dirty="0" smtClean="0"/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3576B1-98BA-477A-9CEC-6F6084BC1DAD}" type="slidenum">
              <a:rPr lang="en-US" sz="1400"/>
              <a:pPr eaLnBrk="1" hangingPunct="1"/>
              <a:t>27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780412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DA214F-17C2-40BC-AC90-A70A70411BDC}" type="slidenum">
              <a:rPr lang="en-US" sz="1400"/>
              <a:pPr eaLnBrk="1" hangingPunct="1"/>
              <a:t>28</a:t>
            </a:fld>
            <a:endParaRPr lang="en-US" sz="1400"/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463378" y="968984"/>
            <a:ext cx="7924800" cy="41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Public Sub </a:t>
            </a:r>
            <a:r>
              <a:rPr lang="en-US" sz="2400" b="1" dirty="0" err="1">
                <a:latin typeface="Courier New" pitchFamily="49" charset="0"/>
              </a:rPr>
              <a:t>btnOne_Click</a:t>
            </a:r>
            <a:r>
              <a:rPr lang="en-US" sz="2400" b="1" dirty="0">
                <a:latin typeface="Courier New" pitchFamily="49" charset="0"/>
              </a:rPr>
              <a:t> (</a:t>
            </a: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...</a:t>
            </a:r>
            <a:r>
              <a:rPr lang="en-US" sz="2400" b="1" dirty="0">
                <a:latin typeface="Courier New" pitchFamily="49" charset="0"/>
              </a:rPr>
              <a:t>)</a:t>
            </a: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 Handles </a:t>
            </a:r>
            <a:r>
              <a:rPr lang="en-US" sz="2400" b="1" dirty="0">
                <a:latin typeface="Courier New" pitchFamily="49" charset="0"/>
              </a:rPr>
              <a:t>_</a:t>
            </a:r>
          </a:p>
          <a:p>
            <a:pPr algn="l" eaLnBrk="1" hangingPunct="1">
              <a:spcBef>
                <a:spcPct val="20000"/>
              </a:spcBef>
            </a:pP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                            </a:t>
            </a:r>
            <a:r>
              <a:rPr lang="en-US" sz="2400" b="1" dirty="0" err="1">
                <a:latin typeface="Courier New" pitchFamily="49" charset="0"/>
              </a:rPr>
              <a:t>btnOne.Click</a:t>
            </a:r>
            <a:endParaRPr lang="en-US" sz="2400" b="1" dirty="0">
              <a:latin typeface="Courier New" pitchFamily="49" charset="0"/>
            </a:endParaRPr>
          </a:p>
          <a:p>
            <a:pPr algn="l" eaLnBrk="1" hangingPunct="1">
              <a:spcBef>
                <a:spcPct val="20000"/>
              </a:spcBef>
            </a:pP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  Dim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</a:rPr>
              <a:t>num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As Double</a:t>
            </a:r>
            <a:r>
              <a:rPr lang="en-US" sz="2400" b="1" dirty="0">
                <a:latin typeface="Courier New" pitchFamily="49" charset="0"/>
              </a:rPr>
              <a:t> = 4</a:t>
            </a:r>
          </a:p>
          <a:p>
            <a:pPr algn="l" eaLnBrk="1" hangingPunct="1">
              <a:spcBef>
                <a:spcPct val="20000"/>
              </a:spcBef>
            </a:pPr>
            <a:r>
              <a:rPr lang="en-US" sz="2400" b="1" dirty="0">
                <a:latin typeface="Courier New" pitchFamily="49" charset="0"/>
              </a:rPr>
              <a:t>  Triple(</a:t>
            </a:r>
            <a:r>
              <a:rPr lang="en-US" sz="2400" b="1" dirty="0" err="1">
                <a:latin typeface="Courier New" pitchFamily="49" charset="0"/>
              </a:rPr>
              <a:t>num</a:t>
            </a:r>
            <a:r>
              <a:rPr lang="en-US" sz="2400" b="1" dirty="0">
                <a:latin typeface="Courier New" pitchFamily="49" charset="0"/>
              </a:rPr>
              <a:t>)</a:t>
            </a:r>
          </a:p>
          <a:p>
            <a:pPr algn="l" eaLnBrk="1" hangingPunct="1">
              <a:spcBef>
                <a:spcPct val="20000"/>
              </a:spcBef>
            </a:pPr>
            <a:r>
              <a:rPr lang="en-US" dirty="0"/>
              <a:t>     </a:t>
            </a:r>
            <a:r>
              <a:rPr lang="en-US" sz="2400" b="1" dirty="0" err="1">
                <a:latin typeface="Courier New" pitchFamily="49" charset="0"/>
              </a:rPr>
              <a:t>txtBox.Text</a:t>
            </a:r>
            <a:r>
              <a:rPr lang="en-US" sz="2400" b="1" dirty="0">
                <a:latin typeface="Courier New" pitchFamily="49" charset="0"/>
              </a:rPr>
              <a:t> = </a:t>
            </a:r>
            <a:r>
              <a:rPr lang="en-US" sz="2400" b="1" dirty="0" err="1">
                <a:solidFill>
                  <a:schemeClr val="folHlink"/>
                </a:solidFill>
                <a:latin typeface="Courier New" pitchFamily="49" charset="0"/>
              </a:rPr>
              <a:t>CStr</a:t>
            </a:r>
            <a:r>
              <a:rPr lang="en-US" sz="2400" b="1" dirty="0">
                <a:latin typeface="Courier New" pitchFamily="49" charset="0"/>
              </a:rPr>
              <a:t>(</a:t>
            </a:r>
            <a:r>
              <a:rPr lang="en-US" sz="2400" b="1" dirty="0" err="1">
                <a:latin typeface="Courier New" pitchFamily="49" charset="0"/>
              </a:rPr>
              <a:t>num</a:t>
            </a:r>
            <a:r>
              <a:rPr lang="en-US" sz="2400" b="1" dirty="0">
                <a:latin typeface="Courier New" pitchFamily="49" charset="0"/>
              </a:rPr>
              <a:t>)</a:t>
            </a:r>
          </a:p>
          <a:p>
            <a:pPr algn="l" eaLnBrk="1" hangingPunct="1">
              <a:spcBef>
                <a:spcPct val="20000"/>
              </a:spcBef>
            </a:pP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End Sub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Sub</a:t>
            </a:r>
            <a:r>
              <a:rPr lang="en-US" sz="2400" b="1" dirty="0">
                <a:latin typeface="Courier New" pitchFamily="49" charset="0"/>
              </a:rPr>
              <a:t> Triple(</a:t>
            </a:r>
            <a:r>
              <a:rPr lang="en-US" sz="2400" b="1" dirty="0" err="1">
                <a:solidFill>
                  <a:schemeClr val="folHlink"/>
                </a:solidFill>
                <a:latin typeface="Courier New" pitchFamily="49" charset="0"/>
              </a:rPr>
              <a:t>ByRef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</a:rPr>
              <a:t>num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As Double</a:t>
            </a:r>
            <a:r>
              <a:rPr lang="en-US" sz="2400" b="1" dirty="0">
                <a:latin typeface="Courier New" pitchFamily="49" charset="0"/>
              </a:rPr>
              <a:t>)</a:t>
            </a:r>
          </a:p>
          <a:p>
            <a:pPr algn="l" eaLnBrk="1" hangingPunct="1">
              <a:spcBef>
                <a:spcPct val="20000"/>
              </a:spcBef>
            </a:pPr>
            <a:r>
              <a:rPr lang="en-US" sz="2400" b="1" dirty="0">
                <a:latin typeface="Courier New" pitchFamily="49" charset="0"/>
              </a:rPr>
              <a:t>  </a:t>
            </a:r>
            <a:r>
              <a:rPr lang="en-US" sz="2400" b="1" dirty="0" err="1">
                <a:latin typeface="Courier New" pitchFamily="49" charset="0"/>
              </a:rPr>
              <a:t>num</a:t>
            </a:r>
            <a:r>
              <a:rPr lang="en-US" sz="2400" b="1" dirty="0">
                <a:latin typeface="Courier New" pitchFamily="49" charset="0"/>
              </a:rPr>
              <a:t> = 3 * </a:t>
            </a:r>
            <a:r>
              <a:rPr lang="en-US" sz="2400" b="1" dirty="0" err="1">
                <a:latin typeface="Courier New" pitchFamily="49" charset="0"/>
              </a:rPr>
              <a:t>num</a:t>
            </a:r>
            <a:endParaRPr lang="en-US" sz="2400" b="1" dirty="0">
              <a:latin typeface="Courier New" pitchFamily="49" charset="0"/>
            </a:endParaRPr>
          </a:p>
          <a:p>
            <a:pPr algn="l" eaLnBrk="1" hangingPunct="1">
              <a:spcBef>
                <a:spcPct val="20000"/>
              </a:spcBef>
            </a:pP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End </a:t>
            </a:r>
            <a:r>
              <a:rPr lang="en-US" sz="2400" b="1" dirty="0" smtClean="0">
                <a:solidFill>
                  <a:schemeClr val="folHlink"/>
                </a:solidFill>
                <a:latin typeface="Courier New" pitchFamily="49" charset="0"/>
              </a:rPr>
              <a:t>Sub</a:t>
            </a:r>
            <a:endParaRPr lang="en-US" sz="2400" b="1" dirty="0">
              <a:solidFill>
                <a:schemeClr val="folHlink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061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num    n 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D6068A-03C4-429C-BF21-68B706FA17D2}" type="slidenum">
              <a:rPr lang="en-US" sz="1400"/>
              <a:pPr eaLnBrk="1" hangingPunct="1"/>
              <a:t>29</a:t>
            </a:fld>
            <a:endParaRPr lang="en-US" sz="1400"/>
          </a:p>
        </p:txBody>
      </p:sp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507657" y="1066800"/>
            <a:ext cx="7924800" cy="41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Private Sub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</a:rPr>
              <a:t>btnOne_Click</a:t>
            </a:r>
            <a:r>
              <a:rPr lang="en-US" sz="2400" b="1" dirty="0">
                <a:latin typeface="Courier New" pitchFamily="49" charset="0"/>
              </a:rPr>
              <a:t>(...) </a:t>
            </a: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Handles </a:t>
            </a:r>
            <a:r>
              <a:rPr lang="en-US" sz="2400" b="1" dirty="0">
                <a:latin typeface="Courier New" pitchFamily="49" charset="0"/>
              </a:rPr>
              <a:t>_</a:t>
            </a:r>
          </a:p>
          <a:p>
            <a:pPr algn="l" eaLnBrk="1" hangingPunct="1">
              <a:spcBef>
                <a:spcPct val="20000"/>
              </a:spcBef>
            </a:pP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                             </a:t>
            </a:r>
            <a:r>
              <a:rPr lang="en-US" sz="2400" b="1" dirty="0" err="1">
                <a:latin typeface="Courier New" pitchFamily="49" charset="0"/>
              </a:rPr>
              <a:t>btnOne_Click</a:t>
            </a:r>
            <a:endParaRPr lang="en-US" sz="2400" b="1" dirty="0">
              <a:solidFill>
                <a:schemeClr val="folHlink"/>
              </a:solidFill>
              <a:latin typeface="Courier New" pitchFamily="49" charset="0"/>
            </a:endParaRPr>
          </a:p>
          <a:p>
            <a:pPr algn="l" eaLnBrk="1" hangingPunct="1">
              <a:spcBef>
                <a:spcPct val="20000"/>
              </a:spcBef>
            </a:pP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  Dim</a:t>
            </a:r>
            <a:r>
              <a:rPr lang="en-US" sz="2400" b="1" dirty="0">
                <a:latin typeface="Courier New" pitchFamily="49" charset="0"/>
              </a:rPr>
              <a:t> n </a:t>
            </a: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As Double</a:t>
            </a:r>
            <a:r>
              <a:rPr lang="en-US" sz="2400" b="1" dirty="0">
                <a:latin typeface="Courier New" pitchFamily="49" charset="0"/>
              </a:rPr>
              <a:t> = 4</a:t>
            </a:r>
          </a:p>
          <a:p>
            <a:pPr algn="l" eaLnBrk="1" hangingPunct="1">
              <a:spcBef>
                <a:spcPct val="20000"/>
              </a:spcBef>
            </a:pPr>
            <a:r>
              <a:rPr lang="en-US" sz="2400" b="1" dirty="0">
                <a:latin typeface="Courier New" pitchFamily="49" charset="0"/>
              </a:rPr>
              <a:t>  Triple(n)</a:t>
            </a:r>
          </a:p>
          <a:p>
            <a:pPr algn="l" eaLnBrk="1" hangingPunct="1">
              <a:spcBef>
                <a:spcPct val="20000"/>
              </a:spcBef>
            </a:pPr>
            <a:r>
              <a:rPr lang="en-US" dirty="0"/>
              <a:t>     </a:t>
            </a:r>
            <a:r>
              <a:rPr lang="en-US" sz="2400" b="1" dirty="0" err="1">
                <a:latin typeface="Courier New" pitchFamily="49" charset="0"/>
              </a:rPr>
              <a:t>txtBox.Text</a:t>
            </a:r>
            <a:r>
              <a:rPr lang="en-US" sz="2400" b="1" dirty="0">
                <a:latin typeface="Courier New" pitchFamily="49" charset="0"/>
              </a:rPr>
              <a:t> = </a:t>
            </a:r>
            <a:r>
              <a:rPr lang="en-US" sz="2400" b="1" dirty="0" err="1">
                <a:solidFill>
                  <a:schemeClr val="folHlink"/>
                </a:solidFill>
                <a:latin typeface="Courier New" pitchFamily="49" charset="0"/>
              </a:rPr>
              <a:t>CStr</a:t>
            </a:r>
            <a:r>
              <a:rPr lang="en-US" sz="2400" b="1" dirty="0">
                <a:latin typeface="Courier New" pitchFamily="49" charset="0"/>
              </a:rPr>
              <a:t>(n)</a:t>
            </a:r>
          </a:p>
          <a:p>
            <a:pPr algn="l" eaLnBrk="1" hangingPunct="1">
              <a:spcBef>
                <a:spcPct val="20000"/>
              </a:spcBef>
            </a:pP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End Sub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Sub</a:t>
            </a:r>
            <a:r>
              <a:rPr lang="en-US" sz="2400" b="1" dirty="0">
                <a:latin typeface="Courier New" pitchFamily="49" charset="0"/>
              </a:rPr>
              <a:t> Triple(</a:t>
            </a:r>
            <a:r>
              <a:rPr lang="en-US" sz="2400" b="1" dirty="0" err="1">
                <a:solidFill>
                  <a:schemeClr val="folHlink"/>
                </a:solidFill>
                <a:latin typeface="Courier New" pitchFamily="49" charset="0"/>
              </a:rPr>
              <a:t>ByRef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</a:rPr>
              <a:t>num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As Double</a:t>
            </a:r>
            <a:r>
              <a:rPr lang="en-US" sz="2400" b="1" dirty="0">
                <a:latin typeface="Courier New" pitchFamily="49" charset="0"/>
              </a:rPr>
              <a:t>)</a:t>
            </a:r>
          </a:p>
          <a:p>
            <a:pPr algn="l" eaLnBrk="1" hangingPunct="1">
              <a:spcBef>
                <a:spcPct val="20000"/>
              </a:spcBef>
            </a:pPr>
            <a:r>
              <a:rPr lang="en-US" sz="2400" b="1" dirty="0">
                <a:latin typeface="Courier New" pitchFamily="49" charset="0"/>
              </a:rPr>
              <a:t>  </a:t>
            </a:r>
            <a:r>
              <a:rPr lang="en-US" sz="2400" b="1" dirty="0" err="1">
                <a:latin typeface="Courier New" pitchFamily="49" charset="0"/>
              </a:rPr>
              <a:t>num</a:t>
            </a:r>
            <a:r>
              <a:rPr lang="en-US" sz="2400" b="1" dirty="0">
                <a:latin typeface="Courier New" pitchFamily="49" charset="0"/>
              </a:rPr>
              <a:t> = 3 * </a:t>
            </a:r>
            <a:r>
              <a:rPr lang="en-US" sz="2400" b="1" dirty="0" err="1">
                <a:latin typeface="Courier New" pitchFamily="49" charset="0"/>
              </a:rPr>
              <a:t>num</a:t>
            </a:r>
            <a:endParaRPr lang="en-US" sz="2400" b="1" dirty="0">
              <a:latin typeface="Courier New" pitchFamily="49" charset="0"/>
            </a:endParaRPr>
          </a:p>
          <a:p>
            <a:pPr algn="l" eaLnBrk="1" hangingPunct="1">
              <a:spcBef>
                <a:spcPct val="20000"/>
              </a:spcBef>
            </a:pPr>
            <a:r>
              <a:rPr lang="en-US" sz="2400" b="1" dirty="0">
                <a:solidFill>
                  <a:schemeClr val="folHlink"/>
                </a:solidFill>
                <a:latin typeface="Courier New" pitchFamily="49" charset="0"/>
              </a:rPr>
              <a:t>End </a:t>
            </a:r>
            <a:r>
              <a:rPr lang="en-US" sz="2400" b="1" dirty="0" smtClean="0">
                <a:solidFill>
                  <a:schemeClr val="folHlink"/>
                </a:solidFill>
                <a:latin typeface="Courier New" pitchFamily="49" charset="0"/>
              </a:rPr>
              <a:t>Sub</a:t>
            </a:r>
            <a:endParaRPr lang="en-US" sz="2400" b="1" dirty="0">
              <a:solidFill>
                <a:schemeClr val="folHlink"/>
              </a:solidFill>
              <a:latin typeface="Courier New" pitchFamily="49" charset="0"/>
            </a:endParaRPr>
          </a:p>
        </p:txBody>
      </p:sp>
      <p:sp>
        <p:nvSpPr>
          <p:cNvPr id="23558" name="Line 4"/>
          <p:cNvSpPr>
            <a:spLocks noChangeShapeType="1"/>
          </p:cNvSpPr>
          <p:nvPr/>
        </p:nvSpPr>
        <p:spPr bwMode="auto">
          <a:xfrm>
            <a:off x="8153400" y="457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3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Assignment #1 due</a:t>
            </a:r>
          </a:p>
          <a:p>
            <a:endParaRPr lang="en-US" dirty="0"/>
          </a:p>
          <a:p>
            <a:r>
              <a:rPr lang="en-US" dirty="0" smtClean="0"/>
              <a:t>Assignment #2 </a:t>
            </a:r>
          </a:p>
          <a:p>
            <a:pPr lvl="1"/>
            <a:r>
              <a:rPr lang="en-US" dirty="0" smtClean="0"/>
              <a:t>Posted to website</a:t>
            </a:r>
            <a:endParaRPr lang="en-US" dirty="0"/>
          </a:p>
          <a:p>
            <a:pPr lvl="1"/>
            <a:r>
              <a:rPr lang="en-US" dirty="0" smtClean="0"/>
              <a:t>Due Oct 11</a:t>
            </a:r>
          </a:p>
          <a:p>
            <a:endParaRPr lang="en-US" dirty="0"/>
          </a:p>
          <a:p>
            <a:r>
              <a:rPr lang="en-US" dirty="0" smtClean="0"/>
              <a:t>Midterm </a:t>
            </a:r>
          </a:p>
          <a:p>
            <a:pPr lvl="1"/>
            <a:r>
              <a:rPr lang="en-US" dirty="0" smtClean="0"/>
              <a:t>Review session Oct 16</a:t>
            </a:r>
          </a:p>
          <a:p>
            <a:pPr lvl="1"/>
            <a:r>
              <a:rPr lang="en-US" dirty="0" smtClean="0"/>
              <a:t>Midterm in class Oct 18 [2 hours long]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028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Lifetime and Scope of a Variable 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Lifetime: Period during which it remains in </a:t>
            </a:r>
            <a:r>
              <a:rPr lang="en-US" dirty="0" smtClean="0"/>
              <a:t>memory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Scope: In Sub procedures, defined same as in event </a:t>
            </a:r>
            <a:r>
              <a:rPr lang="en-US" dirty="0" smtClean="0"/>
              <a:t>procedures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Suppose a variable is declared in procedure A that calls procedure B. While procedure B executes, the variable is alive, but out of </a:t>
            </a:r>
            <a:r>
              <a:rPr lang="en-US" dirty="0" smtClean="0"/>
              <a:t>scope</a:t>
            </a:r>
            <a:endParaRPr lang="en-US" dirty="0" smtClean="0"/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052E45-CD21-4542-9349-7CFD7F598D8A}" type="slidenum">
              <a:rPr lang="en-US" sz="1400"/>
              <a:pPr eaLnBrk="1" hangingPunct="1"/>
              <a:t>30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617268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Debugging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Programs with Sub procedures are easier to </a:t>
            </a:r>
            <a:r>
              <a:rPr lang="en-US" dirty="0" smtClean="0"/>
              <a:t>debug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Why?</a:t>
            </a:r>
            <a:endParaRPr lang="en-US" dirty="0" smtClean="0"/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1C04FB-1B79-454E-8F82-307EC6693435}" type="slidenum">
              <a:rPr lang="en-US" sz="1400"/>
              <a:pPr eaLnBrk="1" hangingPunct="1"/>
              <a:t>31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994626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46130F1-80BA-4552-B33E-C009BBB9693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96297" y="28956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“The first 90% of the code accounts for the first 90% of the development time.  The remaining 10% of the code accounts for the other 90% of the development time.”</a:t>
            </a:r>
            <a:br>
              <a:rPr lang="en-US" dirty="0"/>
            </a:br>
            <a:r>
              <a:rPr lang="en-US" i="1" dirty="0"/>
              <a:t>(Tom Cargill)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537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5.3 Function Procedures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User-Defined Functions Having Several Parameters </a:t>
            </a:r>
          </a:p>
          <a:p>
            <a:pPr eaLnBrk="1" hangingPunct="1"/>
            <a:r>
              <a:rPr lang="en-US" smtClean="0"/>
              <a:t>User-Defined Functions Having No Parameters </a:t>
            </a:r>
          </a:p>
          <a:p>
            <a:pPr eaLnBrk="1" hangingPunct="1"/>
            <a:r>
              <a:rPr lang="en-US" smtClean="0"/>
              <a:t>User-Defined Boolean-valued Functions</a:t>
            </a:r>
          </a:p>
          <a:p>
            <a:pPr eaLnBrk="1" hangingPunct="1"/>
            <a:r>
              <a:rPr lang="en-US" smtClean="0"/>
              <a:t>Comparing Function Procedures with Sub Procedures </a:t>
            </a:r>
          </a:p>
          <a:p>
            <a:pPr eaLnBrk="1" hangingPunct="1"/>
            <a:r>
              <a:rPr lang="en-US" smtClean="0"/>
              <a:t>Named Constants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96F857-033A-4600-9725-CB18D0E37394}" type="slidenum">
              <a:rPr lang="en-US" sz="1400"/>
              <a:pPr eaLnBrk="1" hangingPunct="1"/>
              <a:t>33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350610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Some Built-In Functions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0E3B8F-4F7C-4EF2-9794-B43CC4EC550A}" type="slidenum">
              <a:rPr lang="en-US" sz="1400"/>
              <a:pPr eaLnBrk="1" hangingPunct="1"/>
              <a:t>34</a:t>
            </a:fld>
            <a:endParaRPr lang="en-US" sz="1400"/>
          </a:p>
        </p:txBody>
      </p:sp>
      <p:grpSp>
        <p:nvGrpSpPr>
          <p:cNvPr id="27653" name="Group 130"/>
          <p:cNvGrpSpPr>
            <a:grpSpLocks/>
          </p:cNvGrpSpPr>
          <p:nvPr/>
        </p:nvGrpSpPr>
        <p:grpSpPr bwMode="auto">
          <a:xfrm>
            <a:off x="457200" y="1981200"/>
            <a:ext cx="7772400" cy="3581400"/>
            <a:chOff x="-3" y="-3"/>
            <a:chExt cx="3894" cy="2460"/>
          </a:xfrm>
        </p:grpSpPr>
        <p:grpSp>
          <p:nvGrpSpPr>
            <p:cNvPr id="27654" name="Group 128"/>
            <p:cNvGrpSpPr>
              <a:grpSpLocks/>
            </p:cNvGrpSpPr>
            <p:nvPr/>
          </p:nvGrpSpPr>
          <p:grpSpPr bwMode="auto">
            <a:xfrm>
              <a:off x="0" y="0"/>
              <a:ext cx="3888" cy="2454"/>
              <a:chOff x="0" y="0"/>
              <a:chExt cx="3888" cy="2454"/>
            </a:xfrm>
          </p:grpSpPr>
          <p:grpSp>
            <p:nvGrpSpPr>
              <p:cNvPr id="27656" name="Group 89"/>
              <p:cNvGrpSpPr>
                <a:grpSpLocks/>
              </p:cNvGrpSpPr>
              <p:nvPr/>
            </p:nvGrpSpPr>
            <p:grpSpPr bwMode="auto">
              <a:xfrm>
                <a:off x="0" y="0"/>
                <a:ext cx="972" cy="364"/>
                <a:chOff x="0" y="0"/>
                <a:chExt cx="972" cy="364"/>
              </a:xfrm>
            </p:grpSpPr>
            <p:sp>
              <p:nvSpPr>
                <p:cNvPr id="27714" name="Rectangle 68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886" cy="3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l"/>
                  <a:r>
                    <a:rPr lang="en-US" sz="1400" b="1" dirty="0">
                      <a:solidFill>
                        <a:srgbClr val="993300"/>
                      </a:solidFill>
                    </a:rPr>
                    <a:t>Function </a:t>
                  </a:r>
                  <a:endParaRPr lang="en-US" sz="2600" b="1" dirty="0"/>
                </a:p>
                <a:p>
                  <a:pPr algn="l" eaLnBrk="0" hangingPunct="0"/>
                  <a:endParaRPr lang="en-US" sz="2400" dirty="0"/>
                </a:p>
              </p:txBody>
            </p:sp>
            <p:sp>
              <p:nvSpPr>
                <p:cNvPr id="27715" name="Rectangle 8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72" cy="36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57" name="Group 91"/>
              <p:cNvGrpSpPr>
                <a:grpSpLocks/>
              </p:cNvGrpSpPr>
              <p:nvPr/>
            </p:nvGrpSpPr>
            <p:grpSpPr bwMode="auto">
              <a:xfrm>
                <a:off x="972" y="0"/>
                <a:ext cx="972" cy="364"/>
                <a:chOff x="972" y="0"/>
                <a:chExt cx="972" cy="364"/>
              </a:xfrm>
            </p:grpSpPr>
            <p:sp>
              <p:nvSpPr>
                <p:cNvPr id="27712" name="Rectangle 69"/>
                <p:cNvSpPr>
                  <a:spLocks noChangeArrowheads="1"/>
                </p:cNvSpPr>
                <p:nvPr/>
              </p:nvSpPr>
              <p:spPr bwMode="auto">
                <a:xfrm>
                  <a:off x="1015" y="0"/>
                  <a:ext cx="886" cy="3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l"/>
                  <a:r>
                    <a:rPr lang="en-US" sz="1400" b="1">
                      <a:solidFill>
                        <a:srgbClr val="993300"/>
                      </a:solidFill>
                    </a:rPr>
                    <a:t>Example </a:t>
                  </a:r>
                  <a:endParaRPr lang="en-US" sz="2600" b="1"/>
                </a:p>
                <a:p>
                  <a:pPr algn="l" eaLnBrk="0" hangingPunct="0"/>
                  <a:endParaRPr lang="en-US" sz="2400"/>
                </a:p>
              </p:txBody>
            </p:sp>
            <p:sp>
              <p:nvSpPr>
                <p:cNvPr id="27713" name="Rectangle 90"/>
                <p:cNvSpPr>
                  <a:spLocks noChangeArrowheads="1"/>
                </p:cNvSpPr>
                <p:nvPr/>
              </p:nvSpPr>
              <p:spPr bwMode="auto">
                <a:xfrm>
                  <a:off x="972" y="0"/>
                  <a:ext cx="972" cy="36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58" name="Group 93"/>
              <p:cNvGrpSpPr>
                <a:grpSpLocks/>
              </p:cNvGrpSpPr>
              <p:nvPr/>
            </p:nvGrpSpPr>
            <p:grpSpPr bwMode="auto">
              <a:xfrm>
                <a:off x="1944" y="0"/>
                <a:ext cx="972" cy="364"/>
                <a:chOff x="1944" y="0"/>
                <a:chExt cx="972" cy="364"/>
              </a:xfrm>
            </p:grpSpPr>
            <p:sp>
              <p:nvSpPr>
                <p:cNvPr id="27710" name="Rectangle 70"/>
                <p:cNvSpPr>
                  <a:spLocks noChangeArrowheads="1"/>
                </p:cNvSpPr>
                <p:nvPr/>
              </p:nvSpPr>
              <p:spPr bwMode="auto">
                <a:xfrm>
                  <a:off x="1987" y="0"/>
                  <a:ext cx="886" cy="3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l"/>
                  <a:r>
                    <a:rPr lang="en-US" sz="1400" b="1">
                      <a:solidFill>
                        <a:srgbClr val="993300"/>
                      </a:solidFill>
                    </a:rPr>
                    <a:t>Input </a:t>
                  </a:r>
                  <a:endParaRPr lang="en-US" sz="2600" b="1"/>
                </a:p>
                <a:p>
                  <a:pPr algn="l" eaLnBrk="0" hangingPunct="0"/>
                  <a:endParaRPr lang="en-US" sz="2400"/>
                </a:p>
              </p:txBody>
            </p:sp>
            <p:sp>
              <p:nvSpPr>
                <p:cNvPr id="27711" name="Rectangle 92"/>
                <p:cNvSpPr>
                  <a:spLocks noChangeArrowheads="1"/>
                </p:cNvSpPr>
                <p:nvPr/>
              </p:nvSpPr>
              <p:spPr bwMode="auto">
                <a:xfrm>
                  <a:off x="1944" y="0"/>
                  <a:ext cx="972" cy="36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59" name="Group 95"/>
              <p:cNvGrpSpPr>
                <a:grpSpLocks/>
              </p:cNvGrpSpPr>
              <p:nvPr/>
            </p:nvGrpSpPr>
            <p:grpSpPr bwMode="auto">
              <a:xfrm>
                <a:off x="2916" y="0"/>
                <a:ext cx="972" cy="364"/>
                <a:chOff x="2916" y="0"/>
                <a:chExt cx="972" cy="364"/>
              </a:xfrm>
            </p:grpSpPr>
            <p:sp>
              <p:nvSpPr>
                <p:cNvPr id="27708" name="Rectangle 71"/>
                <p:cNvSpPr>
                  <a:spLocks noChangeArrowheads="1"/>
                </p:cNvSpPr>
                <p:nvPr/>
              </p:nvSpPr>
              <p:spPr bwMode="auto">
                <a:xfrm>
                  <a:off x="2959" y="0"/>
                  <a:ext cx="886" cy="3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l"/>
                  <a:r>
                    <a:rPr lang="en-US" sz="1400" b="1" dirty="0">
                      <a:solidFill>
                        <a:srgbClr val="993300"/>
                      </a:solidFill>
                    </a:rPr>
                    <a:t>Output</a:t>
                  </a:r>
                  <a:endParaRPr lang="en-US" sz="2600" b="1" dirty="0"/>
                </a:p>
                <a:p>
                  <a:pPr algn="l" eaLnBrk="0" hangingPunct="0"/>
                  <a:endParaRPr lang="en-US" sz="2400" dirty="0"/>
                </a:p>
              </p:txBody>
            </p:sp>
            <p:sp>
              <p:nvSpPr>
                <p:cNvPr id="27709" name="Rectangle 94"/>
                <p:cNvSpPr>
                  <a:spLocks noChangeArrowheads="1"/>
                </p:cNvSpPr>
                <p:nvPr/>
              </p:nvSpPr>
              <p:spPr bwMode="auto">
                <a:xfrm>
                  <a:off x="2916" y="0"/>
                  <a:ext cx="972" cy="36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60" name="Group 97"/>
              <p:cNvGrpSpPr>
                <a:grpSpLocks/>
              </p:cNvGrpSpPr>
              <p:nvPr/>
            </p:nvGrpSpPr>
            <p:grpSpPr bwMode="auto">
              <a:xfrm>
                <a:off x="0" y="364"/>
                <a:ext cx="972" cy="422"/>
                <a:chOff x="0" y="364"/>
                <a:chExt cx="972" cy="422"/>
              </a:xfrm>
            </p:grpSpPr>
            <p:sp>
              <p:nvSpPr>
                <p:cNvPr id="27706" name="Rectangle 72"/>
                <p:cNvSpPr>
                  <a:spLocks noChangeArrowheads="1"/>
                </p:cNvSpPr>
                <p:nvPr/>
              </p:nvSpPr>
              <p:spPr bwMode="auto">
                <a:xfrm>
                  <a:off x="43" y="364"/>
                  <a:ext cx="886" cy="4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l"/>
                  <a:r>
                    <a:rPr lang="en-US" sz="1400">
                      <a:solidFill>
                        <a:srgbClr val="993300"/>
                      </a:solidFill>
                      <a:cs typeface="Arial" charset="0"/>
                    </a:rPr>
                    <a:t>Int </a:t>
                  </a:r>
                  <a:endParaRPr lang="en-US" sz="1200">
                    <a:cs typeface="Arial" charset="0"/>
                  </a:endParaRPr>
                </a:p>
                <a:p>
                  <a:pPr algn="l" eaLnBrk="0" hangingPunct="0"/>
                  <a:endParaRPr lang="en-US" sz="2400"/>
                </a:p>
              </p:txBody>
            </p:sp>
            <p:sp>
              <p:nvSpPr>
                <p:cNvPr id="27707" name="Rectangle 96"/>
                <p:cNvSpPr>
                  <a:spLocks noChangeArrowheads="1"/>
                </p:cNvSpPr>
                <p:nvPr/>
              </p:nvSpPr>
              <p:spPr bwMode="auto">
                <a:xfrm>
                  <a:off x="0" y="364"/>
                  <a:ext cx="97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61" name="Group 99"/>
              <p:cNvGrpSpPr>
                <a:grpSpLocks/>
              </p:cNvGrpSpPr>
              <p:nvPr/>
            </p:nvGrpSpPr>
            <p:grpSpPr bwMode="auto">
              <a:xfrm>
                <a:off x="972" y="364"/>
                <a:ext cx="972" cy="422"/>
                <a:chOff x="972" y="364"/>
                <a:chExt cx="972" cy="422"/>
              </a:xfrm>
            </p:grpSpPr>
            <p:sp>
              <p:nvSpPr>
                <p:cNvPr id="27704" name="Rectangle 73"/>
                <p:cNvSpPr>
                  <a:spLocks noChangeArrowheads="1"/>
                </p:cNvSpPr>
                <p:nvPr/>
              </p:nvSpPr>
              <p:spPr bwMode="auto">
                <a:xfrm>
                  <a:off x="1015" y="364"/>
                  <a:ext cx="886" cy="4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l"/>
                  <a:r>
                    <a:rPr lang="en-US" sz="1400">
                      <a:solidFill>
                        <a:srgbClr val="993300"/>
                      </a:solidFill>
                      <a:cs typeface="Arial" charset="0"/>
                    </a:rPr>
                    <a:t>Int(2.6) is 2 </a:t>
                  </a:r>
                  <a:endParaRPr lang="en-US" sz="1200">
                    <a:cs typeface="Arial" charset="0"/>
                  </a:endParaRPr>
                </a:p>
                <a:p>
                  <a:pPr algn="l" eaLnBrk="0" hangingPunct="0"/>
                  <a:endParaRPr lang="en-US" sz="2400"/>
                </a:p>
              </p:txBody>
            </p:sp>
            <p:sp>
              <p:nvSpPr>
                <p:cNvPr id="27705" name="Rectangle 98"/>
                <p:cNvSpPr>
                  <a:spLocks noChangeArrowheads="1"/>
                </p:cNvSpPr>
                <p:nvPr/>
              </p:nvSpPr>
              <p:spPr bwMode="auto">
                <a:xfrm>
                  <a:off x="972" y="364"/>
                  <a:ext cx="97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62" name="Group 101"/>
              <p:cNvGrpSpPr>
                <a:grpSpLocks/>
              </p:cNvGrpSpPr>
              <p:nvPr/>
            </p:nvGrpSpPr>
            <p:grpSpPr bwMode="auto">
              <a:xfrm>
                <a:off x="1944" y="364"/>
                <a:ext cx="972" cy="422"/>
                <a:chOff x="1944" y="364"/>
                <a:chExt cx="972" cy="422"/>
              </a:xfrm>
            </p:grpSpPr>
            <p:sp>
              <p:nvSpPr>
                <p:cNvPr id="27702" name="Rectangle 74"/>
                <p:cNvSpPr>
                  <a:spLocks noChangeArrowheads="1"/>
                </p:cNvSpPr>
                <p:nvPr/>
              </p:nvSpPr>
              <p:spPr bwMode="auto">
                <a:xfrm>
                  <a:off x="1987" y="364"/>
                  <a:ext cx="886" cy="4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l"/>
                  <a:r>
                    <a:rPr lang="en-US" sz="1400" dirty="0">
                      <a:solidFill>
                        <a:srgbClr val="993300"/>
                      </a:solidFill>
                      <a:cs typeface="Arial" charset="0"/>
                    </a:rPr>
                    <a:t>number </a:t>
                  </a:r>
                  <a:endParaRPr lang="en-US" sz="1200" dirty="0">
                    <a:cs typeface="Arial" charset="0"/>
                  </a:endParaRPr>
                </a:p>
                <a:p>
                  <a:pPr algn="l" eaLnBrk="0" hangingPunct="0"/>
                  <a:endParaRPr lang="en-US" sz="2400" dirty="0"/>
                </a:p>
              </p:txBody>
            </p:sp>
            <p:sp>
              <p:nvSpPr>
                <p:cNvPr id="27703" name="Rectangle 100"/>
                <p:cNvSpPr>
                  <a:spLocks noChangeArrowheads="1"/>
                </p:cNvSpPr>
                <p:nvPr/>
              </p:nvSpPr>
              <p:spPr bwMode="auto">
                <a:xfrm>
                  <a:off x="1944" y="364"/>
                  <a:ext cx="97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63" name="Group 103"/>
              <p:cNvGrpSpPr>
                <a:grpSpLocks/>
              </p:cNvGrpSpPr>
              <p:nvPr/>
            </p:nvGrpSpPr>
            <p:grpSpPr bwMode="auto">
              <a:xfrm>
                <a:off x="2916" y="364"/>
                <a:ext cx="972" cy="422"/>
                <a:chOff x="2916" y="364"/>
                <a:chExt cx="972" cy="422"/>
              </a:xfrm>
            </p:grpSpPr>
            <p:sp>
              <p:nvSpPr>
                <p:cNvPr id="27700" name="Rectangle 75"/>
                <p:cNvSpPr>
                  <a:spLocks noChangeArrowheads="1"/>
                </p:cNvSpPr>
                <p:nvPr/>
              </p:nvSpPr>
              <p:spPr bwMode="auto">
                <a:xfrm>
                  <a:off x="2959" y="364"/>
                  <a:ext cx="886" cy="4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l"/>
                  <a:r>
                    <a:rPr lang="en-US" sz="1400">
                      <a:solidFill>
                        <a:srgbClr val="993300"/>
                      </a:solidFill>
                      <a:cs typeface="Arial" charset="0"/>
                    </a:rPr>
                    <a:t>number</a:t>
                  </a:r>
                  <a:endParaRPr lang="en-US" sz="1200">
                    <a:cs typeface="Arial" charset="0"/>
                  </a:endParaRPr>
                </a:p>
                <a:p>
                  <a:pPr algn="l" eaLnBrk="0" hangingPunct="0"/>
                  <a:endParaRPr lang="en-US" sz="2400"/>
                </a:p>
              </p:txBody>
            </p:sp>
            <p:sp>
              <p:nvSpPr>
                <p:cNvPr id="27701" name="Rectangle 102"/>
                <p:cNvSpPr>
                  <a:spLocks noChangeArrowheads="1"/>
                </p:cNvSpPr>
                <p:nvPr/>
              </p:nvSpPr>
              <p:spPr bwMode="auto">
                <a:xfrm>
                  <a:off x="2916" y="364"/>
                  <a:ext cx="97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64" name="Group 105"/>
              <p:cNvGrpSpPr>
                <a:grpSpLocks/>
              </p:cNvGrpSpPr>
              <p:nvPr/>
            </p:nvGrpSpPr>
            <p:grpSpPr bwMode="auto">
              <a:xfrm>
                <a:off x="0" y="786"/>
                <a:ext cx="972" cy="422"/>
                <a:chOff x="0" y="786"/>
                <a:chExt cx="972" cy="422"/>
              </a:xfrm>
            </p:grpSpPr>
            <p:sp>
              <p:nvSpPr>
                <p:cNvPr id="27698" name="Rectangle 76"/>
                <p:cNvSpPr>
                  <a:spLocks noChangeArrowheads="1"/>
                </p:cNvSpPr>
                <p:nvPr/>
              </p:nvSpPr>
              <p:spPr bwMode="auto">
                <a:xfrm>
                  <a:off x="43" y="786"/>
                  <a:ext cx="886" cy="4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l"/>
                  <a:r>
                    <a:rPr lang="en-US" sz="1400">
                      <a:solidFill>
                        <a:srgbClr val="993300"/>
                      </a:solidFill>
                      <a:cs typeface="Arial" charset="0"/>
                    </a:rPr>
                    <a:t>Math.Round </a:t>
                  </a:r>
                  <a:endParaRPr lang="en-US" sz="1200">
                    <a:cs typeface="Arial" charset="0"/>
                  </a:endParaRPr>
                </a:p>
                <a:p>
                  <a:pPr algn="l" eaLnBrk="0" hangingPunct="0"/>
                  <a:endParaRPr lang="en-US" sz="2400"/>
                </a:p>
              </p:txBody>
            </p:sp>
            <p:sp>
              <p:nvSpPr>
                <p:cNvPr id="27699" name="Rectangle 104"/>
                <p:cNvSpPr>
                  <a:spLocks noChangeArrowheads="1"/>
                </p:cNvSpPr>
                <p:nvPr/>
              </p:nvSpPr>
              <p:spPr bwMode="auto">
                <a:xfrm>
                  <a:off x="0" y="786"/>
                  <a:ext cx="97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65" name="Group 107"/>
              <p:cNvGrpSpPr>
                <a:grpSpLocks/>
              </p:cNvGrpSpPr>
              <p:nvPr/>
            </p:nvGrpSpPr>
            <p:grpSpPr bwMode="auto">
              <a:xfrm>
                <a:off x="972" y="786"/>
                <a:ext cx="972" cy="422"/>
                <a:chOff x="972" y="786"/>
                <a:chExt cx="972" cy="422"/>
              </a:xfrm>
            </p:grpSpPr>
            <p:sp>
              <p:nvSpPr>
                <p:cNvPr id="27696" name="Rectangle 77"/>
                <p:cNvSpPr>
                  <a:spLocks noChangeArrowheads="1"/>
                </p:cNvSpPr>
                <p:nvPr/>
              </p:nvSpPr>
              <p:spPr bwMode="auto">
                <a:xfrm>
                  <a:off x="1015" y="786"/>
                  <a:ext cx="886" cy="4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l"/>
                  <a:r>
                    <a:rPr lang="en-US" sz="1400">
                      <a:solidFill>
                        <a:srgbClr val="993300"/>
                      </a:solidFill>
                      <a:cs typeface="Arial" charset="0"/>
                    </a:rPr>
                    <a:t>Math.Round(1.23,1) is 1.2 </a:t>
                  </a:r>
                  <a:endParaRPr lang="en-US" sz="1200">
                    <a:cs typeface="Arial" charset="0"/>
                  </a:endParaRPr>
                </a:p>
                <a:p>
                  <a:pPr algn="l" eaLnBrk="0" hangingPunct="0"/>
                  <a:endParaRPr lang="en-US" sz="2400"/>
                </a:p>
              </p:txBody>
            </p:sp>
            <p:sp>
              <p:nvSpPr>
                <p:cNvPr id="27697" name="Rectangle 106"/>
                <p:cNvSpPr>
                  <a:spLocks noChangeArrowheads="1"/>
                </p:cNvSpPr>
                <p:nvPr/>
              </p:nvSpPr>
              <p:spPr bwMode="auto">
                <a:xfrm>
                  <a:off x="972" y="786"/>
                  <a:ext cx="97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66" name="Group 109"/>
              <p:cNvGrpSpPr>
                <a:grpSpLocks/>
              </p:cNvGrpSpPr>
              <p:nvPr/>
            </p:nvGrpSpPr>
            <p:grpSpPr bwMode="auto">
              <a:xfrm>
                <a:off x="1944" y="786"/>
                <a:ext cx="972" cy="422"/>
                <a:chOff x="1944" y="786"/>
                <a:chExt cx="972" cy="422"/>
              </a:xfrm>
            </p:grpSpPr>
            <p:sp>
              <p:nvSpPr>
                <p:cNvPr id="27694" name="Rectangle 78"/>
                <p:cNvSpPr>
                  <a:spLocks noChangeArrowheads="1"/>
                </p:cNvSpPr>
                <p:nvPr/>
              </p:nvSpPr>
              <p:spPr bwMode="auto">
                <a:xfrm>
                  <a:off x="1987" y="786"/>
                  <a:ext cx="886" cy="4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l"/>
                  <a:r>
                    <a:rPr lang="en-US" sz="1400">
                      <a:solidFill>
                        <a:srgbClr val="993300"/>
                      </a:solidFill>
                      <a:cs typeface="Arial" charset="0"/>
                    </a:rPr>
                    <a:t>number, number</a:t>
                  </a:r>
                  <a:endParaRPr lang="en-US" sz="1200">
                    <a:cs typeface="Arial" charset="0"/>
                  </a:endParaRPr>
                </a:p>
                <a:p>
                  <a:pPr algn="l" eaLnBrk="0" hangingPunct="0"/>
                  <a:endParaRPr lang="en-US" sz="2400"/>
                </a:p>
              </p:txBody>
            </p:sp>
            <p:sp>
              <p:nvSpPr>
                <p:cNvPr id="27695" name="Rectangle 108"/>
                <p:cNvSpPr>
                  <a:spLocks noChangeArrowheads="1"/>
                </p:cNvSpPr>
                <p:nvPr/>
              </p:nvSpPr>
              <p:spPr bwMode="auto">
                <a:xfrm>
                  <a:off x="1944" y="786"/>
                  <a:ext cx="97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67" name="Group 111"/>
              <p:cNvGrpSpPr>
                <a:grpSpLocks/>
              </p:cNvGrpSpPr>
              <p:nvPr/>
            </p:nvGrpSpPr>
            <p:grpSpPr bwMode="auto">
              <a:xfrm>
                <a:off x="2916" y="786"/>
                <a:ext cx="972" cy="422"/>
                <a:chOff x="2916" y="786"/>
                <a:chExt cx="972" cy="422"/>
              </a:xfrm>
            </p:grpSpPr>
            <p:sp>
              <p:nvSpPr>
                <p:cNvPr id="27692" name="Rectangle 79"/>
                <p:cNvSpPr>
                  <a:spLocks noChangeArrowheads="1"/>
                </p:cNvSpPr>
                <p:nvPr/>
              </p:nvSpPr>
              <p:spPr bwMode="auto">
                <a:xfrm>
                  <a:off x="2959" y="786"/>
                  <a:ext cx="886" cy="4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l"/>
                  <a:r>
                    <a:rPr lang="en-US" sz="1400">
                      <a:solidFill>
                        <a:srgbClr val="993300"/>
                      </a:solidFill>
                      <a:cs typeface="Arial" charset="0"/>
                    </a:rPr>
                    <a:t>number</a:t>
                  </a:r>
                  <a:endParaRPr lang="en-US" sz="1200">
                    <a:cs typeface="Arial" charset="0"/>
                  </a:endParaRPr>
                </a:p>
                <a:p>
                  <a:pPr algn="l" eaLnBrk="0" hangingPunct="0"/>
                  <a:endParaRPr lang="en-US" sz="2400"/>
                </a:p>
              </p:txBody>
            </p:sp>
            <p:sp>
              <p:nvSpPr>
                <p:cNvPr id="27693" name="Rectangle 110"/>
                <p:cNvSpPr>
                  <a:spLocks noChangeArrowheads="1"/>
                </p:cNvSpPr>
                <p:nvPr/>
              </p:nvSpPr>
              <p:spPr bwMode="auto">
                <a:xfrm>
                  <a:off x="2916" y="786"/>
                  <a:ext cx="97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68" name="Group 113"/>
              <p:cNvGrpSpPr>
                <a:grpSpLocks/>
              </p:cNvGrpSpPr>
              <p:nvPr/>
            </p:nvGrpSpPr>
            <p:grpSpPr bwMode="auto">
              <a:xfrm>
                <a:off x="0" y="1208"/>
                <a:ext cx="972" cy="556"/>
                <a:chOff x="0" y="1208"/>
                <a:chExt cx="972" cy="556"/>
              </a:xfrm>
            </p:grpSpPr>
            <p:sp>
              <p:nvSpPr>
                <p:cNvPr id="27690" name="Rectangle 80"/>
                <p:cNvSpPr>
                  <a:spLocks noChangeArrowheads="1"/>
                </p:cNvSpPr>
                <p:nvPr/>
              </p:nvSpPr>
              <p:spPr bwMode="auto">
                <a:xfrm>
                  <a:off x="43" y="1208"/>
                  <a:ext cx="886" cy="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l"/>
                  <a:r>
                    <a:rPr lang="en-US" sz="1400">
                      <a:solidFill>
                        <a:srgbClr val="993300"/>
                      </a:solidFill>
                      <a:cs typeface="Arial" charset="0"/>
                    </a:rPr>
                    <a:t>FormatPercent </a:t>
                  </a:r>
                  <a:endParaRPr lang="en-US" sz="1200">
                    <a:cs typeface="Arial" charset="0"/>
                  </a:endParaRPr>
                </a:p>
                <a:p>
                  <a:pPr algn="l" eaLnBrk="0" hangingPunct="0"/>
                  <a:endParaRPr lang="en-US" sz="2400"/>
                </a:p>
              </p:txBody>
            </p:sp>
            <p:sp>
              <p:nvSpPr>
                <p:cNvPr id="27691" name="Rectangle 112"/>
                <p:cNvSpPr>
                  <a:spLocks noChangeArrowheads="1"/>
                </p:cNvSpPr>
                <p:nvPr/>
              </p:nvSpPr>
              <p:spPr bwMode="auto">
                <a:xfrm>
                  <a:off x="0" y="1208"/>
                  <a:ext cx="972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69" name="Group 115"/>
              <p:cNvGrpSpPr>
                <a:grpSpLocks/>
              </p:cNvGrpSpPr>
              <p:nvPr/>
            </p:nvGrpSpPr>
            <p:grpSpPr bwMode="auto">
              <a:xfrm>
                <a:off x="972" y="1208"/>
                <a:ext cx="972" cy="556"/>
                <a:chOff x="972" y="1208"/>
                <a:chExt cx="972" cy="556"/>
              </a:xfrm>
            </p:grpSpPr>
            <p:sp>
              <p:nvSpPr>
                <p:cNvPr id="27688" name="Rectangle 81"/>
                <p:cNvSpPr>
                  <a:spLocks noChangeArrowheads="1"/>
                </p:cNvSpPr>
                <p:nvPr/>
              </p:nvSpPr>
              <p:spPr bwMode="auto">
                <a:xfrm>
                  <a:off x="1015" y="1208"/>
                  <a:ext cx="886" cy="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l"/>
                  <a:r>
                    <a:rPr lang="en-US" sz="1400">
                      <a:solidFill>
                        <a:srgbClr val="993300"/>
                      </a:solidFill>
                      <a:cs typeface="Arial" charset="0"/>
                    </a:rPr>
                    <a:t>FormatPercent(.12) is 12.00%</a:t>
                  </a:r>
                  <a:endParaRPr lang="en-US" sz="1200">
                    <a:cs typeface="Arial" charset="0"/>
                  </a:endParaRPr>
                </a:p>
                <a:p>
                  <a:pPr algn="l" eaLnBrk="0" hangingPunct="0"/>
                  <a:endParaRPr lang="en-US" sz="2400"/>
                </a:p>
              </p:txBody>
            </p:sp>
            <p:sp>
              <p:nvSpPr>
                <p:cNvPr id="27689" name="Rectangle 114"/>
                <p:cNvSpPr>
                  <a:spLocks noChangeArrowheads="1"/>
                </p:cNvSpPr>
                <p:nvPr/>
              </p:nvSpPr>
              <p:spPr bwMode="auto">
                <a:xfrm>
                  <a:off x="972" y="1208"/>
                  <a:ext cx="972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70" name="Group 117"/>
              <p:cNvGrpSpPr>
                <a:grpSpLocks/>
              </p:cNvGrpSpPr>
              <p:nvPr/>
            </p:nvGrpSpPr>
            <p:grpSpPr bwMode="auto">
              <a:xfrm>
                <a:off x="1944" y="1208"/>
                <a:ext cx="972" cy="556"/>
                <a:chOff x="1944" y="1208"/>
                <a:chExt cx="972" cy="556"/>
              </a:xfrm>
            </p:grpSpPr>
            <p:sp>
              <p:nvSpPr>
                <p:cNvPr id="27686" name="Rectangle 82"/>
                <p:cNvSpPr>
                  <a:spLocks noChangeArrowheads="1"/>
                </p:cNvSpPr>
                <p:nvPr/>
              </p:nvSpPr>
              <p:spPr bwMode="auto">
                <a:xfrm>
                  <a:off x="1987" y="1208"/>
                  <a:ext cx="886" cy="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l"/>
                  <a:r>
                    <a:rPr lang="en-US" sz="1400">
                      <a:solidFill>
                        <a:srgbClr val="993300"/>
                      </a:solidFill>
                      <a:cs typeface="Arial" charset="0"/>
                    </a:rPr>
                    <a:t>number </a:t>
                  </a:r>
                  <a:endParaRPr lang="en-US" sz="1200">
                    <a:cs typeface="Arial" charset="0"/>
                  </a:endParaRPr>
                </a:p>
                <a:p>
                  <a:pPr algn="l" eaLnBrk="0" hangingPunct="0"/>
                  <a:endParaRPr lang="en-US" sz="2400"/>
                </a:p>
              </p:txBody>
            </p:sp>
            <p:sp>
              <p:nvSpPr>
                <p:cNvPr id="27687" name="Rectangle 116"/>
                <p:cNvSpPr>
                  <a:spLocks noChangeArrowheads="1"/>
                </p:cNvSpPr>
                <p:nvPr/>
              </p:nvSpPr>
              <p:spPr bwMode="auto">
                <a:xfrm>
                  <a:off x="1944" y="1208"/>
                  <a:ext cx="972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71" name="Group 119"/>
              <p:cNvGrpSpPr>
                <a:grpSpLocks/>
              </p:cNvGrpSpPr>
              <p:nvPr/>
            </p:nvGrpSpPr>
            <p:grpSpPr bwMode="auto">
              <a:xfrm>
                <a:off x="2916" y="1208"/>
                <a:ext cx="972" cy="556"/>
                <a:chOff x="2916" y="1208"/>
                <a:chExt cx="972" cy="556"/>
              </a:xfrm>
            </p:grpSpPr>
            <p:sp>
              <p:nvSpPr>
                <p:cNvPr id="27684" name="Rectangle 83"/>
                <p:cNvSpPr>
                  <a:spLocks noChangeArrowheads="1"/>
                </p:cNvSpPr>
                <p:nvPr/>
              </p:nvSpPr>
              <p:spPr bwMode="auto">
                <a:xfrm>
                  <a:off x="2959" y="1208"/>
                  <a:ext cx="886" cy="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l"/>
                  <a:r>
                    <a:rPr lang="en-US" sz="1400">
                      <a:solidFill>
                        <a:srgbClr val="993300"/>
                      </a:solidFill>
                    </a:rPr>
                    <a:t>string</a:t>
                  </a:r>
                  <a:endParaRPr lang="en-US" sz="1400">
                    <a:cs typeface="Arial" charset="0"/>
                  </a:endParaRPr>
                </a:p>
                <a:p>
                  <a:pPr algn="l" eaLnBrk="0" hangingPunct="0"/>
                  <a:endParaRPr lang="en-US" sz="2400"/>
                </a:p>
              </p:txBody>
            </p:sp>
            <p:sp>
              <p:nvSpPr>
                <p:cNvPr id="27685" name="Rectangle 118"/>
                <p:cNvSpPr>
                  <a:spLocks noChangeArrowheads="1"/>
                </p:cNvSpPr>
                <p:nvPr/>
              </p:nvSpPr>
              <p:spPr bwMode="auto">
                <a:xfrm>
                  <a:off x="2916" y="1208"/>
                  <a:ext cx="972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72" name="Group 121"/>
              <p:cNvGrpSpPr>
                <a:grpSpLocks/>
              </p:cNvGrpSpPr>
              <p:nvPr/>
            </p:nvGrpSpPr>
            <p:grpSpPr bwMode="auto">
              <a:xfrm>
                <a:off x="0" y="1764"/>
                <a:ext cx="972" cy="690"/>
                <a:chOff x="0" y="1764"/>
                <a:chExt cx="972" cy="690"/>
              </a:xfrm>
            </p:grpSpPr>
            <p:sp>
              <p:nvSpPr>
                <p:cNvPr id="27682" name="Rectangle 84"/>
                <p:cNvSpPr>
                  <a:spLocks noChangeArrowheads="1"/>
                </p:cNvSpPr>
                <p:nvPr/>
              </p:nvSpPr>
              <p:spPr bwMode="auto">
                <a:xfrm>
                  <a:off x="43" y="1764"/>
                  <a:ext cx="886" cy="6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l"/>
                  <a:r>
                    <a:rPr lang="en-US" sz="1400">
                      <a:solidFill>
                        <a:srgbClr val="993300"/>
                      </a:solidFill>
                      <a:cs typeface="Arial" charset="0"/>
                    </a:rPr>
                    <a:t>FormatNumber </a:t>
                  </a:r>
                  <a:endParaRPr lang="en-US" sz="1200">
                    <a:cs typeface="Arial" charset="0"/>
                  </a:endParaRPr>
                </a:p>
                <a:p>
                  <a:pPr algn="l" eaLnBrk="0" hangingPunct="0"/>
                  <a:endParaRPr lang="en-US" sz="2400"/>
                </a:p>
              </p:txBody>
            </p:sp>
            <p:sp>
              <p:nvSpPr>
                <p:cNvPr id="27683" name="Rectangle 120"/>
                <p:cNvSpPr>
                  <a:spLocks noChangeArrowheads="1"/>
                </p:cNvSpPr>
                <p:nvPr/>
              </p:nvSpPr>
              <p:spPr bwMode="auto">
                <a:xfrm>
                  <a:off x="0" y="1764"/>
                  <a:ext cx="972" cy="6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73" name="Group 123"/>
              <p:cNvGrpSpPr>
                <a:grpSpLocks/>
              </p:cNvGrpSpPr>
              <p:nvPr/>
            </p:nvGrpSpPr>
            <p:grpSpPr bwMode="auto">
              <a:xfrm>
                <a:off x="972" y="1764"/>
                <a:ext cx="972" cy="690"/>
                <a:chOff x="972" y="1764"/>
                <a:chExt cx="972" cy="690"/>
              </a:xfrm>
            </p:grpSpPr>
            <p:sp>
              <p:nvSpPr>
                <p:cNvPr id="27680" name="Rectangle 85"/>
                <p:cNvSpPr>
                  <a:spLocks noChangeArrowheads="1"/>
                </p:cNvSpPr>
                <p:nvPr/>
              </p:nvSpPr>
              <p:spPr bwMode="auto">
                <a:xfrm>
                  <a:off x="1015" y="1764"/>
                  <a:ext cx="886" cy="6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l"/>
                  <a:r>
                    <a:rPr lang="en-US" sz="1400">
                      <a:solidFill>
                        <a:srgbClr val="993300"/>
                      </a:solidFill>
                      <a:cs typeface="Arial" charset="0"/>
                    </a:rPr>
                    <a:t>FormatNumber(12345.628, 1) is 12,345.6 </a:t>
                  </a:r>
                  <a:endParaRPr lang="en-US" sz="1200">
                    <a:cs typeface="Arial" charset="0"/>
                  </a:endParaRPr>
                </a:p>
                <a:p>
                  <a:pPr algn="l" eaLnBrk="0" hangingPunct="0"/>
                  <a:endParaRPr lang="en-US" sz="2400"/>
                </a:p>
              </p:txBody>
            </p:sp>
            <p:sp>
              <p:nvSpPr>
                <p:cNvPr id="27681" name="Rectangle 122"/>
                <p:cNvSpPr>
                  <a:spLocks noChangeArrowheads="1"/>
                </p:cNvSpPr>
                <p:nvPr/>
              </p:nvSpPr>
              <p:spPr bwMode="auto">
                <a:xfrm>
                  <a:off x="972" y="1764"/>
                  <a:ext cx="972" cy="6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74" name="Group 125"/>
              <p:cNvGrpSpPr>
                <a:grpSpLocks/>
              </p:cNvGrpSpPr>
              <p:nvPr/>
            </p:nvGrpSpPr>
            <p:grpSpPr bwMode="auto">
              <a:xfrm>
                <a:off x="1944" y="1764"/>
                <a:ext cx="972" cy="690"/>
                <a:chOff x="1944" y="1764"/>
                <a:chExt cx="972" cy="690"/>
              </a:xfrm>
            </p:grpSpPr>
            <p:sp>
              <p:nvSpPr>
                <p:cNvPr id="27678" name="Rectangle 86"/>
                <p:cNvSpPr>
                  <a:spLocks noChangeArrowheads="1"/>
                </p:cNvSpPr>
                <p:nvPr/>
              </p:nvSpPr>
              <p:spPr bwMode="auto">
                <a:xfrm>
                  <a:off x="1987" y="1764"/>
                  <a:ext cx="886" cy="6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l"/>
                  <a:r>
                    <a:rPr lang="en-US" sz="1400">
                      <a:solidFill>
                        <a:srgbClr val="993300"/>
                      </a:solidFill>
                      <a:cs typeface="Arial" charset="0"/>
                    </a:rPr>
                    <a:t>number, number </a:t>
                  </a:r>
                  <a:endParaRPr lang="en-US" sz="1200">
                    <a:cs typeface="Arial" charset="0"/>
                  </a:endParaRPr>
                </a:p>
                <a:p>
                  <a:pPr algn="l" eaLnBrk="0" hangingPunct="0"/>
                  <a:endParaRPr lang="en-US" sz="2400"/>
                </a:p>
              </p:txBody>
            </p:sp>
            <p:sp>
              <p:nvSpPr>
                <p:cNvPr id="27679" name="Rectangle 124"/>
                <p:cNvSpPr>
                  <a:spLocks noChangeArrowheads="1"/>
                </p:cNvSpPr>
                <p:nvPr/>
              </p:nvSpPr>
              <p:spPr bwMode="auto">
                <a:xfrm>
                  <a:off x="1944" y="1764"/>
                  <a:ext cx="972" cy="6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75" name="Group 127"/>
              <p:cNvGrpSpPr>
                <a:grpSpLocks/>
              </p:cNvGrpSpPr>
              <p:nvPr/>
            </p:nvGrpSpPr>
            <p:grpSpPr bwMode="auto">
              <a:xfrm>
                <a:off x="2916" y="1764"/>
                <a:ext cx="972" cy="690"/>
                <a:chOff x="2916" y="1764"/>
                <a:chExt cx="972" cy="690"/>
              </a:xfrm>
            </p:grpSpPr>
            <p:sp>
              <p:nvSpPr>
                <p:cNvPr id="27676" name="Rectangle 87"/>
                <p:cNvSpPr>
                  <a:spLocks noChangeArrowheads="1"/>
                </p:cNvSpPr>
                <p:nvPr/>
              </p:nvSpPr>
              <p:spPr bwMode="auto">
                <a:xfrm>
                  <a:off x="2959" y="1764"/>
                  <a:ext cx="886" cy="6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l"/>
                  <a:r>
                    <a:rPr lang="en-US" sz="1400">
                      <a:solidFill>
                        <a:srgbClr val="993300"/>
                      </a:solidFill>
                      <a:cs typeface="Arial" charset="0"/>
                    </a:rPr>
                    <a:t>string</a:t>
                  </a:r>
                  <a:endParaRPr lang="en-US" sz="1200">
                    <a:cs typeface="Arial" charset="0"/>
                  </a:endParaRPr>
                </a:p>
                <a:p>
                  <a:pPr algn="l" eaLnBrk="0" hangingPunct="0"/>
                  <a:endParaRPr lang="en-US" sz="2400"/>
                </a:p>
              </p:txBody>
            </p:sp>
            <p:sp>
              <p:nvSpPr>
                <p:cNvPr id="27677" name="Rectangle 126"/>
                <p:cNvSpPr>
                  <a:spLocks noChangeArrowheads="1"/>
                </p:cNvSpPr>
                <p:nvPr/>
              </p:nvSpPr>
              <p:spPr bwMode="auto">
                <a:xfrm>
                  <a:off x="2916" y="1764"/>
                  <a:ext cx="972" cy="6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7655" name="Rectangle 129"/>
            <p:cNvSpPr>
              <a:spLocks noChangeArrowheads="1"/>
            </p:cNvSpPr>
            <p:nvPr/>
          </p:nvSpPr>
          <p:spPr bwMode="auto">
            <a:xfrm>
              <a:off x="-3" y="-3"/>
              <a:ext cx="3894" cy="2460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6707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Function Procedures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371600"/>
            <a:ext cx="8497888" cy="41513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Function procedures (aka user-defined functions) always return one value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Syntax</a:t>
            </a:r>
            <a:r>
              <a:rPr lang="en-US" dirty="0" smtClean="0"/>
              <a:t>: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folHlink"/>
                </a:solidFill>
                <a:latin typeface="Courier New" pitchFamily="49" charset="0"/>
              </a:rPr>
              <a:t>Function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b="1" i="1" dirty="0" err="1" smtClean="0">
                <a:latin typeface="Courier New" pitchFamily="49" charset="0"/>
              </a:rPr>
              <a:t>FunctionNam</a:t>
            </a:r>
            <a:r>
              <a:rPr lang="en-US" sz="2400" b="1" dirty="0" err="1" smtClean="0">
                <a:latin typeface="Courier New" pitchFamily="49" charset="0"/>
              </a:rPr>
              <a:t>e</a:t>
            </a:r>
            <a:r>
              <a:rPr lang="en-US" sz="2400" b="1" dirty="0" smtClean="0">
                <a:latin typeface="Courier New" pitchFamily="49" charset="0"/>
              </a:rPr>
              <a:t>(</a:t>
            </a:r>
            <a:r>
              <a:rPr lang="en-US" sz="2400" b="1" dirty="0" err="1" smtClean="0">
                <a:solidFill>
                  <a:schemeClr val="folHlink"/>
                </a:solidFill>
                <a:latin typeface="Courier New" pitchFamily="49" charset="0"/>
              </a:rPr>
              <a:t>ByVal</a:t>
            </a:r>
            <a:r>
              <a:rPr lang="en-US" sz="2400" b="1" dirty="0" smtClean="0">
                <a:solidFill>
                  <a:schemeClr val="folHlink"/>
                </a:solidFill>
                <a:latin typeface="Courier New" pitchFamily="49" charset="0"/>
              </a:rPr>
              <a:t> </a:t>
            </a:r>
            <a:r>
              <a:rPr lang="en-US" sz="2400" b="1" i="1" dirty="0" smtClean="0">
                <a:latin typeface="Courier New" pitchFamily="49" charset="0"/>
              </a:rPr>
              <a:t>var1 </a:t>
            </a:r>
            <a:r>
              <a:rPr lang="en-US" sz="2400" b="1" dirty="0" smtClean="0">
                <a:solidFill>
                  <a:schemeClr val="folHlink"/>
                </a:solidFill>
                <a:latin typeface="Courier New" pitchFamily="49" charset="0"/>
              </a:rPr>
              <a:t>As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b="1" i="1" dirty="0" smtClean="0">
                <a:solidFill>
                  <a:schemeClr val="folHlink"/>
                </a:solidFill>
                <a:latin typeface="Courier New" pitchFamily="49" charset="0"/>
              </a:rPr>
              <a:t>Type</a:t>
            </a:r>
            <a:r>
              <a:rPr lang="en-US" sz="2400" b="1" dirty="0" smtClean="0">
                <a:solidFill>
                  <a:schemeClr val="folHlink"/>
                </a:solidFill>
                <a:latin typeface="Courier New" pitchFamily="49" charset="0"/>
              </a:rPr>
              <a:t>1</a:t>
            </a:r>
            <a:r>
              <a:rPr lang="en-US" sz="2400" b="1" dirty="0" smtClean="0">
                <a:latin typeface="Courier New" pitchFamily="49" charset="0"/>
              </a:rPr>
              <a:t>, 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Courier New" pitchFamily="49" charset="0"/>
              </a:rPr>
              <a:t>                      </a:t>
            </a:r>
            <a:r>
              <a:rPr lang="en-US" sz="2400" b="1" dirty="0" err="1" smtClean="0">
                <a:solidFill>
                  <a:schemeClr val="folHlink"/>
                </a:solidFill>
                <a:latin typeface="Courier New" pitchFamily="49" charset="0"/>
              </a:rPr>
              <a:t>ByVal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b="1" i="1" dirty="0" smtClean="0">
                <a:latin typeface="Courier New" pitchFamily="49" charset="0"/>
              </a:rPr>
              <a:t>var2 </a:t>
            </a:r>
            <a:r>
              <a:rPr lang="en-US" sz="2400" b="1" dirty="0" smtClean="0">
                <a:solidFill>
                  <a:schemeClr val="folHlink"/>
                </a:solidFill>
                <a:latin typeface="Courier New" pitchFamily="49" charset="0"/>
              </a:rPr>
              <a:t>As </a:t>
            </a:r>
            <a:r>
              <a:rPr lang="en-US" sz="2400" b="1" i="1" dirty="0" smtClean="0">
                <a:solidFill>
                  <a:schemeClr val="folHlink"/>
                </a:solidFill>
                <a:latin typeface="Courier New" pitchFamily="49" charset="0"/>
              </a:rPr>
              <a:t>Type</a:t>
            </a:r>
            <a:r>
              <a:rPr lang="en-US" sz="2400" b="1" dirty="0" smtClean="0">
                <a:solidFill>
                  <a:schemeClr val="folHlink"/>
                </a:solidFill>
                <a:latin typeface="Courier New" pitchFamily="49" charset="0"/>
              </a:rPr>
              <a:t>2</a:t>
            </a:r>
            <a:r>
              <a:rPr lang="en-US" sz="2400" b="1" dirty="0" smtClean="0">
                <a:latin typeface="Courier New" pitchFamily="49" charset="0"/>
              </a:rPr>
              <a:t>, 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Courier New" pitchFamily="49" charset="0"/>
              </a:rPr>
              <a:t>                        </a:t>
            </a:r>
            <a:r>
              <a:rPr lang="en-US" sz="2400" b="1" dirty="0" smtClean="0">
                <a:solidFill>
                  <a:schemeClr val="folHlink"/>
                </a:solidFill>
                <a:latin typeface="Courier New" pitchFamily="49" charset="0"/>
              </a:rPr>
              <a:t>…</a:t>
            </a:r>
            <a:r>
              <a:rPr lang="en-US" sz="2400" b="1" dirty="0" smtClean="0">
                <a:latin typeface="Courier New" pitchFamily="49" charset="0"/>
              </a:rPr>
              <a:t>) </a:t>
            </a:r>
            <a:r>
              <a:rPr lang="en-US" sz="2400" b="1" dirty="0" smtClean="0">
                <a:solidFill>
                  <a:schemeClr val="folHlink"/>
                </a:solidFill>
                <a:latin typeface="Courier New" pitchFamily="49" charset="0"/>
              </a:rPr>
              <a:t>As </a:t>
            </a:r>
            <a:r>
              <a:rPr lang="en-US" sz="2400" b="1" i="1" dirty="0" err="1" smtClean="0">
                <a:solidFill>
                  <a:schemeClr val="folHlink"/>
                </a:solidFill>
                <a:latin typeface="Courier New" pitchFamily="49" charset="0"/>
              </a:rPr>
              <a:t>dataType</a:t>
            </a:r>
            <a:endParaRPr lang="en-US" sz="2400" b="1" i="1" dirty="0" smtClean="0">
              <a:solidFill>
                <a:schemeClr val="folHlink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i="1" dirty="0" smtClean="0">
                <a:latin typeface="Courier New" pitchFamily="49" charset="0"/>
              </a:rPr>
              <a:t>  statement(s)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Courier New" pitchFamily="49" charset="0"/>
              </a:rPr>
              <a:t>  </a:t>
            </a:r>
            <a:r>
              <a:rPr lang="en-US" sz="2400" b="1" dirty="0" smtClean="0">
                <a:solidFill>
                  <a:schemeClr val="folHlink"/>
                </a:solidFill>
                <a:latin typeface="Courier New" pitchFamily="49" charset="0"/>
              </a:rPr>
              <a:t>Return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b="1" i="1" dirty="0" smtClean="0">
                <a:latin typeface="Courier New" pitchFamily="49" charset="0"/>
              </a:rPr>
              <a:t>expression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folHlink"/>
                </a:solidFill>
                <a:latin typeface="Courier New" pitchFamily="49" charset="0"/>
              </a:rPr>
              <a:t>End Function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68D2D0-317F-4016-8441-5AE7831DE808}" type="slidenum">
              <a:rPr lang="en-US" sz="1400"/>
              <a:pPr eaLnBrk="1" hangingPunct="1"/>
              <a:t>35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25487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Form</a:t>
            </a:r>
          </a:p>
        </p:txBody>
      </p:sp>
      <p:pic>
        <p:nvPicPr>
          <p:cNvPr id="29703" name="Content Placeholder 10" descr="6-3-2.ti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514600"/>
            <a:ext cx="4800600" cy="2660650"/>
          </a:xfrm>
        </p:spPr>
      </p:pic>
      <p:sp>
        <p:nvSpPr>
          <p:cNvPr id="2969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ACD742-59D5-4DA3-BF20-95ED1D8BD3E6}" type="slidenum">
              <a:rPr lang="en-US" sz="1400"/>
              <a:pPr eaLnBrk="1" hangingPunct="1"/>
              <a:t>36</a:t>
            </a:fld>
            <a:endParaRPr lang="en-US" sz="1400"/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6248400" y="3184525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txtFullName</a:t>
            </a:r>
          </a:p>
        </p:txBody>
      </p:sp>
      <p:sp>
        <p:nvSpPr>
          <p:cNvPr id="29702" name="Text Box 10"/>
          <p:cNvSpPr txBox="1">
            <a:spLocks noChangeArrowheads="1"/>
          </p:cNvSpPr>
          <p:nvPr/>
        </p:nvSpPr>
        <p:spPr bwMode="auto">
          <a:xfrm>
            <a:off x="6248400" y="4419600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txtFirstName</a:t>
            </a:r>
          </a:p>
        </p:txBody>
      </p:sp>
      <p:sp>
        <p:nvSpPr>
          <p:cNvPr id="29704" name="Line 6"/>
          <p:cNvSpPr>
            <a:spLocks noChangeShapeType="1"/>
          </p:cNvSpPr>
          <p:nvPr/>
        </p:nvSpPr>
        <p:spPr bwMode="auto">
          <a:xfrm flipH="1">
            <a:off x="5105400" y="3429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Line 8"/>
          <p:cNvSpPr>
            <a:spLocks noChangeShapeType="1"/>
          </p:cNvSpPr>
          <p:nvPr/>
        </p:nvSpPr>
        <p:spPr bwMode="auto">
          <a:xfrm flipH="1">
            <a:off x="5105400" y="4648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9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Example: Code</a:t>
            </a:r>
          </a:p>
        </p:txBody>
      </p:sp>
      <p:sp>
        <p:nvSpPr>
          <p:cNvPr id="307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981200"/>
            <a:ext cx="7964488" cy="44196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Private Sub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btnDetermine_Click</a:t>
            </a:r>
            <a:r>
              <a:rPr lang="en-US" sz="2000" b="1" dirty="0" smtClean="0">
                <a:latin typeface="Courier New" pitchFamily="49" charset="0"/>
              </a:rPr>
              <a:t>(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...</a:t>
            </a:r>
            <a:r>
              <a:rPr lang="en-US" sz="2000" b="1" dirty="0" smtClean="0">
                <a:latin typeface="Courier New" pitchFamily="49" charset="0"/>
              </a:rPr>
              <a:t>) _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                      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Handles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btnDetermine.Click</a:t>
            </a:r>
            <a:endParaRPr lang="en-US" sz="2000" b="1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2000" b="1" dirty="0" smtClean="0">
                <a:latin typeface="Courier New" pitchFamily="49" charset="0"/>
              </a:rPr>
              <a:t> name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As String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name = </a:t>
            </a:r>
            <a:r>
              <a:rPr lang="en-US" sz="2000" b="1" dirty="0" err="1" smtClean="0">
                <a:latin typeface="Courier New" pitchFamily="49" charset="0"/>
              </a:rPr>
              <a:t>txtFullName.Text</a:t>
            </a:r>
            <a:endParaRPr lang="en-US" sz="2000" b="1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</a:rPr>
              <a:t>txtFirstName.Text</a:t>
            </a:r>
            <a:r>
              <a:rPr lang="en-US" sz="2000" b="1" dirty="0" smtClean="0">
                <a:latin typeface="Courier New" pitchFamily="49" charset="0"/>
              </a:rPr>
              <a:t> = </a:t>
            </a:r>
            <a:r>
              <a:rPr lang="en-US" sz="2000" b="1" dirty="0" err="1" smtClean="0">
                <a:latin typeface="Courier New" pitchFamily="49" charset="0"/>
              </a:rPr>
              <a:t>FirstName</a:t>
            </a:r>
            <a:r>
              <a:rPr lang="en-US" sz="2000" b="1" dirty="0" smtClean="0">
                <a:latin typeface="Courier New" pitchFamily="49" charset="0"/>
              </a:rPr>
              <a:t>(name)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End Sub</a:t>
            </a:r>
          </a:p>
          <a:p>
            <a:pPr eaLnBrk="1" hangingPunct="1">
              <a:buFontTx/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Function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FirstName</a:t>
            </a:r>
            <a:r>
              <a:rPr lang="en-US" sz="2000" b="1" dirty="0" smtClean="0">
                <a:latin typeface="Courier New" pitchFamily="49" charset="0"/>
              </a:rPr>
              <a:t>(</a:t>
            </a:r>
            <a:r>
              <a:rPr lang="en-US" sz="2000" b="1" dirty="0" err="1" smtClean="0">
                <a:solidFill>
                  <a:schemeClr val="folHlink"/>
                </a:solidFill>
                <a:latin typeface="Courier New" pitchFamily="49" charset="0"/>
              </a:rPr>
              <a:t>ByVal</a:t>
            </a:r>
            <a:r>
              <a:rPr lang="en-US" sz="2000" b="1" dirty="0" smtClean="0">
                <a:latin typeface="Courier New" pitchFamily="49" charset="0"/>
              </a:rPr>
              <a:t> name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As String</a:t>
            </a:r>
            <a:r>
              <a:rPr lang="en-US" sz="2000" b="1" dirty="0" smtClean="0">
                <a:latin typeface="Courier New" pitchFamily="49" charset="0"/>
              </a:rPr>
              <a:t>)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As String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firstSpace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As Integer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</a:rPr>
              <a:t>firstSpace</a:t>
            </a:r>
            <a:r>
              <a:rPr lang="en-US" sz="2000" b="1" dirty="0" smtClean="0">
                <a:latin typeface="Courier New" pitchFamily="49" charset="0"/>
              </a:rPr>
              <a:t> = </a:t>
            </a:r>
            <a:r>
              <a:rPr lang="en-US" sz="2000" b="1" dirty="0" err="1" smtClean="0">
                <a:latin typeface="Courier New" pitchFamily="49" charset="0"/>
              </a:rPr>
              <a:t>name.IndexOf</a:t>
            </a:r>
            <a:r>
              <a:rPr lang="en-US" sz="2000" b="1" dirty="0" smtClean="0">
                <a:latin typeface="Courier New" pitchFamily="49" charset="0"/>
              </a:rPr>
              <a:t>(" ")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Return</a:t>
            </a:r>
            <a:r>
              <a:rPr lang="en-US" sz="2000" b="1" dirty="0" smtClean="0">
                <a:solidFill>
                  <a:srgbClr val="66CCFF"/>
                </a:solidFill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name.Substring</a:t>
            </a:r>
            <a:r>
              <a:rPr lang="en-US" sz="2000" b="1" dirty="0" smtClean="0">
                <a:latin typeface="Courier New" pitchFamily="49" charset="0"/>
              </a:rPr>
              <a:t>(0, </a:t>
            </a:r>
            <a:r>
              <a:rPr lang="en-US" sz="2000" b="1" dirty="0" err="1" smtClean="0">
                <a:latin typeface="Courier New" pitchFamily="49" charset="0"/>
              </a:rPr>
              <a:t>firstSpace</a:t>
            </a:r>
            <a:r>
              <a:rPr lang="en-US" sz="2000" b="1" dirty="0" smtClean="0">
                <a:latin typeface="Courier New" pitchFamily="49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End Function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456B91-8F8D-4F25-B67D-F834ABE50301}" type="slidenum">
              <a:rPr lang="en-US" sz="1400"/>
              <a:pPr eaLnBrk="1" hangingPunct="1"/>
              <a:t>37</a:t>
            </a:fld>
            <a:endParaRPr lang="en-US" sz="1400"/>
          </a:p>
        </p:txBody>
      </p:sp>
      <p:sp>
        <p:nvSpPr>
          <p:cNvPr id="30724" name="AutoShape 7"/>
          <p:cNvSpPr>
            <a:spLocks noChangeArrowheads="1"/>
          </p:cNvSpPr>
          <p:nvPr/>
        </p:nvSpPr>
        <p:spPr bwMode="auto">
          <a:xfrm>
            <a:off x="6279292" y="5029200"/>
            <a:ext cx="2133600" cy="1295400"/>
          </a:xfrm>
          <a:prstGeom prst="leftArrowCallout">
            <a:avLst>
              <a:gd name="adj1" fmla="val 25000"/>
              <a:gd name="adj2" fmla="val 25000"/>
              <a:gd name="adj3" fmla="val 27451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AutoShape 6"/>
          <p:cNvSpPr>
            <a:spLocks noChangeArrowheads="1"/>
          </p:cNvSpPr>
          <p:nvPr/>
        </p:nvSpPr>
        <p:spPr bwMode="auto">
          <a:xfrm>
            <a:off x="6469792" y="3005137"/>
            <a:ext cx="1752600" cy="1143000"/>
          </a:xfrm>
          <a:prstGeom prst="leftArrowCallout">
            <a:avLst>
              <a:gd name="adj1" fmla="val 25000"/>
              <a:gd name="adj2" fmla="val 25000"/>
              <a:gd name="adj3" fmla="val 25556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Text Box 4"/>
          <p:cNvSpPr txBox="1">
            <a:spLocks noChangeArrowheads="1"/>
          </p:cNvSpPr>
          <p:nvPr/>
        </p:nvSpPr>
        <p:spPr bwMode="auto">
          <a:xfrm>
            <a:off x="7155592" y="3157537"/>
            <a:ext cx="990600" cy="6000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Function call</a:t>
            </a:r>
          </a:p>
        </p:txBody>
      </p:sp>
      <p:sp>
        <p:nvSpPr>
          <p:cNvPr id="30729" name="Text Box 5"/>
          <p:cNvSpPr txBox="1">
            <a:spLocks noChangeArrowheads="1"/>
          </p:cNvSpPr>
          <p:nvPr/>
        </p:nvSpPr>
        <p:spPr bwMode="auto">
          <a:xfrm>
            <a:off x="7117492" y="5257800"/>
            <a:ext cx="1143000" cy="6000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Return statement</a:t>
            </a:r>
          </a:p>
        </p:txBody>
      </p:sp>
    </p:spTree>
    <p:extLst>
      <p:ext uri="{BB962C8B-B14F-4D97-AF65-F5344CB8AC3E}">
        <p14:creationId xmlns:p14="http://schemas.microsoft.com/office/powerpoint/2010/main" val="3269026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Form</a:t>
            </a:r>
          </a:p>
        </p:txBody>
      </p:sp>
      <p:pic>
        <p:nvPicPr>
          <p:cNvPr id="31753" name="Content Placeholder 13" descr="6-3-3.ti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2286000"/>
            <a:ext cx="3998912" cy="3581400"/>
          </a:xfrm>
        </p:spPr>
      </p:pic>
      <p:sp>
        <p:nvSpPr>
          <p:cNvPr id="3174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1F7110-85B4-4E9A-91D5-36A1E077F96F}" type="slidenum">
              <a:rPr lang="en-US" sz="1400"/>
              <a:pPr eaLnBrk="1" hangingPunct="1"/>
              <a:t>38</a:t>
            </a:fld>
            <a:endParaRPr lang="en-US" sz="1400"/>
          </a:p>
        </p:txBody>
      </p:sp>
      <p:sp>
        <p:nvSpPr>
          <p:cNvPr id="31749" name="Text Box 11"/>
          <p:cNvSpPr txBox="1">
            <a:spLocks noChangeArrowheads="1"/>
          </p:cNvSpPr>
          <p:nvPr/>
        </p:nvSpPr>
        <p:spPr bwMode="auto">
          <a:xfrm>
            <a:off x="5257800" y="31242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txtSideOne</a:t>
            </a:r>
          </a:p>
        </p:txBody>
      </p:sp>
      <p:sp>
        <p:nvSpPr>
          <p:cNvPr id="31750" name="Text Box 12"/>
          <p:cNvSpPr txBox="1">
            <a:spLocks noChangeArrowheads="1"/>
          </p:cNvSpPr>
          <p:nvPr/>
        </p:nvSpPr>
        <p:spPr bwMode="auto">
          <a:xfrm>
            <a:off x="5334000" y="36576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txtSideTwo</a:t>
            </a:r>
          </a:p>
        </p:txBody>
      </p:sp>
      <p:sp>
        <p:nvSpPr>
          <p:cNvPr id="31751" name="Text Box 13"/>
          <p:cNvSpPr txBox="1">
            <a:spLocks noChangeArrowheads="1"/>
          </p:cNvSpPr>
          <p:nvPr/>
        </p:nvSpPr>
        <p:spPr bwMode="auto">
          <a:xfrm>
            <a:off x="5410200" y="51054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1752" name="Text Box 14"/>
          <p:cNvSpPr txBox="1">
            <a:spLocks noChangeArrowheads="1"/>
          </p:cNvSpPr>
          <p:nvPr/>
        </p:nvSpPr>
        <p:spPr bwMode="auto">
          <a:xfrm>
            <a:off x="5105400" y="50292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txtHyp</a:t>
            </a:r>
          </a:p>
        </p:txBody>
      </p:sp>
      <p:sp>
        <p:nvSpPr>
          <p:cNvPr id="31754" name="Line 8"/>
          <p:cNvSpPr>
            <a:spLocks noChangeShapeType="1"/>
          </p:cNvSpPr>
          <p:nvPr/>
        </p:nvSpPr>
        <p:spPr bwMode="auto">
          <a:xfrm flipH="1">
            <a:off x="46482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Line 9"/>
          <p:cNvSpPr>
            <a:spLocks noChangeShapeType="1"/>
          </p:cNvSpPr>
          <p:nvPr/>
        </p:nvSpPr>
        <p:spPr bwMode="auto">
          <a:xfrm flipH="1">
            <a:off x="4648200" y="3886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Line 10"/>
          <p:cNvSpPr>
            <a:spLocks noChangeShapeType="1"/>
          </p:cNvSpPr>
          <p:nvPr/>
        </p:nvSpPr>
        <p:spPr bwMode="auto">
          <a:xfrm flipH="1">
            <a:off x="4648200" y="5257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82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Code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219200"/>
            <a:ext cx="7964488" cy="41513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Private Sub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btnCalculate_Click</a:t>
            </a:r>
            <a:r>
              <a:rPr lang="en-US" sz="2000" b="1" dirty="0" smtClean="0">
                <a:latin typeface="Courier New" pitchFamily="49" charset="0"/>
              </a:rPr>
              <a:t>(...) 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                      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Handles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btnCalculate.Click</a:t>
            </a:r>
            <a:endParaRPr lang="en-US" sz="2000" b="1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2000" b="1" dirty="0" smtClean="0">
                <a:latin typeface="Courier New" pitchFamily="49" charset="0"/>
              </a:rPr>
              <a:t> a, b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As Double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a = </a:t>
            </a:r>
            <a:r>
              <a:rPr lang="en-US" sz="2000" b="1" dirty="0" err="1" smtClean="0">
                <a:solidFill>
                  <a:schemeClr val="folHlink"/>
                </a:solidFill>
                <a:latin typeface="Courier New" pitchFamily="49" charset="0"/>
              </a:rPr>
              <a:t>CDbl</a:t>
            </a:r>
            <a:r>
              <a:rPr lang="en-US" sz="2000" b="1" dirty="0" smtClean="0">
                <a:latin typeface="Courier New" pitchFamily="49" charset="0"/>
              </a:rPr>
              <a:t>(</a:t>
            </a:r>
            <a:r>
              <a:rPr lang="en-US" sz="2000" b="1" dirty="0" err="1" smtClean="0">
                <a:latin typeface="Courier New" pitchFamily="49" charset="0"/>
              </a:rPr>
              <a:t>txtSideOne.Text</a:t>
            </a:r>
            <a:r>
              <a:rPr lang="en-US" sz="2000" b="1" dirty="0" smtClean="0">
                <a:latin typeface="Courier New" pitchFamily="49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b = </a:t>
            </a:r>
            <a:r>
              <a:rPr lang="en-US" sz="2000" b="1" dirty="0" err="1" smtClean="0">
                <a:solidFill>
                  <a:schemeClr val="folHlink"/>
                </a:solidFill>
                <a:latin typeface="Courier New" pitchFamily="49" charset="0"/>
              </a:rPr>
              <a:t>CDbl</a:t>
            </a:r>
            <a:r>
              <a:rPr lang="en-US" sz="2000" b="1" dirty="0" smtClean="0">
                <a:latin typeface="Courier New" pitchFamily="49" charset="0"/>
              </a:rPr>
              <a:t>(</a:t>
            </a:r>
            <a:r>
              <a:rPr lang="en-US" sz="2000" b="1" dirty="0" err="1" smtClean="0">
                <a:latin typeface="Courier New" pitchFamily="49" charset="0"/>
              </a:rPr>
              <a:t>txtSideTwo.Text</a:t>
            </a:r>
            <a:r>
              <a:rPr lang="en-US" sz="2000" b="1" dirty="0" smtClean="0">
                <a:latin typeface="Courier New" pitchFamily="49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</a:rPr>
              <a:t>txtHyp.Text</a:t>
            </a:r>
            <a:r>
              <a:rPr lang="en-US" sz="2000" b="1" dirty="0" smtClean="0">
                <a:latin typeface="Courier New" pitchFamily="49" charset="0"/>
              </a:rPr>
              <a:t> = </a:t>
            </a:r>
            <a:r>
              <a:rPr lang="en-US" sz="2000" b="1" dirty="0" err="1" smtClean="0">
                <a:solidFill>
                  <a:schemeClr val="folHlink"/>
                </a:solidFill>
                <a:latin typeface="Courier New" pitchFamily="49" charset="0"/>
              </a:rPr>
              <a:t>CStr</a:t>
            </a:r>
            <a:r>
              <a:rPr lang="en-US" sz="2000" b="1" dirty="0" smtClean="0">
                <a:latin typeface="Courier New" pitchFamily="49" charset="0"/>
              </a:rPr>
              <a:t>(Hypotenuse(a, b))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End Sub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Function</a:t>
            </a:r>
            <a:r>
              <a:rPr lang="en-US" sz="2000" b="1" dirty="0" smtClean="0">
                <a:latin typeface="Courier New" pitchFamily="49" charset="0"/>
              </a:rPr>
              <a:t> Hypotenuse(</a:t>
            </a:r>
            <a:r>
              <a:rPr lang="en-US" sz="2000" b="1" dirty="0" err="1" smtClean="0">
                <a:solidFill>
                  <a:schemeClr val="folHlink"/>
                </a:solidFill>
                <a:latin typeface="Courier New" pitchFamily="49" charset="0"/>
              </a:rPr>
              <a:t>ByVal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a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 As Double</a:t>
            </a:r>
            <a:r>
              <a:rPr lang="en-US" sz="2000" b="1" dirty="0" smtClean="0">
                <a:latin typeface="Courier New" pitchFamily="49" charset="0"/>
              </a:rPr>
              <a:t>, 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66CCFF"/>
                </a:solidFill>
                <a:latin typeface="Courier New" pitchFamily="49" charset="0"/>
              </a:rPr>
              <a:t>                    </a:t>
            </a:r>
            <a:r>
              <a:rPr lang="en-US" sz="2000" b="1" dirty="0" err="1" smtClean="0">
                <a:solidFill>
                  <a:schemeClr val="folHlink"/>
                </a:solidFill>
                <a:latin typeface="Courier New" pitchFamily="49" charset="0"/>
              </a:rPr>
              <a:t>ByVal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b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 As Double</a:t>
            </a:r>
            <a:r>
              <a:rPr lang="en-US" sz="2000" b="1" dirty="0" smtClean="0">
                <a:latin typeface="Courier New" pitchFamily="49" charset="0"/>
              </a:rPr>
              <a:t>)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As Double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Return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Math.Sqrt</a:t>
            </a:r>
            <a:r>
              <a:rPr lang="en-US" sz="2000" b="1" dirty="0" smtClean="0">
                <a:latin typeface="Courier New" pitchFamily="49" charset="0"/>
              </a:rPr>
              <a:t>(a ^ 2 + b ^ 2)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itchFamily="49" charset="0"/>
              </a:rPr>
              <a:t>End Function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9DC76B-38D1-477B-B587-595D414982AE}" type="slidenum">
              <a:rPr lang="en-US" sz="1400"/>
              <a:pPr eaLnBrk="1" hangingPunct="1"/>
              <a:t>39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889802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Logical Operators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980728"/>
            <a:ext cx="8382000" cy="549322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&lt;		less than	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&lt;=	less than or equal to	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&gt;		greater than	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&gt;=	greater than or equal to	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=		equal to	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&lt;&gt;	not equal to</a:t>
            </a:r>
          </a:p>
          <a:p>
            <a:pPr eaLnBrk="1" hangingPunct="1">
              <a:buFontTx/>
              <a:buNone/>
            </a:pPr>
            <a:endParaRPr lang="en-US" sz="2800" dirty="0" smtClean="0">
              <a:solidFill>
                <a:schemeClr val="hlink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chemeClr val="hlink"/>
                </a:solidFill>
              </a:rPr>
              <a:t>ASCII values are used to decide order for </a:t>
            </a:r>
            <a:r>
              <a:rPr lang="en-US" sz="2800" dirty="0" smtClean="0">
                <a:solidFill>
                  <a:schemeClr val="hlink"/>
                </a:solidFill>
              </a:rPr>
              <a:t>strings</a:t>
            </a:r>
            <a:endParaRPr lang="en-US" sz="2800" dirty="0" smtClean="0">
              <a:solidFill>
                <a:schemeClr val="hlink"/>
              </a:solidFill>
            </a:endParaRP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A89ED8-A6B3-46DB-BF4B-8B0138050154}" type="slidenum">
              <a:rPr lang="en-US" sz="1400" smtClean="0"/>
              <a:pPr eaLnBrk="1" hangingPunct="1"/>
              <a:t>4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Function </a:t>
            </a:r>
            <a:r>
              <a:rPr lang="en-US" dirty="0" smtClean="0"/>
              <a:t>Having No Parameters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981200"/>
            <a:ext cx="7239000" cy="415131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chemeClr val="folHlink"/>
                </a:solidFill>
                <a:latin typeface="Courier New" pitchFamily="49" charset="0"/>
              </a:rPr>
              <a:t>Private Sub</a:t>
            </a:r>
            <a:r>
              <a:rPr lang="en-US" sz="2400" b="1" smtClean="0">
                <a:latin typeface="Courier New" pitchFamily="49" charset="0"/>
              </a:rPr>
              <a:t> btnDisplay_Click(</a:t>
            </a:r>
            <a:r>
              <a:rPr lang="en-US" sz="2400" b="1" smtClean="0">
                <a:solidFill>
                  <a:schemeClr val="folHlink"/>
                </a:solidFill>
                <a:latin typeface="Courier New" pitchFamily="49" charset="0"/>
              </a:rPr>
              <a:t>...</a:t>
            </a:r>
            <a:r>
              <a:rPr lang="en-US" sz="2400" b="1" smtClean="0">
                <a:latin typeface="Courier New" pitchFamily="49" charset="0"/>
              </a:rPr>
              <a:t>) 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Courier New" pitchFamily="49" charset="0"/>
              </a:rPr>
              <a:t>              </a:t>
            </a:r>
            <a:r>
              <a:rPr lang="en-US" sz="2400" b="1" smtClean="0">
                <a:solidFill>
                  <a:schemeClr val="folHlink"/>
                </a:solidFill>
                <a:latin typeface="Courier New" pitchFamily="49" charset="0"/>
              </a:rPr>
              <a:t>Handles</a:t>
            </a:r>
            <a:r>
              <a:rPr lang="en-US" sz="2400" b="1" smtClean="0">
                <a:latin typeface="Courier New" pitchFamily="49" charset="0"/>
              </a:rPr>
              <a:t> btnDisplay.Click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Courier New" pitchFamily="49" charset="0"/>
              </a:rPr>
              <a:t>  txtBox.Text = Saying()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chemeClr val="folHlink"/>
                </a:solidFill>
                <a:latin typeface="Courier New" pitchFamily="49" charset="0"/>
              </a:rPr>
              <a:t>End Sub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b="1" smtClean="0">
                <a:solidFill>
                  <a:schemeClr val="folHlink"/>
                </a:solidFill>
                <a:latin typeface="Courier New" pitchFamily="49" charset="0"/>
              </a:rPr>
              <a:t>Function</a:t>
            </a:r>
            <a:r>
              <a:rPr lang="en-US" sz="2400" b="1" smtClean="0">
                <a:latin typeface="Courier New" pitchFamily="49" charset="0"/>
              </a:rPr>
              <a:t> Saying() As </a:t>
            </a:r>
            <a:r>
              <a:rPr lang="en-US" sz="2400" b="1" smtClean="0">
                <a:solidFill>
                  <a:schemeClr val="folHlink"/>
                </a:solidFill>
                <a:latin typeface="Courier New" pitchFamily="49" charset="0"/>
              </a:rPr>
              <a:t>String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Courier New" pitchFamily="49" charset="0"/>
              </a:rPr>
              <a:t>  </a:t>
            </a:r>
            <a:r>
              <a:rPr lang="en-US" sz="2400" b="1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2400" b="1" smtClean="0">
                <a:latin typeface="Courier New" pitchFamily="49" charset="0"/>
              </a:rPr>
              <a:t> strVar As </a:t>
            </a:r>
            <a:r>
              <a:rPr lang="en-US" sz="2400" b="1" smtClean="0">
                <a:solidFill>
                  <a:schemeClr val="folHlink"/>
                </a:solidFill>
                <a:latin typeface="Courier New" pitchFamily="49" charset="0"/>
              </a:rPr>
              <a:t>String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Courier New" pitchFamily="49" charset="0"/>
              </a:rPr>
              <a:t>  strVar = InputBox(</a:t>
            </a:r>
            <a:r>
              <a:rPr lang="en-US" sz="2400" b="1" smtClean="0">
                <a:solidFill>
                  <a:schemeClr val="hlink"/>
                </a:solidFill>
                <a:latin typeface="Courier New" pitchFamily="49" charset="0"/>
              </a:rPr>
              <a:t>"What is your"</a:t>
            </a:r>
            <a:r>
              <a:rPr lang="en-US" sz="2400" b="1" smtClean="0">
                <a:latin typeface="Courier New" pitchFamily="49" charset="0"/>
              </a:rPr>
              <a:t> 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Courier New" pitchFamily="49" charset="0"/>
              </a:rPr>
              <a:t>           &amp; </a:t>
            </a:r>
            <a:r>
              <a:rPr lang="en-US" sz="2400" b="1" smtClean="0">
                <a:solidFill>
                  <a:schemeClr val="hlink"/>
                </a:solidFill>
                <a:latin typeface="Courier New" pitchFamily="49" charset="0"/>
              </a:rPr>
              <a:t>" favorite saying?"</a:t>
            </a:r>
            <a:r>
              <a:rPr lang="en-US" sz="2400" b="1" smtClean="0">
                <a:latin typeface="Courier New" pitchFamily="49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Courier New" pitchFamily="49" charset="0"/>
              </a:rPr>
              <a:t>  </a:t>
            </a:r>
            <a:r>
              <a:rPr lang="en-US" sz="2400" b="1" smtClean="0">
                <a:solidFill>
                  <a:schemeClr val="folHlink"/>
                </a:solidFill>
                <a:latin typeface="Courier New" pitchFamily="49" charset="0"/>
              </a:rPr>
              <a:t>Return </a:t>
            </a:r>
            <a:r>
              <a:rPr lang="en-US" sz="2400" b="1" smtClean="0">
                <a:latin typeface="Courier New" pitchFamily="49" charset="0"/>
              </a:rPr>
              <a:t>strVar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chemeClr val="folHlink"/>
                </a:solidFill>
                <a:latin typeface="Courier New" pitchFamily="49" charset="0"/>
              </a:rPr>
              <a:t>End Function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E312B0-AD81-42E4-91D2-DC2A10F943BA}" type="slidenum">
              <a:rPr lang="en-US" sz="1400"/>
              <a:pPr eaLnBrk="1" hangingPunct="1"/>
              <a:t>40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820284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8884096" cy="562074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Comparing Function Procedures with Sub Procedures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981200"/>
            <a:ext cx="8193088" cy="4151313"/>
          </a:xfrm>
        </p:spPr>
        <p:txBody>
          <a:bodyPr/>
          <a:lstStyle/>
          <a:p>
            <a:pPr eaLnBrk="1" hangingPunct="1"/>
            <a:r>
              <a:rPr lang="en-US" dirty="0" smtClean="0"/>
              <a:t>Subs are accessed using a Call statement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Functions </a:t>
            </a:r>
            <a:r>
              <a:rPr lang="en-US" dirty="0" smtClean="0"/>
              <a:t>are called where you would expect to find a literal or </a:t>
            </a:r>
            <a:r>
              <a:rPr lang="en-US" dirty="0" smtClean="0"/>
              <a:t>expression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For example:</a:t>
            </a:r>
          </a:p>
          <a:p>
            <a:pPr lvl="1" eaLnBrk="1" hangingPunct="1"/>
            <a:r>
              <a:rPr lang="en-US" dirty="0" smtClean="0"/>
              <a:t>result = </a:t>
            </a:r>
            <a:r>
              <a:rPr lang="en-US" i="1" dirty="0" err="1" smtClean="0"/>
              <a:t>functionCall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lstBox.Items.Add</a:t>
            </a:r>
            <a:r>
              <a:rPr lang="en-US" dirty="0" smtClean="0"/>
              <a:t> (</a:t>
            </a:r>
            <a:r>
              <a:rPr lang="en-US" i="1" dirty="0" err="1" smtClean="0"/>
              <a:t>functionCall</a:t>
            </a:r>
            <a:r>
              <a:rPr lang="en-US" dirty="0" smtClean="0"/>
              <a:t>)</a:t>
            </a: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98074C-6FB8-4A84-B77E-3C36CC39F175}" type="slidenum">
              <a:rPr lang="en-US" sz="1400"/>
              <a:pPr eaLnBrk="1" hangingPunct="1"/>
              <a:t>41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788367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Functions vs. Procedures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Both can perform similar </a:t>
            </a:r>
            <a:r>
              <a:rPr lang="en-US" dirty="0" smtClean="0"/>
              <a:t>tasks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Both can call other subs and </a:t>
            </a:r>
            <a:r>
              <a:rPr lang="en-US" dirty="0" smtClean="0"/>
              <a:t>functions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Use a function when you want to return one and only one value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507A31-5FE1-4519-B4E4-E31C7671B3E6}" type="slidenum">
              <a:rPr lang="en-US" sz="1400"/>
              <a:pPr eaLnBrk="1" hangingPunct="1"/>
              <a:t>42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42144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Named Constants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Constant: value does not change during program execution (different from variable</a:t>
            </a:r>
            <a:r>
              <a:rPr lang="en-CA" dirty="0" smtClean="0"/>
              <a:t>)</a:t>
            </a:r>
          </a:p>
          <a:p>
            <a:endParaRPr lang="en-CA" dirty="0" smtClean="0"/>
          </a:p>
          <a:p>
            <a:pPr>
              <a:buFontTx/>
              <a:buNone/>
            </a:pPr>
            <a:r>
              <a:rPr lang="en-CA" dirty="0" smtClean="0"/>
              <a:t>	(ex. Minimum wage, sales tax rate, name of a master file, mathematical constants, etc.)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165054-D84F-4C3D-A7BA-3FF5663B23B8}" type="slidenum">
              <a:rPr lang="en-US" sz="1400"/>
              <a:pPr eaLnBrk="1" hangingPunct="1"/>
              <a:t>43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409544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Named Constants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8686800" cy="4151313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 err="1" smtClean="0">
                <a:solidFill>
                  <a:schemeClr val="folHlink"/>
                </a:solidFill>
                <a:latin typeface="Courier New" pitchFamily="49" charset="0"/>
              </a:rPr>
              <a:t>Const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i="1" dirty="0" smtClean="0">
                <a:latin typeface="Courier New" pitchFamily="49" charset="0"/>
              </a:rPr>
              <a:t>CONSTANT_NAME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chemeClr val="folHlink"/>
                </a:solidFill>
                <a:latin typeface="Courier New" pitchFamily="49" charset="0"/>
              </a:rPr>
              <a:t>As </a:t>
            </a:r>
            <a:r>
              <a:rPr lang="en-US" b="1" i="1" dirty="0" err="1" smtClean="0">
                <a:latin typeface="Courier New" pitchFamily="49" charset="0"/>
              </a:rPr>
              <a:t>DataType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= </a:t>
            </a:r>
            <a:r>
              <a:rPr lang="en-US" b="1" i="1" dirty="0" smtClean="0">
                <a:latin typeface="Courier New" pitchFamily="49" charset="0"/>
              </a:rPr>
              <a:t>value</a:t>
            </a:r>
            <a:endParaRPr lang="en-US" b="1" i="1" dirty="0" smtClean="0">
              <a:solidFill>
                <a:schemeClr val="folHlink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endParaRPr lang="en-US" b="1" dirty="0" smtClean="0">
              <a:solidFill>
                <a:schemeClr val="folHlink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endParaRPr lang="en-US" b="1" dirty="0" smtClean="0">
              <a:solidFill>
                <a:schemeClr val="folHlink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endParaRPr lang="en-US" b="1" dirty="0">
              <a:solidFill>
                <a:schemeClr val="folHlink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b="1" dirty="0" err="1" smtClean="0">
                <a:solidFill>
                  <a:schemeClr val="folHlink"/>
                </a:solidFill>
                <a:latin typeface="Courier New" pitchFamily="49" charset="0"/>
              </a:rPr>
              <a:t>Const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PI </a:t>
            </a:r>
            <a:r>
              <a:rPr lang="en-US" b="1" dirty="0" smtClean="0">
                <a:solidFill>
                  <a:schemeClr val="folHlink"/>
                </a:solidFill>
                <a:latin typeface="Courier New" pitchFamily="49" charset="0"/>
              </a:rPr>
              <a:t>As Double</a:t>
            </a:r>
            <a:r>
              <a:rPr lang="en-US" b="1" dirty="0" smtClean="0">
                <a:latin typeface="Courier New" pitchFamily="49" charset="0"/>
              </a:rPr>
              <a:t> = 3.14</a:t>
            </a:r>
            <a:endParaRPr lang="en-US" b="1" dirty="0" smtClean="0">
              <a:solidFill>
                <a:schemeClr val="folHlink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b="1" dirty="0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num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chemeClr val="folHlink"/>
                </a:solidFill>
                <a:latin typeface="Courier New" pitchFamily="49" charset="0"/>
              </a:rPr>
              <a:t>As Double</a:t>
            </a:r>
            <a:r>
              <a:rPr lang="en-US" b="1" dirty="0" smtClean="0">
                <a:latin typeface="Courier New" pitchFamily="49" charset="0"/>
              </a:rPr>
              <a:t> = 4</a:t>
            </a:r>
            <a:endParaRPr lang="en-CA" dirty="0" smtClean="0"/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1B41C0-7C1D-4817-8D1C-32D7CED18453}" type="slidenum">
              <a:rPr lang="en-US" sz="1400"/>
              <a:pPr eaLnBrk="1" hangingPunct="1"/>
              <a:t>44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278269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Named Constants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81200"/>
            <a:ext cx="8763000" cy="4151313"/>
          </a:xfrm>
        </p:spPr>
        <p:txBody>
          <a:bodyPr/>
          <a:lstStyle/>
          <a:p>
            <a:r>
              <a:rPr lang="en-CA" smtClean="0"/>
              <a:t>Convention</a:t>
            </a:r>
          </a:p>
          <a:p>
            <a:pPr lvl="1"/>
            <a:r>
              <a:rPr lang="en-CA" smtClean="0"/>
              <a:t>Uppercase letters with words separated by underscore.</a:t>
            </a:r>
          </a:p>
          <a:p>
            <a:pPr lvl="1"/>
            <a:r>
              <a:rPr lang="en-CA" smtClean="0"/>
              <a:t>Place them in the Declaration sections.</a:t>
            </a:r>
          </a:p>
          <a:p>
            <a:pPr>
              <a:buFontTx/>
              <a:buNone/>
            </a:pPr>
            <a:endParaRPr lang="en-US" b="1" smtClean="0">
              <a:solidFill>
                <a:schemeClr val="folHlink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endParaRPr lang="en-US" b="1" smtClean="0">
              <a:solidFill>
                <a:schemeClr val="folHlink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endParaRPr lang="en-US" b="1" smtClean="0">
              <a:solidFill>
                <a:schemeClr val="folHlink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endParaRPr lang="en-CA" smtClean="0"/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8AE055-DC3A-43EB-8840-AABCB1BACED2}" type="slidenum">
              <a:rPr lang="en-US" sz="1400"/>
              <a:pPr eaLnBrk="1" hangingPunct="1"/>
              <a:t>45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700241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Named Constants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574088" cy="46482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400" b="1" smtClean="0">
                <a:solidFill>
                  <a:schemeClr val="folHlink"/>
                </a:solidFill>
                <a:latin typeface="Courier New" pitchFamily="49" charset="0"/>
              </a:rPr>
              <a:t>Const</a:t>
            </a:r>
            <a:r>
              <a:rPr lang="en-US" sz="2400" b="1" smtClean="0">
                <a:latin typeface="Courier New" pitchFamily="49" charset="0"/>
              </a:rPr>
              <a:t> INTEREST_RATE </a:t>
            </a:r>
            <a:r>
              <a:rPr lang="en-US" sz="2400" b="1" smtClean="0">
                <a:solidFill>
                  <a:schemeClr val="folHlink"/>
                </a:solidFill>
                <a:latin typeface="Courier New" pitchFamily="49" charset="0"/>
              </a:rPr>
              <a:t>As Double</a:t>
            </a:r>
            <a:r>
              <a:rPr lang="en-US" sz="2400" b="1" smtClean="0">
                <a:latin typeface="Courier New" pitchFamily="49" charset="0"/>
              </a:rPr>
              <a:t> = 0.04</a:t>
            </a:r>
          </a:p>
          <a:p>
            <a:pPr>
              <a:buFontTx/>
              <a:buNone/>
            </a:pPr>
            <a:r>
              <a:rPr lang="en-US" sz="2400" b="1" smtClean="0">
                <a:solidFill>
                  <a:schemeClr val="folHlink"/>
                </a:solidFill>
                <a:latin typeface="Courier New" pitchFamily="49" charset="0"/>
              </a:rPr>
              <a:t>Const</a:t>
            </a:r>
            <a:r>
              <a:rPr lang="en-US" sz="2400" b="1" smtClean="0">
                <a:latin typeface="Courier New" pitchFamily="49" charset="0"/>
              </a:rPr>
              <a:t> MINIMUM_VOTING_AGE </a:t>
            </a:r>
            <a:r>
              <a:rPr lang="en-US" sz="2400" b="1" smtClean="0">
                <a:solidFill>
                  <a:schemeClr val="folHlink"/>
                </a:solidFill>
                <a:latin typeface="Courier New" pitchFamily="49" charset="0"/>
              </a:rPr>
              <a:t>As Integer</a:t>
            </a:r>
            <a:r>
              <a:rPr lang="en-US" sz="2400" b="1" smtClean="0">
                <a:latin typeface="Courier New" pitchFamily="49" charset="0"/>
              </a:rPr>
              <a:t> = 18</a:t>
            </a:r>
          </a:p>
          <a:p>
            <a:pPr>
              <a:buFontTx/>
              <a:buNone/>
            </a:pPr>
            <a:r>
              <a:rPr lang="en-US" sz="2400" b="1" smtClean="0">
                <a:solidFill>
                  <a:schemeClr val="folHlink"/>
                </a:solidFill>
                <a:latin typeface="Courier New" pitchFamily="49" charset="0"/>
              </a:rPr>
              <a:t>Const</a:t>
            </a:r>
            <a:r>
              <a:rPr lang="en-US" sz="2400" b="1" smtClean="0">
                <a:latin typeface="Courier New" pitchFamily="49" charset="0"/>
              </a:rPr>
              <a:t> MASTER_FILE </a:t>
            </a:r>
            <a:r>
              <a:rPr lang="en-US" sz="2400" b="1" smtClean="0">
                <a:solidFill>
                  <a:schemeClr val="folHlink"/>
                </a:solidFill>
                <a:latin typeface="Courier New" pitchFamily="49" charset="0"/>
              </a:rPr>
              <a:t>As String</a:t>
            </a:r>
            <a:r>
              <a:rPr lang="en-US" sz="2400" b="1" smtClean="0">
                <a:latin typeface="Courier New" pitchFamily="49" charset="0"/>
              </a:rPr>
              <a:t> = 3.14</a:t>
            </a:r>
          </a:p>
          <a:p>
            <a:pPr>
              <a:buFontTx/>
              <a:buNone/>
            </a:pPr>
            <a:endParaRPr lang="en-US" sz="2400" b="1" smtClean="0">
              <a:solidFill>
                <a:schemeClr val="folHlink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b="1" smtClean="0">
                <a:latin typeface="Courier New" pitchFamily="49" charset="0"/>
              </a:rPr>
              <a:t>interstEarned = </a:t>
            </a:r>
            <a:br>
              <a:rPr lang="en-US" sz="2400" b="1" smtClean="0">
                <a:latin typeface="Courier New" pitchFamily="49" charset="0"/>
              </a:rPr>
            </a:br>
            <a:r>
              <a:rPr lang="en-US" sz="2400" b="1" smtClean="0">
                <a:latin typeface="Courier New" pitchFamily="49" charset="0"/>
              </a:rPr>
              <a:t>INTEREST_RATE * CDbl(txtAmount.Text)</a:t>
            </a:r>
          </a:p>
          <a:p>
            <a:pPr>
              <a:buFontTx/>
              <a:buNone/>
            </a:pPr>
            <a:r>
              <a:rPr lang="en-US" sz="2400" b="1" smtClean="0">
                <a:latin typeface="Courier New" pitchFamily="49" charset="0"/>
              </a:rPr>
              <a:t>If (age &gt;= MINIMUM_VOTING_AGE) Then</a:t>
            </a:r>
          </a:p>
          <a:p>
            <a:pPr>
              <a:buFontTx/>
              <a:buNone/>
            </a:pPr>
            <a:r>
              <a:rPr lang="en-US" sz="2400" b="1" smtClean="0">
                <a:latin typeface="Courier New" pitchFamily="49" charset="0"/>
              </a:rPr>
              <a:t>	MessageBox.Show(“You are eligible to vote”)</a:t>
            </a:r>
          </a:p>
          <a:p>
            <a:pPr>
              <a:buFontTx/>
              <a:buNone/>
            </a:pPr>
            <a:r>
              <a:rPr lang="en-US" sz="2400" b="1" smtClean="0">
                <a:latin typeface="Courier New" pitchFamily="49" charset="0"/>
              </a:rPr>
              <a:t>End If</a:t>
            </a:r>
          </a:p>
          <a:p>
            <a:pPr>
              <a:buFontTx/>
              <a:buNone/>
            </a:pPr>
            <a:r>
              <a:rPr lang="en-US" sz="2400" b="1" smtClean="0">
                <a:latin typeface="Courier New" pitchFamily="49" charset="0"/>
              </a:rPr>
              <a:t>Dim sr As IO.StreamReader = IO.File.OpenText(MASTER_FILE)</a:t>
            </a:r>
          </a:p>
          <a:p>
            <a:pPr>
              <a:buFontTx/>
              <a:buNone/>
            </a:pPr>
            <a:endParaRPr lang="en-US" sz="2400" b="1" smtClean="0">
              <a:solidFill>
                <a:schemeClr val="folHlink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endParaRPr lang="en-CA" smtClean="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BC4FA8-3791-443C-8FB7-EBCE2A6CE475}" type="slidenum">
              <a:rPr lang="en-US" sz="1400"/>
              <a:pPr eaLnBrk="1" hangingPunct="1"/>
              <a:t>46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432163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46130F1-80BA-4552-B33E-C009BBB9693B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0" y="245950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“If debugging is the process of removing bugs, then programming must be the process of putting them in.”</a:t>
            </a:r>
            <a:br>
              <a:rPr lang="en-US" dirty="0"/>
            </a:br>
            <a:r>
              <a:rPr lang="en-US" i="1" dirty="0"/>
              <a:t>(</a:t>
            </a:r>
            <a:r>
              <a:rPr lang="en-US" i="1" dirty="0" err="1"/>
              <a:t>Edsger</a:t>
            </a:r>
            <a:r>
              <a:rPr lang="en-US" i="1" dirty="0"/>
              <a:t> W. </a:t>
            </a:r>
            <a:r>
              <a:rPr lang="en-US" i="1" dirty="0" err="1"/>
              <a:t>Dijkstra</a:t>
            </a:r>
            <a:r>
              <a:rPr lang="en-US" i="1" dirty="0"/>
              <a:t>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5059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5.4 Modular Design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Top-Down Design </a:t>
            </a:r>
          </a:p>
          <a:p>
            <a:pPr eaLnBrk="1" hangingPunct="1"/>
            <a:r>
              <a:rPr lang="en-US" smtClean="0"/>
              <a:t>Structured Programming </a:t>
            </a:r>
          </a:p>
          <a:p>
            <a:pPr eaLnBrk="1" hangingPunct="1"/>
            <a:r>
              <a:rPr lang="en-US" smtClean="0"/>
              <a:t>Advantages of Structured Programming</a:t>
            </a: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99C149-1F8F-49F9-B402-38FE9E38E30D}" type="slidenum">
              <a:rPr lang="en-US" sz="1400"/>
              <a:pPr eaLnBrk="1" hangingPunct="1"/>
              <a:t>48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248859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 Terminology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Large programs can be broken down into smaller </a:t>
            </a:r>
            <a:r>
              <a:rPr lang="en-US" dirty="0" smtClean="0"/>
              <a:t>problems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"divide-and-conquer" approach called "</a:t>
            </a:r>
            <a:r>
              <a:rPr lang="en-US" dirty="0" smtClean="0">
                <a:solidFill>
                  <a:srgbClr val="66CCFF"/>
                </a:solidFill>
              </a:rPr>
              <a:t>stepwise </a:t>
            </a:r>
            <a:r>
              <a:rPr lang="en-US" dirty="0" smtClean="0">
                <a:solidFill>
                  <a:srgbClr val="66CCFF"/>
                </a:solidFill>
              </a:rPr>
              <a:t>refinement</a:t>
            </a:r>
            <a:r>
              <a:rPr lang="en-US" dirty="0" smtClean="0"/>
              <a:t>“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Stepwise refinement is part of </a:t>
            </a:r>
            <a:r>
              <a:rPr lang="en-US" dirty="0" smtClean="0">
                <a:solidFill>
                  <a:srgbClr val="66CCFF"/>
                </a:solidFill>
              </a:rPr>
              <a:t>top-down design </a:t>
            </a:r>
            <a:r>
              <a:rPr lang="en-US" dirty="0" smtClean="0"/>
              <a:t>methodology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D1C10B-23F8-4575-A7E6-1FA1DA3C10B0}" type="slidenum">
              <a:rPr lang="en-US" sz="1400"/>
              <a:pPr eaLnBrk="1" hangingPunct="1"/>
              <a:t>49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127560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Condition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Decisions are a result of evaluating a </a:t>
            </a:r>
            <a:r>
              <a:rPr lang="en-US" dirty="0" smtClean="0"/>
              <a:t>condition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 </a:t>
            </a:r>
            <a:r>
              <a:rPr lang="en-US" i="1" dirty="0" smtClean="0"/>
              <a:t>condition</a:t>
            </a:r>
            <a:r>
              <a:rPr lang="en-US" dirty="0" smtClean="0"/>
              <a:t> is an expression involving relational and/or logical </a:t>
            </a:r>
            <a:r>
              <a:rPr lang="en-US" dirty="0" smtClean="0"/>
              <a:t>operators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Result of the condition is Boolean 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BE2EEA-C100-4BFC-85E4-096487BAC6A2}" type="slidenum">
              <a:rPr lang="en-US" sz="1400" smtClean="0"/>
              <a:pPr eaLnBrk="1" hangingPunct="1"/>
              <a:t>5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Top-Down Design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General problems are at the top of the </a:t>
            </a:r>
            <a:r>
              <a:rPr lang="en-US" dirty="0" smtClean="0"/>
              <a:t>design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Specific tasks are near the end of the </a:t>
            </a:r>
            <a:r>
              <a:rPr lang="en-US" dirty="0" smtClean="0"/>
              <a:t>design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Top-down design and structured programming are techniques to enhance programmers' productivity</a:t>
            </a: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BBD940-6E46-4C84-8C2B-D2A5AA270DE5}" type="slidenum">
              <a:rPr lang="en-US" sz="1400"/>
              <a:pPr eaLnBrk="1" hangingPunct="1"/>
              <a:t>50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032700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Top-Down Design Criteria</a:t>
            </a:r>
            <a:endParaRPr lang="en-US" smtClean="0"/>
          </a:p>
        </p:txBody>
      </p:sp>
      <p:sp>
        <p:nvSpPr>
          <p:cNvPr id="4403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design should be easily readable and emphasize small module size</a:t>
            </a:r>
          </a:p>
          <a:p>
            <a:endParaRPr lang="en-US" dirty="0" smtClean="0"/>
          </a:p>
          <a:p>
            <a:r>
              <a:rPr lang="en-US" dirty="0" smtClean="0"/>
              <a:t>Modules proceed from general to specific as you read down the chart</a:t>
            </a:r>
          </a:p>
          <a:p>
            <a:endParaRPr lang="en-US" dirty="0" smtClean="0"/>
          </a:p>
          <a:p>
            <a:r>
              <a:rPr lang="en-US" dirty="0" smtClean="0"/>
              <a:t>The modules, as much as possible, should be single minded. That is, they should only perform a single well-defined task</a:t>
            </a:r>
          </a:p>
          <a:p>
            <a:endParaRPr lang="en-US" dirty="0" smtClean="0"/>
          </a:p>
          <a:p>
            <a:r>
              <a:rPr lang="en-US" dirty="0" smtClean="0"/>
              <a:t>Modules should be as independent of each other as possible, and any relationships among modules should be specified</a:t>
            </a:r>
            <a:endParaRPr lang="en-US" dirty="0" smtClean="0"/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AC1AB5-D60F-44ED-BC07-DC3D51160073}" type="slidenum">
              <a:rPr lang="en-US" sz="1400"/>
              <a:pPr eaLnBrk="1" hangingPunct="1"/>
              <a:t>51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7744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Top-Level Design Chart</a:t>
            </a: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FFABB3-6B6E-4FBE-946C-9DB989C4962B}" type="slidenum">
              <a:rPr lang="en-US" sz="1400"/>
              <a:pPr eaLnBrk="1" hangingPunct="1"/>
              <a:t>52</a:t>
            </a:fld>
            <a:endParaRPr lang="en-US" sz="1400"/>
          </a:p>
        </p:txBody>
      </p:sp>
      <p:pic>
        <p:nvPicPr>
          <p:cNvPr id="45061" name="Picture 5" descr="AACQWDZ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80946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712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Detailed Chart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137340-EDCE-4CBB-99F9-108DD1CC041E}" type="slidenum">
              <a:rPr lang="en-US" sz="1400"/>
              <a:pPr eaLnBrk="1" hangingPunct="1"/>
              <a:t>53</a:t>
            </a:fld>
            <a:endParaRPr lang="en-US" sz="1400"/>
          </a:p>
        </p:txBody>
      </p:sp>
      <p:pic>
        <p:nvPicPr>
          <p:cNvPr id="46085" name="Picture 5" descr="AACQWEA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7591425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67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Structured Programming </a:t>
            </a:r>
            <a:endParaRPr lang="en-US" smtClean="0"/>
          </a:p>
        </p:txBody>
      </p:sp>
      <p:sp>
        <p:nvSpPr>
          <p:cNvPr id="4710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Control structures in structured programming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i="1" dirty="0" smtClean="0">
                <a:solidFill>
                  <a:srgbClr val="66CCFF"/>
                </a:solidFill>
              </a:rPr>
              <a:t>Sequences</a:t>
            </a:r>
            <a:r>
              <a:rPr lang="en-US" sz="2400" b="1" i="1" dirty="0" smtClean="0"/>
              <a:t>: </a:t>
            </a:r>
            <a:r>
              <a:rPr lang="en-US" sz="2400" dirty="0" smtClean="0"/>
              <a:t>Statements are executed one after another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i="1" dirty="0" smtClean="0">
                <a:solidFill>
                  <a:srgbClr val="66CCFF"/>
                </a:solidFill>
              </a:rPr>
              <a:t>Decisions</a:t>
            </a:r>
            <a:r>
              <a:rPr lang="en-US" sz="2400" b="1" i="1" dirty="0" smtClean="0"/>
              <a:t>: </a:t>
            </a:r>
            <a:r>
              <a:rPr lang="en-US" sz="2400" dirty="0" smtClean="0"/>
              <a:t>One of two blocks of program code is executed based on a test for some condition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i="1" dirty="0" smtClean="0">
                <a:solidFill>
                  <a:srgbClr val="66CCFF"/>
                </a:solidFill>
              </a:rPr>
              <a:t>Loops (iteration)</a:t>
            </a:r>
            <a:r>
              <a:rPr lang="en-US" sz="2400" b="1" i="1" dirty="0" smtClean="0"/>
              <a:t>: </a:t>
            </a:r>
            <a:r>
              <a:rPr lang="en-US" sz="2400" dirty="0" smtClean="0"/>
              <a:t>One or more statements are executed repeatedly as long as a specified condition is true</a:t>
            </a:r>
            <a:endParaRPr lang="en-US" sz="2400" dirty="0" smtClean="0"/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4AC304-5E9F-41CA-91A8-5F2E87CDF890}" type="slidenum">
              <a:rPr lang="en-US" sz="1400"/>
              <a:pPr eaLnBrk="1" hangingPunct="1"/>
              <a:t>54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207959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Advantages of Structured Programming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Goal to create correct programs that are easier to</a:t>
            </a:r>
          </a:p>
          <a:p>
            <a:pPr lvl="1" eaLnBrk="1" hangingPunct="1"/>
            <a:r>
              <a:rPr lang="en-US" dirty="0" smtClean="0"/>
              <a:t>write</a:t>
            </a:r>
          </a:p>
          <a:p>
            <a:pPr lvl="1" eaLnBrk="1" hangingPunct="1"/>
            <a:r>
              <a:rPr lang="en-US" dirty="0" smtClean="0"/>
              <a:t>understand</a:t>
            </a:r>
          </a:p>
          <a:p>
            <a:pPr lvl="1" eaLnBrk="1" hangingPunct="1"/>
            <a:r>
              <a:rPr lang="en-US" dirty="0" smtClean="0"/>
              <a:t>Modify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"GOTO –less" programming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5465CD-EFB6-4CA9-830C-4DDB18B0D7F2}" type="slidenum">
              <a:rPr lang="en-US" sz="1400"/>
              <a:pPr eaLnBrk="1" hangingPunct="1"/>
              <a:t>55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066304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Comparison of Flow Charts</a:t>
            </a:r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E5D322-D44F-4DA8-9F31-0F0CA618D4C2}" type="slidenum">
              <a:rPr lang="en-US" sz="1400"/>
              <a:pPr eaLnBrk="1" hangingPunct="1"/>
              <a:t>56</a:t>
            </a:fld>
            <a:endParaRPr lang="en-US" sz="1400"/>
          </a:p>
        </p:txBody>
      </p:sp>
      <p:pic>
        <p:nvPicPr>
          <p:cNvPr id="49157" name="Picture 5" descr="AACQWEB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77900"/>
            <a:ext cx="70104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838200" y="2120900"/>
            <a:ext cx="1600200" cy="1143000"/>
          </a:xfrm>
          <a:prstGeom prst="ellipse">
            <a:avLst/>
          </a:prstGeom>
          <a:gradFill>
            <a:gsLst>
              <a:gs pos="0">
                <a:schemeClr val="dk1">
                  <a:shade val="51000"/>
                  <a:satMod val="130000"/>
                  <a:alpha val="27000"/>
                </a:schemeClr>
              </a:gs>
              <a:gs pos="100000">
                <a:schemeClr val="dk1">
                  <a:shade val="93000"/>
                  <a:satMod val="130000"/>
                  <a:alpha val="39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572000" y="1679146"/>
            <a:ext cx="1600200" cy="1143000"/>
          </a:xfrm>
          <a:prstGeom prst="ellipse">
            <a:avLst/>
          </a:prstGeom>
          <a:gradFill>
            <a:gsLst>
              <a:gs pos="0">
                <a:schemeClr val="dk1">
                  <a:shade val="51000"/>
                  <a:satMod val="130000"/>
                  <a:alpha val="27000"/>
                </a:schemeClr>
              </a:gs>
              <a:gs pos="100000">
                <a:schemeClr val="dk1">
                  <a:shade val="93000"/>
                  <a:satMod val="130000"/>
                  <a:alpha val="39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867400" y="3016765"/>
            <a:ext cx="1600200" cy="1143000"/>
          </a:xfrm>
          <a:prstGeom prst="ellipse">
            <a:avLst/>
          </a:prstGeom>
          <a:gradFill>
            <a:gsLst>
              <a:gs pos="0">
                <a:schemeClr val="dk1">
                  <a:shade val="51000"/>
                  <a:satMod val="130000"/>
                  <a:alpha val="27000"/>
                </a:schemeClr>
              </a:gs>
              <a:gs pos="100000">
                <a:schemeClr val="dk1">
                  <a:shade val="93000"/>
                  <a:satMod val="130000"/>
                  <a:alpha val="39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922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Easy to Write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Allows programmer to first focus on the big picture and take care of the details </a:t>
            </a:r>
            <a:r>
              <a:rPr lang="en-US" dirty="0" smtClean="0"/>
              <a:t>later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Several programmers can work on the same program at the same </a:t>
            </a:r>
            <a:r>
              <a:rPr lang="en-US" dirty="0" smtClean="0"/>
              <a:t>time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Code that can be used in many programs is said to be reusable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3913C6-B540-4161-9C77-B4A2F4FB1665}" type="slidenum">
              <a:rPr lang="en-US" sz="1400"/>
              <a:pPr eaLnBrk="1" hangingPunct="1"/>
              <a:t>57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653482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Easy to Debug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Procedures can be checked </a:t>
            </a:r>
            <a:r>
              <a:rPr lang="en-US" dirty="0" smtClean="0"/>
              <a:t>individually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 </a:t>
            </a:r>
            <a:r>
              <a:rPr lang="en-US" dirty="0" smtClean="0">
                <a:solidFill>
                  <a:srgbClr val="66CCFF"/>
                </a:solidFill>
              </a:rPr>
              <a:t>driver</a:t>
            </a:r>
            <a:r>
              <a:rPr lang="en-US" dirty="0" smtClean="0"/>
              <a:t> program can be set up to test modules individually before the complete program is </a:t>
            </a:r>
            <a:r>
              <a:rPr lang="en-US" dirty="0" smtClean="0"/>
              <a:t>ready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Using a driver program to test modules (or stubs) is known as </a:t>
            </a:r>
            <a:r>
              <a:rPr lang="en-US" dirty="0" smtClean="0">
                <a:solidFill>
                  <a:srgbClr val="66CCFF"/>
                </a:solidFill>
              </a:rPr>
              <a:t>stub testing</a:t>
            </a:r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F732A3-4B53-42A6-9706-7DC7968EE0FA}" type="slidenum">
              <a:rPr lang="en-US" sz="1400"/>
              <a:pPr eaLnBrk="1" hangingPunct="1"/>
              <a:t>58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893603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Easy to Understand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dirty="0" smtClean="0"/>
              <a:t>Interconnections of the procedures reveal the modular design of the </a:t>
            </a:r>
            <a:r>
              <a:rPr lang="en-US" sz="2800" dirty="0" smtClean="0"/>
              <a:t>program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The meaningful procedure names, along with relevant comments, identify the tasks performed by the </a:t>
            </a:r>
            <a:r>
              <a:rPr lang="en-US" sz="2800" dirty="0" smtClean="0"/>
              <a:t>modules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The meaningful variable names help the programmer to recall the purpose of each </a:t>
            </a:r>
            <a:r>
              <a:rPr lang="en-US" sz="2800" dirty="0" smtClean="0"/>
              <a:t>variable</a:t>
            </a:r>
          </a:p>
          <a:p>
            <a:pPr eaLnBrk="1" hangingPunct="1"/>
            <a:endParaRPr lang="en-US" sz="2800" dirty="0"/>
          </a:p>
          <a:p>
            <a:r>
              <a:rPr lang="en-US" sz="2800" dirty="0"/>
              <a:t>Because a structured program is </a:t>
            </a:r>
            <a:r>
              <a:rPr lang="en-US" sz="2800" dirty="0">
                <a:solidFill>
                  <a:srgbClr val="66CCFF"/>
                </a:solidFill>
              </a:rPr>
              <a:t>self-documenting</a:t>
            </a:r>
            <a:r>
              <a:rPr lang="en-US" sz="2800" dirty="0"/>
              <a:t>, it can easily be deciphered by another </a:t>
            </a:r>
            <a:r>
              <a:rPr lang="en-US" sz="2800" dirty="0" smtClean="0"/>
              <a:t>programmer</a:t>
            </a:r>
            <a:endParaRPr lang="en-US" sz="2800" dirty="0"/>
          </a:p>
          <a:p>
            <a:pPr eaLnBrk="1" hangingPunct="1"/>
            <a:endParaRPr lang="en-US" sz="2800" dirty="0" smtClean="0"/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56BBA8-5DEC-4703-8C05-2F5A00045A7B}" type="slidenum">
              <a:rPr lang="en-US" sz="1400"/>
              <a:pPr eaLnBrk="1" hangingPunct="1"/>
              <a:t>59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288250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Logical Operators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Used with Boolean </a:t>
            </a:r>
            <a:r>
              <a:rPr lang="en-US" dirty="0" smtClean="0"/>
              <a:t>expressions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i="1" dirty="0" smtClean="0">
                <a:solidFill>
                  <a:schemeClr val="folHlink"/>
                </a:solidFill>
              </a:rPr>
              <a:t>Not</a:t>
            </a:r>
            <a:r>
              <a:rPr lang="en-US" dirty="0" smtClean="0"/>
              <a:t> – makes a False expression True and vice </a:t>
            </a:r>
            <a:r>
              <a:rPr lang="en-US" dirty="0" smtClean="0"/>
              <a:t>versa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i="1" dirty="0" smtClean="0">
                <a:solidFill>
                  <a:schemeClr val="folHlink"/>
                </a:solidFill>
              </a:rPr>
              <a:t>And</a:t>
            </a:r>
            <a:r>
              <a:rPr lang="en-US" dirty="0" smtClean="0"/>
              <a:t> – will yield a True if and only if both expressions are </a:t>
            </a:r>
            <a:r>
              <a:rPr lang="en-US" dirty="0" smtClean="0"/>
              <a:t>True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i="1" dirty="0" smtClean="0">
                <a:solidFill>
                  <a:schemeClr val="folHlink"/>
                </a:solidFill>
              </a:rPr>
              <a:t>Or</a:t>
            </a:r>
            <a:r>
              <a:rPr lang="en-US" dirty="0" smtClean="0"/>
              <a:t> – will yield a True if at least one of both expressions are True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A80FD8-675B-461B-B5B5-8868841DC34C}" type="slidenum">
              <a:rPr lang="en-US" sz="1400" smtClean="0"/>
              <a:pPr eaLnBrk="1" hangingPunct="1"/>
              <a:t>6</a:t>
            </a:fld>
            <a:endParaRPr lang="en-US" sz="1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 smtClean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1200" dirty="0">
                <a:solidFill>
                  <a:srgbClr val="0000FF"/>
                </a:solidFill>
                <a:latin typeface="Consolas"/>
              </a:rPr>
              <a:t>Private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/>
              </a:rPr>
              <a:t>Sub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onsolas"/>
              </a:rPr>
              <a:t>btnDetermine_Click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() </a:t>
            </a:r>
            <a:r>
              <a:rPr lang="en-US" sz="1200" dirty="0">
                <a:solidFill>
                  <a:srgbClr val="0000FF"/>
                </a:solidFill>
                <a:latin typeface="Consolas"/>
              </a:rPr>
              <a:t>Handles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onsolas"/>
              </a:rPr>
              <a:t>btnDetermine.Click</a:t>
            </a:r>
            <a:endParaRPr lang="en-US" sz="12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nsolas"/>
              </a:rPr>
              <a:t>        </a:t>
            </a:r>
            <a:r>
              <a:rPr lang="en-US" sz="1200" dirty="0">
                <a:solidFill>
                  <a:srgbClr val="0000FF"/>
                </a:solidFill>
                <a:latin typeface="Consolas"/>
              </a:rPr>
              <a:t>Dim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onsolas"/>
              </a:rPr>
              <a:t>num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/>
              </a:rPr>
              <a:t>As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/>
              </a:rPr>
              <a:t>Integer</a:t>
            </a:r>
            <a:endParaRPr lang="en-US" sz="12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nsolas"/>
              </a:rPr>
              <a:t>        </a:t>
            </a:r>
            <a:r>
              <a:rPr lang="en-US" sz="1200" dirty="0" err="1">
                <a:solidFill>
                  <a:prstClr val="black"/>
                </a:solidFill>
                <a:latin typeface="Consolas"/>
              </a:rPr>
              <a:t>num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 = 2</a:t>
            </a: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nsolas"/>
              </a:rPr>
              <a:t>        </a:t>
            </a:r>
            <a:r>
              <a:rPr lang="en-US" sz="1200" dirty="0" err="1">
                <a:solidFill>
                  <a:prstClr val="black"/>
                </a:solidFill>
                <a:latin typeface="Consolas"/>
              </a:rPr>
              <a:t>MsgBox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(Function1(</a:t>
            </a:r>
            <a:r>
              <a:rPr lang="en-US" sz="1200" dirty="0" err="1">
                <a:solidFill>
                  <a:prstClr val="black"/>
                </a:solidFill>
                <a:latin typeface="Consolas"/>
              </a:rPr>
              <a:t>num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))</a:t>
            </a: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1200" dirty="0">
                <a:solidFill>
                  <a:srgbClr val="0000FF"/>
                </a:solidFill>
                <a:latin typeface="Consolas"/>
              </a:rPr>
              <a:t>End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/>
              </a:rPr>
              <a:t>Sub</a:t>
            </a:r>
            <a:endParaRPr lang="en-US" sz="12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endParaRPr lang="en-US" sz="12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1200" dirty="0">
                <a:solidFill>
                  <a:srgbClr val="0000FF"/>
                </a:solidFill>
                <a:latin typeface="Consolas"/>
              </a:rPr>
              <a:t>Function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 Function1(</a:t>
            </a:r>
            <a:r>
              <a:rPr lang="en-US" sz="1200" dirty="0" err="1">
                <a:solidFill>
                  <a:srgbClr val="0000FF"/>
                </a:solidFill>
                <a:latin typeface="Consolas"/>
              </a:rPr>
              <a:t>ByVal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onsolas"/>
              </a:rPr>
              <a:t>num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/>
              </a:rPr>
              <a:t>As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/>
              </a:rPr>
              <a:t>Integer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) </a:t>
            </a:r>
            <a:r>
              <a:rPr lang="en-US" sz="1200" dirty="0">
                <a:solidFill>
                  <a:srgbClr val="0000FF"/>
                </a:solidFill>
                <a:latin typeface="Consolas"/>
              </a:rPr>
              <a:t>As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/>
              </a:rPr>
              <a:t>Integer</a:t>
            </a:r>
            <a:endParaRPr lang="en-US" sz="12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nsolas"/>
              </a:rPr>
              <a:t>        </a:t>
            </a:r>
            <a:r>
              <a:rPr lang="en-US" sz="1200" dirty="0" err="1">
                <a:solidFill>
                  <a:srgbClr val="2B91AF"/>
                </a:solidFill>
                <a:latin typeface="Consolas"/>
              </a:rPr>
              <a:t>Debug</a:t>
            </a:r>
            <a:r>
              <a:rPr lang="en-US" sz="1200" dirty="0" err="1">
                <a:solidFill>
                  <a:prstClr val="black"/>
                </a:solidFill>
                <a:latin typeface="Consolas"/>
              </a:rPr>
              <a:t>.Print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1200" dirty="0" err="1">
                <a:solidFill>
                  <a:prstClr val="black"/>
                </a:solidFill>
                <a:latin typeface="Consolas"/>
              </a:rPr>
              <a:t>num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nsolas"/>
              </a:rPr>
              <a:t>        </a:t>
            </a:r>
            <a:r>
              <a:rPr lang="en-US" sz="1200" dirty="0" err="1">
                <a:solidFill>
                  <a:prstClr val="black"/>
                </a:solidFill>
                <a:latin typeface="Consolas"/>
              </a:rPr>
              <a:t>num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 = </a:t>
            </a:r>
            <a:r>
              <a:rPr lang="en-US" sz="1200" dirty="0" err="1">
                <a:solidFill>
                  <a:prstClr val="black"/>
                </a:solidFill>
                <a:latin typeface="Consolas"/>
              </a:rPr>
              <a:t>num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 ^ 2</a:t>
            </a: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nsolas"/>
              </a:rPr>
              <a:t>        Function1 = Function2(</a:t>
            </a:r>
            <a:r>
              <a:rPr lang="en-US" sz="1200" dirty="0" err="1">
                <a:solidFill>
                  <a:prstClr val="black"/>
                </a:solidFill>
                <a:latin typeface="Consolas"/>
              </a:rPr>
              <a:t>num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1200" dirty="0">
                <a:solidFill>
                  <a:srgbClr val="0000FF"/>
                </a:solidFill>
                <a:latin typeface="Consolas"/>
              </a:rPr>
              <a:t>End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/>
              </a:rPr>
              <a:t>Function</a:t>
            </a:r>
            <a:endParaRPr lang="en-US" sz="12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endParaRPr lang="en-US" sz="12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1200" dirty="0">
                <a:solidFill>
                  <a:srgbClr val="0000FF"/>
                </a:solidFill>
                <a:latin typeface="Consolas"/>
              </a:rPr>
              <a:t>Function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 Function2(</a:t>
            </a:r>
            <a:r>
              <a:rPr lang="en-US" sz="1200" dirty="0" err="1">
                <a:solidFill>
                  <a:srgbClr val="0000FF"/>
                </a:solidFill>
                <a:latin typeface="Consolas"/>
              </a:rPr>
              <a:t>ByVal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onsolas"/>
              </a:rPr>
              <a:t>num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/>
              </a:rPr>
              <a:t>As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/>
              </a:rPr>
              <a:t>Integer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) </a:t>
            </a:r>
            <a:r>
              <a:rPr lang="en-US" sz="1200" dirty="0">
                <a:solidFill>
                  <a:srgbClr val="0000FF"/>
                </a:solidFill>
                <a:latin typeface="Consolas"/>
              </a:rPr>
              <a:t>As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/>
              </a:rPr>
              <a:t>Integer</a:t>
            </a:r>
            <a:endParaRPr lang="en-US" sz="12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nsolas"/>
              </a:rPr>
              <a:t>        </a:t>
            </a:r>
            <a:r>
              <a:rPr lang="en-US" sz="1200" dirty="0" err="1">
                <a:solidFill>
                  <a:srgbClr val="2B91AF"/>
                </a:solidFill>
                <a:latin typeface="Consolas"/>
              </a:rPr>
              <a:t>Debug</a:t>
            </a:r>
            <a:r>
              <a:rPr lang="en-US" sz="1200" dirty="0" err="1">
                <a:solidFill>
                  <a:prstClr val="black"/>
                </a:solidFill>
                <a:latin typeface="Consolas"/>
              </a:rPr>
              <a:t>.Print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1200" dirty="0" err="1">
                <a:solidFill>
                  <a:prstClr val="black"/>
                </a:solidFill>
                <a:latin typeface="Consolas"/>
              </a:rPr>
              <a:t>num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nsolas"/>
              </a:rPr>
              <a:t>        </a:t>
            </a:r>
            <a:r>
              <a:rPr lang="en-US" sz="1200" dirty="0" err="1">
                <a:solidFill>
                  <a:prstClr val="black"/>
                </a:solidFill>
                <a:latin typeface="Consolas"/>
              </a:rPr>
              <a:t>num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 = </a:t>
            </a:r>
            <a:r>
              <a:rPr lang="en-US" sz="1200" dirty="0" err="1">
                <a:solidFill>
                  <a:prstClr val="black"/>
                </a:solidFill>
                <a:latin typeface="Consolas"/>
              </a:rPr>
              <a:t>num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 ^ 2</a:t>
            </a: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nsolas"/>
              </a:rPr>
              <a:t>        Function2 = Function1(</a:t>
            </a:r>
            <a:r>
              <a:rPr lang="en-US" sz="1200" dirty="0" err="1">
                <a:solidFill>
                  <a:prstClr val="black"/>
                </a:solidFill>
                <a:latin typeface="Consolas"/>
              </a:rPr>
              <a:t>num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1200" dirty="0">
                <a:solidFill>
                  <a:srgbClr val="0000FF"/>
                </a:solidFill>
                <a:latin typeface="Consolas"/>
              </a:rPr>
              <a:t>End</a:t>
            </a:r>
            <a:r>
              <a:rPr lang="en-US" sz="12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/>
              </a:rPr>
              <a:t>Function</a:t>
            </a:r>
            <a:endParaRPr lang="en-US" sz="12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46130F1-80BA-4552-B33E-C009BBB9693B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67400" y="5738346"/>
            <a:ext cx="283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What’s the result?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38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to calculate Factorials?</a:t>
            </a:r>
          </a:p>
          <a:p>
            <a:endParaRPr lang="en-US" dirty="0"/>
          </a:p>
          <a:p>
            <a:pPr lvl="1"/>
            <a:r>
              <a:rPr lang="en-US" dirty="0" smtClean="0"/>
              <a:t>Ex: 5! = 5 * 4 * 3 * 2 * 1 = 120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2490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349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Block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The program will take a course of action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based on whether a condition is true.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800" b="1" dirty="0" smtClean="0">
                <a:solidFill>
                  <a:schemeClr val="folHlink"/>
                </a:solidFill>
                <a:latin typeface="Courier New" pitchFamily="49" charset="0"/>
              </a:rPr>
              <a:t>If</a:t>
            </a:r>
            <a:r>
              <a:rPr lang="en-US" sz="2800" b="1" dirty="0" smtClean="0">
                <a:latin typeface="Courier New" pitchFamily="49" charset="0"/>
              </a:rPr>
              <a:t> </a:t>
            </a:r>
            <a:r>
              <a:rPr lang="en-US" sz="2800" b="1" i="1" dirty="0" smtClean="0">
                <a:latin typeface="Courier New" pitchFamily="49" charset="0"/>
              </a:rPr>
              <a:t>condition </a:t>
            </a:r>
            <a:r>
              <a:rPr lang="en-US" sz="2800" b="1" dirty="0" smtClean="0">
                <a:solidFill>
                  <a:schemeClr val="folHlink"/>
                </a:solidFill>
                <a:latin typeface="Courier New" pitchFamily="49" charset="0"/>
              </a:rPr>
              <a:t>Then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i="1" dirty="0" smtClean="0">
                <a:latin typeface="Courier New" pitchFamily="49" charset="0"/>
              </a:rPr>
              <a:t>  action1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800" b="1" dirty="0" err="1">
                <a:solidFill>
                  <a:schemeClr val="folHlink"/>
                </a:solidFill>
                <a:latin typeface="Courier New" pitchFamily="49" charset="0"/>
              </a:rPr>
              <a:t>ElseIf</a:t>
            </a:r>
            <a:r>
              <a:rPr lang="en-US" sz="2800" b="1" dirty="0">
                <a:latin typeface="Courier New" pitchFamily="49" charset="0"/>
              </a:rPr>
              <a:t> </a:t>
            </a:r>
            <a:r>
              <a:rPr lang="en-US" sz="2800" b="1" i="1" dirty="0">
                <a:latin typeface="Courier New" pitchFamily="49" charset="0"/>
              </a:rPr>
              <a:t>condition </a:t>
            </a:r>
            <a:r>
              <a:rPr lang="en-US" sz="2800" b="1" dirty="0">
                <a:solidFill>
                  <a:schemeClr val="folHlink"/>
                </a:solidFill>
                <a:latin typeface="Courier New" pitchFamily="49" charset="0"/>
              </a:rPr>
              <a:t>Then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i="1" dirty="0">
                <a:latin typeface="Courier New" pitchFamily="49" charset="0"/>
              </a:rPr>
              <a:t>  </a:t>
            </a:r>
            <a:r>
              <a:rPr lang="en-US" sz="2800" b="1" i="1" dirty="0" smtClean="0">
                <a:latin typeface="Courier New" pitchFamily="49" charset="0"/>
              </a:rPr>
              <a:t>action2</a:t>
            </a:r>
            <a:endParaRPr lang="en-US" sz="2800" b="1" i="1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chemeClr val="folHlink"/>
                </a:solidFill>
                <a:latin typeface="Courier New" pitchFamily="49" charset="0"/>
              </a:rPr>
              <a:t>Else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i="1" dirty="0" smtClean="0">
                <a:latin typeface="Courier New" pitchFamily="49" charset="0"/>
              </a:rPr>
              <a:t>  action3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chemeClr val="folHlink"/>
                </a:solidFill>
                <a:latin typeface="Courier New" pitchFamily="49" charset="0"/>
              </a:rPr>
              <a:t>End If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5D3075-8FB6-4030-AF7B-2FECFD70BDD3}" type="slidenum">
              <a:rPr lang="en-US" sz="1400" smtClean="0"/>
              <a:pPr eaLnBrk="1" hangingPunct="1"/>
              <a:t>7</a:t>
            </a:fld>
            <a:endParaRPr lang="en-US" sz="1400" smtClean="0"/>
          </a:p>
        </p:txBody>
      </p:sp>
      <p:sp>
        <p:nvSpPr>
          <p:cNvPr id="23558" name="AutoShape 4"/>
          <p:cNvSpPr>
            <a:spLocks noChangeArrowheads="1"/>
          </p:cNvSpPr>
          <p:nvPr/>
        </p:nvSpPr>
        <p:spPr bwMode="auto">
          <a:xfrm>
            <a:off x="4714301" y="2362200"/>
            <a:ext cx="3810000" cy="838200"/>
          </a:xfrm>
          <a:prstGeom prst="leftArrowCallout">
            <a:avLst>
              <a:gd name="adj1" fmla="val 25000"/>
              <a:gd name="adj2" fmla="val 25000"/>
              <a:gd name="adj3" fmla="val 75758"/>
              <a:gd name="adj4" fmla="val 6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/>
              <a:t>Will be executed if </a:t>
            </a:r>
          </a:p>
          <a:p>
            <a:r>
              <a:rPr lang="en-US" sz="2000" b="1"/>
              <a:t>condition is true</a:t>
            </a:r>
          </a:p>
        </p:txBody>
      </p:sp>
      <p:sp>
        <p:nvSpPr>
          <p:cNvPr id="23559" name="AutoShape 5"/>
          <p:cNvSpPr>
            <a:spLocks noChangeArrowheads="1"/>
          </p:cNvSpPr>
          <p:nvPr/>
        </p:nvSpPr>
        <p:spPr bwMode="auto">
          <a:xfrm>
            <a:off x="4714301" y="4343400"/>
            <a:ext cx="3810000" cy="838200"/>
          </a:xfrm>
          <a:prstGeom prst="leftArrowCallout">
            <a:avLst>
              <a:gd name="adj1" fmla="val 25000"/>
              <a:gd name="adj2" fmla="val 25000"/>
              <a:gd name="adj3" fmla="val 75758"/>
              <a:gd name="adj4" fmla="val 6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/>
              <a:t>Will be executed if </a:t>
            </a:r>
          </a:p>
          <a:p>
            <a:r>
              <a:rPr lang="en-US" sz="2000" b="1"/>
              <a:t>condition is false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4714301" y="3352800"/>
            <a:ext cx="3810000" cy="838200"/>
          </a:xfrm>
          <a:prstGeom prst="leftArrowCallout">
            <a:avLst>
              <a:gd name="adj1" fmla="val 25000"/>
              <a:gd name="adj2" fmla="val 25000"/>
              <a:gd name="adj3" fmla="val 75758"/>
              <a:gd name="adj4" fmla="val 6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/>
              <a:t>Will be executed if </a:t>
            </a:r>
          </a:p>
          <a:p>
            <a:r>
              <a:rPr lang="en-US" sz="2000" b="1"/>
              <a:t>condition is true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1: Code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981200"/>
            <a:ext cx="8726488" cy="415131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Private Sub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err="1" smtClean="0">
                <a:latin typeface="Courier New" pitchFamily="49" charset="0"/>
              </a:rPr>
              <a:t>btnEvaluate_Click</a:t>
            </a:r>
            <a:r>
              <a:rPr lang="en-US" sz="1800" b="1" dirty="0" smtClean="0">
                <a:latin typeface="Courier New" pitchFamily="49" charset="0"/>
              </a:rPr>
              <a:t>(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...</a:t>
            </a:r>
            <a:r>
              <a:rPr lang="en-US" sz="1800" b="1" dirty="0" smtClean="0">
                <a:latin typeface="Courier New" pitchFamily="49" charset="0"/>
              </a:rPr>
              <a:t>) 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                                 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Handles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err="1" smtClean="0">
                <a:latin typeface="Courier New" pitchFamily="49" charset="0"/>
              </a:rPr>
              <a:t>btnEvaluate.Click</a:t>
            </a:r>
            <a:endParaRPr lang="en-US" sz="1800" b="1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 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Dim</a:t>
            </a:r>
            <a:r>
              <a:rPr lang="en-US" sz="1800" b="1" dirty="0" smtClean="0">
                <a:latin typeface="Courier New" pitchFamily="49" charset="0"/>
              </a:rPr>
              <a:t> position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As Integer</a:t>
            </a:r>
            <a:r>
              <a:rPr lang="en-US" sz="1800" b="1" dirty="0" smtClean="0">
                <a:latin typeface="Courier New" pitchFamily="49" charset="0"/>
              </a:rPr>
              <a:t> = </a:t>
            </a:r>
            <a:r>
              <a:rPr lang="en-US" sz="1800" b="1" dirty="0" err="1" smtClean="0">
                <a:solidFill>
                  <a:schemeClr val="folHlink"/>
                </a:solidFill>
                <a:latin typeface="Courier New" pitchFamily="49" charset="0"/>
              </a:rPr>
              <a:t>CInt</a:t>
            </a:r>
            <a:r>
              <a:rPr lang="en-US" sz="1800" b="1" dirty="0" smtClean="0">
                <a:latin typeface="Courier New" pitchFamily="49" charset="0"/>
              </a:rPr>
              <a:t>(</a:t>
            </a:r>
            <a:r>
              <a:rPr lang="en-US" sz="1800" b="1" dirty="0" err="1" smtClean="0">
                <a:latin typeface="Courier New" pitchFamily="49" charset="0"/>
              </a:rPr>
              <a:t>txtPosition.Text</a:t>
            </a:r>
            <a:r>
              <a:rPr lang="en-US" sz="1800" b="1" dirty="0" smtClean="0">
                <a:latin typeface="Courier New" pitchFamily="49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 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Select Case</a:t>
            </a:r>
            <a:r>
              <a:rPr lang="en-US" sz="1800" b="1" dirty="0" smtClean="0">
                <a:latin typeface="Courier New" pitchFamily="49" charset="0"/>
              </a:rPr>
              <a:t> position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   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Case</a:t>
            </a:r>
            <a:r>
              <a:rPr lang="en-US" sz="1800" b="1" dirty="0" smtClean="0">
                <a:latin typeface="Courier New" pitchFamily="49" charset="0"/>
              </a:rPr>
              <a:t> 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      </a:t>
            </a:r>
            <a:r>
              <a:rPr lang="en-US" sz="1800" b="1" dirty="0" err="1" smtClean="0">
                <a:latin typeface="Courier New" pitchFamily="49" charset="0"/>
              </a:rPr>
              <a:t>txtOutcome.Text</a:t>
            </a:r>
            <a:r>
              <a:rPr lang="en-US" sz="1800" b="1" dirty="0" smtClean="0">
                <a:latin typeface="Courier New" pitchFamily="49" charset="0"/>
              </a:rPr>
              <a:t> = </a:t>
            </a:r>
            <a:r>
              <a:rPr lang="en-US" sz="1800" b="1" dirty="0" smtClean="0">
                <a:solidFill>
                  <a:schemeClr val="hlink"/>
                </a:solidFill>
                <a:latin typeface="Courier New" pitchFamily="49" charset="0"/>
              </a:rPr>
              <a:t>"Win"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   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Case</a:t>
            </a:r>
            <a:r>
              <a:rPr lang="en-US" sz="1800" b="1" dirty="0" smtClean="0">
                <a:latin typeface="Courier New" pitchFamily="49" charset="0"/>
              </a:rPr>
              <a:t> 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      </a:t>
            </a:r>
            <a:r>
              <a:rPr lang="en-US" sz="1800" b="1" dirty="0" err="1" smtClean="0">
                <a:latin typeface="Courier New" pitchFamily="49" charset="0"/>
              </a:rPr>
              <a:t>txtOutcome.Text</a:t>
            </a:r>
            <a:r>
              <a:rPr lang="en-US" sz="1800" b="1" dirty="0" smtClean="0">
                <a:latin typeface="Courier New" pitchFamily="49" charset="0"/>
              </a:rPr>
              <a:t> = </a:t>
            </a:r>
            <a:r>
              <a:rPr lang="en-US" sz="1800" b="1" dirty="0" smtClean="0">
                <a:solidFill>
                  <a:schemeClr val="hlink"/>
                </a:solidFill>
                <a:latin typeface="Courier New" pitchFamily="49" charset="0"/>
              </a:rPr>
              <a:t>"Place"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   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Case</a:t>
            </a:r>
            <a:r>
              <a:rPr lang="en-US" sz="1800" b="1" dirty="0" smtClean="0">
                <a:latin typeface="Courier New" pitchFamily="49" charset="0"/>
              </a:rPr>
              <a:t> 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      </a:t>
            </a:r>
            <a:r>
              <a:rPr lang="en-US" sz="1800" b="1" dirty="0" err="1" smtClean="0">
                <a:latin typeface="Courier New" pitchFamily="49" charset="0"/>
              </a:rPr>
              <a:t>txtOutcome.Text</a:t>
            </a:r>
            <a:r>
              <a:rPr lang="en-US" sz="1800" b="1" dirty="0" smtClean="0">
                <a:latin typeface="Courier New" pitchFamily="49" charset="0"/>
              </a:rPr>
              <a:t> = </a:t>
            </a:r>
            <a:r>
              <a:rPr lang="en-US" sz="1800" b="1" dirty="0" smtClean="0">
                <a:solidFill>
                  <a:schemeClr val="hlink"/>
                </a:solidFill>
                <a:latin typeface="Courier New" pitchFamily="49" charset="0"/>
              </a:rPr>
              <a:t>"Show"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   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Case</a:t>
            </a:r>
            <a:r>
              <a:rPr lang="en-US" sz="1800" b="1" dirty="0" smtClean="0">
                <a:latin typeface="Courier New" pitchFamily="49" charset="0"/>
              </a:rPr>
              <a:t> 4, 5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      </a:t>
            </a:r>
            <a:r>
              <a:rPr lang="en-US" sz="1800" b="1" dirty="0" err="1" smtClean="0">
                <a:latin typeface="Courier New" pitchFamily="49" charset="0"/>
              </a:rPr>
              <a:t>txtOutcome.Text</a:t>
            </a:r>
            <a:r>
              <a:rPr lang="en-US" sz="1800" b="1" dirty="0" smtClean="0">
                <a:latin typeface="Courier New" pitchFamily="49" charset="0"/>
              </a:rPr>
              <a:t> = </a:t>
            </a:r>
            <a:r>
              <a:rPr lang="en-US" sz="1800" b="1" dirty="0" smtClean="0">
                <a:solidFill>
                  <a:schemeClr val="hlink"/>
                </a:solidFill>
                <a:latin typeface="Courier New" pitchFamily="49" charset="0"/>
              </a:rPr>
              <a:t>"You almost placed in the money."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   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Case Else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      </a:t>
            </a:r>
            <a:r>
              <a:rPr lang="en-US" sz="1800" b="1" dirty="0" err="1" smtClean="0">
                <a:latin typeface="Courier New" pitchFamily="49" charset="0"/>
              </a:rPr>
              <a:t>txtBox.Text</a:t>
            </a:r>
            <a:r>
              <a:rPr lang="en-US" sz="1800" b="1" dirty="0" smtClean="0">
                <a:latin typeface="Courier New" pitchFamily="49" charset="0"/>
              </a:rPr>
              <a:t> = </a:t>
            </a:r>
            <a:r>
              <a:rPr lang="en-US" sz="1800" b="1" dirty="0" smtClean="0">
                <a:solidFill>
                  <a:schemeClr val="hlink"/>
                </a:solidFill>
                <a:latin typeface="Courier New" pitchFamily="49" charset="0"/>
              </a:rPr>
              <a:t>"Out of the money."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  </a:t>
            </a: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End Select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chemeClr val="folHlink"/>
                </a:solidFill>
                <a:latin typeface="Courier New" pitchFamily="49" charset="0"/>
              </a:rPr>
              <a:t>End Sub</a:t>
            </a:r>
          </a:p>
        </p:txBody>
      </p:sp>
      <p:sp>
        <p:nvSpPr>
          <p:cNvPr id="5325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098C00-3B68-4863-AA38-589DE499A965}" type="slidenum">
              <a:rPr lang="en-US" sz="1400" smtClean="0"/>
              <a:pPr eaLnBrk="1" hangingPunct="1"/>
              <a:t>8</a:t>
            </a:fld>
            <a:endParaRPr lang="en-US" sz="1400" smtClean="0"/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4495800" y="2743200"/>
            <a:ext cx="3505200" cy="381000"/>
          </a:xfrm>
          <a:prstGeom prst="leftArrowCallout">
            <a:avLst>
              <a:gd name="adj1" fmla="val 25000"/>
              <a:gd name="adj2" fmla="val 25000"/>
              <a:gd name="adj3" fmla="val 153333"/>
              <a:gd name="adj4" fmla="val 6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Selector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046573" y="3784600"/>
            <a:ext cx="2209800" cy="406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Value</a:t>
            </a:r>
            <a:r>
              <a:rPr lang="en-US" sz="2000" b="1">
                <a:solidFill>
                  <a:schemeClr val="accent2"/>
                </a:solidFill>
              </a:rPr>
              <a:t> </a:t>
            </a:r>
            <a:r>
              <a:rPr lang="en-US" sz="2000" b="1"/>
              <a:t>Lists</a:t>
            </a: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H="1">
            <a:off x="1779373" y="36576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 flipH="1">
            <a:off x="2312773" y="46482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 flipH="1">
            <a:off x="1779373" y="41148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 flipH="1">
            <a:off x="1779373" y="31242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5817973" y="3098800"/>
            <a:ext cx="0" cy="154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6130F1-80BA-4552-B33E-C009BBB9693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02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Ch04</Template>
  <TotalTime>3922</TotalTime>
  <Words>2226</Words>
  <Application>Microsoft Office PowerPoint</Application>
  <PresentationFormat>On-screen Show (4:3)</PresentationFormat>
  <Paragraphs>566</Paragraphs>
  <Slides>62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9" baseType="lpstr">
      <vt:lpstr>Arial</vt:lpstr>
      <vt:lpstr>Century Schoolbook</vt:lpstr>
      <vt:lpstr>Consolas</vt:lpstr>
      <vt:lpstr>Courier New</vt:lpstr>
      <vt:lpstr>Wingdings</vt:lpstr>
      <vt:lpstr>Wingdings 2</vt:lpstr>
      <vt:lpstr>Oriel</vt:lpstr>
      <vt:lpstr>Today’s Quote</vt:lpstr>
      <vt:lpstr>PowerPoint Presentation</vt:lpstr>
      <vt:lpstr>Admin Stuff</vt:lpstr>
      <vt:lpstr>Logical Operators</vt:lpstr>
      <vt:lpstr>Condition</vt:lpstr>
      <vt:lpstr>Logical Operators</vt:lpstr>
      <vt:lpstr>If Block</vt:lpstr>
      <vt:lpstr>Example 1: Code</vt:lpstr>
      <vt:lpstr>Chapter 5</vt:lpstr>
      <vt:lpstr>Chapter 5 - General Procedures</vt:lpstr>
      <vt:lpstr>Devices for Modularity</vt:lpstr>
      <vt:lpstr>Sub Procedures</vt:lpstr>
      <vt:lpstr>Calling a Sub Procedure</vt:lpstr>
      <vt:lpstr>Example</vt:lpstr>
      <vt:lpstr>Passing Values</vt:lpstr>
      <vt:lpstr>Arguments and Parameters</vt:lpstr>
      <vt:lpstr>Several Calling Statements</vt:lpstr>
      <vt:lpstr>Passing Strings and Numbers</vt:lpstr>
      <vt:lpstr>Variables and Expressions</vt:lpstr>
      <vt:lpstr>Calling</vt:lpstr>
      <vt:lpstr>PowerPoint Presentation</vt:lpstr>
      <vt:lpstr>5.2 Sub Procedures, Part II</vt:lpstr>
      <vt:lpstr>ByVal and ByRef </vt:lpstr>
      <vt:lpstr>Passing by Value </vt:lpstr>
      <vt:lpstr>Example </vt:lpstr>
      <vt:lpstr>Same Example: n   num </vt:lpstr>
      <vt:lpstr>Passing by Reference </vt:lpstr>
      <vt:lpstr>Example</vt:lpstr>
      <vt:lpstr>Example: num    n </vt:lpstr>
      <vt:lpstr>Lifetime and Scope of a Variable </vt:lpstr>
      <vt:lpstr>Debugging</vt:lpstr>
      <vt:lpstr>PowerPoint Presentation</vt:lpstr>
      <vt:lpstr>5.3 Function Procedures</vt:lpstr>
      <vt:lpstr>Some Built-In Functions</vt:lpstr>
      <vt:lpstr>Function Procedures</vt:lpstr>
      <vt:lpstr>Example: Form</vt:lpstr>
      <vt:lpstr>Example: Code</vt:lpstr>
      <vt:lpstr>Example: Form</vt:lpstr>
      <vt:lpstr>Example: Code</vt:lpstr>
      <vt:lpstr>Function Having No Parameters</vt:lpstr>
      <vt:lpstr>Comparing Function Procedures with Sub Procedures</vt:lpstr>
      <vt:lpstr>Functions vs. Procedures</vt:lpstr>
      <vt:lpstr>Named Constants</vt:lpstr>
      <vt:lpstr>Named Constants</vt:lpstr>
      <vt:lpstr>Named Constants</vt:lpstr>
      <vt:lpstr>Named Constants</vt:lpstr>
      <vt:lpstr>PowerPoint Presentation</vt:lpstr>
      <vt:lpstr>5.4 Modular Design</vt:lpstr>
      <vt:lpstr>Design Terminology</vt:lpstr>
      <vt:lpstr>Top-Down Design</vt:lpstr>
      <vt:lpstr>Top-Down Design Criteria</vt:lpstr>
      <vt:lpstr>Top-Level Design Chart</vt:lpstr>
      <vt:lpstr>Detailed Chart</vt:lpstr>
      <vt:lpstr>Structured Programming </vt:lpstr>
      <vt:lpstr>Advantages of Structured Programming</vt:lpstr>
      <vt:lpstr>Comparison of Flow Charts</vt:lpstr>
      <vt:lpstr>Easy to Write</vt:lpstr>
      <vt:lpstr>Easy to Debug</vt:lpstr>
      <vt:lpstr>Easy to Understand</vt:lpstr>
      <vt:lpstr>Example</vt:lpstr>
      <vt:lpstr>Function Example</vt:lpstr>
      <vt:lpstr>PowerPoint Presentation</vt:lpstr>
    </vt:vector>
  </TitlesOfParts>
  <Company>DeVry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5.1 Relational and Logical Operators 192 Relational Operators Logical Operators 5.2 If Blocks 196 5.3 Select Case Blocks 213 5.4 A Case Study: Weekly Payroll 231 Designing the Weekly Payroll Program Pseudocode for the Display Payroll Event Writing the Weekly Payroll Program The User Interface Summary 239 Programming Projects 240 Decisions 5 191 ch5_1page.qxd 2/12/02 7:58 AM Page 191</dc:title>
  <dc:creator>cwyman</dc:creator>
  <cp:lastModifiedBy>Richard</cp:lastModifiedBy>
  <cp:revision>114</cp:revision>
  <dcterms:created xsi:type="dcterms:W3CDTF">2002-04-04T04:28:29Z</dcterms:created>
  <dcterms:modified xsi:type="dcterms:W3CDTF">2012-10-01T02:39:10Z</dcterms:modified>
</cp:coreProperties>
</file>