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9" r:id="rId1"/>
  </p:sldMasterIdLst>
  <p:notesMasterIdLst>
    <p:notesMasterId r:id="rId75"/>
  </p:notesMasterIdLst>
  <p:sldIdLst>
    <p:sldId id="367" r:id="rId2"/>
    <p:sldId id="256" r:id="rId3"/>
    <p:sldId id="375" r:id="rId4"/>
    <p:sldId id="371" r:id="rId5"/>
    <p:sldId id="372" r:id="rId6"/>
    <p:sldId id="377" r:id="rId7"/>
    <p:sldId id="373" r:id="rId8"/>
    <p:sldId id="328" r:id="rId9"/>
    <p:sldId id="347" r:id="rId10"/>
    <p:sldId id="344" r:id="rId11"/>
    <p:sldId id="345" r:id="rId12"/>
    <p:sldId id="376" r:id="rId13"/>
    <p:sldId id="288" r:id="rId14"/>
    <p:sldId id="363" r:id="rId15"/>
    <p:sldId id="290" r:id="rId16"/>
    <p:sldId id="287" r:id="rId17"/>
    <p:sldId id="302" r:id="rId18"/>
    <p:sldId id="292" r:id="rId19"/>
    <p:sldId id="359" r:id="rId20"/>
    <p:sldId id="358" r:id="rId21"/>
    <p:sldId id="360" r:id="rId22"/>
    <p:sldId id="303" r:id="rId23"/>
    <p:sldId id="362" r:id="rId24"/>
    <p:sldId id="309" r:id="rId25"/>
    <p:sldId id="295" r:id="rId26"/>
    <p:sldId id="341" r:id="rId27"/>
    <p:sldId id="304" r:id="rId28"/>
    <p:sldId id="296" r:id="rId29"/>
    <p:sldId id="330" r:id="rId30"/>
    <p:sldId id="297" r:id="rId31"/>
    <p:sldId id="348" r:id="rId32"/>
    <p:sldId id="331" r:id="rId33"/>
    <p:sldId id="324" r:id="rId34"/>
    <p:sldId id="349" r:id="rId35"/>
    <p:sldId id="332" r:id="rId36"/>
    <p:sldId id="298" r:id="rId37"/>
    <p:sldId id="350" r:id="rId38"/>
    <p:sldId id="333" r:id="rId39"/>
    <p:sldId id="323" r:id="rId40"/>
    <p:sldId id="351" r:id="rId41"/>
    <p:sldId id="352" r:id="rId42"/>
    <p:sldId id="299" r:id="rId43"/>
    <p:sldId id="357" r:id="rId44"/>
    <p:sldId id="300" r:id="rId45"/>
    <p:sldId id="335" r:id="rId46"/>
    <p:sldId id="365" r:id="rId47"/>
    <p:sldId id="353" r:id="rId48"/>
    <p:sldId id="310" r:id="rId49"/>
    <p:sldId id="326" r:id="rId50"/>
    <p:sldId id="311" r:id="rId51"/>
    <p:sldId id="301" r:id="rId52"/>
    <p:sldId id="342" r:id="rId53"/>
    <p:sldId id="312" r:id="rId54"/>
    <p:sldId id="336" r:id="rId55"/>
    <p:sldId id="291" r:id="rId56"/>
    <p:sldId id="354" r:id="rId57"/>
    <p:sldId id="313" r:id="rId58"/>
    <p:sldId id="355" r:id="rId59"/>
    <p:sldId id="314" r:id="rId60"/>
    <p:sldId id="315" r:id="rId61"/>
    <p:sldId id="316" r:id="rId62"/>
    <p:sldId id="374" r:id="rId63"/>
    <p:sldId id="317" r:id="rId64"/>
    <p:sldId id="337" r:id="rId65"/>
    <p:sldId id="318" r:id="rId66"/>
    <p:sldId id="356" r:id="rId67"/>
    <p:sldId id="338" r:id="rId68"/>
    <p:sldId id="319" r:id="rId69"/>
    <p:sldId id="339" r:id="rId70"/>
    <p:sldId id="320" r:id="rId71"/>
    <p:sldId id="321" r:id="rId72"/>
    <p:sldId id="366" r:id="rId73"/>
    <p:sldId id="378" r:id="rId74"/>
  </p:sldIdLst>
  <p:sldSz cx="9144000" cy="6858000" type="screen4x3"/>
  <p:notesSz cx="6858000" cy="9144000"/>
  <p:embeddedFontLst>
    <p:embeddedFont>
      <p:font typeface="Century Schoolbook" pitchFamily="18" charset="0"/>
      <p:regular r:id="rId76"/>
      <p:bold r:id="rId77"/>
      <p:italic r:id="rId78"/>
      <p:boldItalic r:id="rId79"/>
    </p:embeddedFont>
    <p:embeddedFont>
      <p:font typeface="Wingdings 2" pitchFamily="18" charset="2"/>
      <p:regular r:id="rId80"/>
    </p:embeddedFont>
  </p:embeddedFont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581" autoAdjust="0"/>
  </p:normalViewPr>
  <p:slideViewPr>
    <p:cSldViewPr>
      <p:cViewPr varScale="1">
        <p:scale>
          <a:sx n="116" d="100"/>
          <a:sy n="116" d="100"/>
        </p:scale>
        <p:origin x="-9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1.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3D2490C-9E9B-405F-8851-B3AE4BB4B507}" type="slidenum">
              <a:rPr lang="en-US"/>
              <a:pPr>
                <a:defRPr/>
              </a:pPr>
              <a:t>‹#›</a:t>
            </a:fld>
            <a:endParaRPr lang="en-US"/>
          </a:p>
        </p:txBody>
      </p:sp>
    </p:spTree>
    <p:extLst>
      <p:ext uri="{BB962C8B-B14F-4D97-AF65-F5344CB8AC3E}">
        <p14:creationId xmlns:p14="http://schemas.microsoft.com/office/powerpoint/2010/main" val="3133318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231DC8F-F52D-4740-8CE8-933B238825FC}" type="slidenum">
              <a:rPr lang="en-US" sz="1200" smtClean="0"/>
              <a:pPr eaLnBrk="1" hangingPunct="1"/>
              <a:t>2</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1A03B70-1B02-497C-B559-BB2A07FAC8A4}" type="slidenum">
              <a:rPr lang="en-US" sz="1200" smtClean="0"/>
              <a:pPr eaLnBrk="1" hangingPunct="1"/>
              <a:t>17</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7B2E846-DE14-4C71-B9E4-6C0119B8C926}" type="slidenum">
              <a:rPr lang="en-US" sz="1200" smtClean="0"/>
              <a:pPr eaLnBrk="1" hangingPunct="1"/>
              <a:t>18</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230D876-7652-445C-9BBE-877BEA785B23}" type="slidenum">
              <a:rPr lang="en-US" sz="1200" smtClean="0"/>
              <a:pPr eaLnBrk="1" hangingPunct="1"/>
              <a:t>19</a:t>
            </a:fld>
            <a:endParaRPr 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 (n &lt; 6) = False</a:t>
            </a:r>
          </a:p>
          <a:p>
            <a:pPr eaLnBrk="1" hangingPunct="1"/>
            <a:r>
              <a:rPr lang="en-US" smtClean="0"/>
              <a:t>(answ = "Y") Or (answ = "y") = True</a:t>
            </a:r>
          </a:p>
          <a:p>
            <a:pPr eaLnBrk="1" hangingPunct="1"/>
            <a:r>
              <a:rPr lang="en-US" smtClean="0"/>
              <a:t>(answ = "Y") And (answ = "y") = False</a:t>
            </a:r>
          </a:p>
          <a:p>
            <a:pPr eaLnBrk="1" hangingPunct="1"/>
            <a:r>
              <a:rPr lang="en-US" smtClean="0"/>
              <a:t>Not(answ = "y") = True</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04E0C09-0F7D-4D57-B37B-99657AEA15C6}" type="slidenum">
              <a:rPr lang="en-US" sz="1200" smtClean="0"/>
              <a:pPr eaLnBrk="1" hangingPunct="1"/>
              <a:t>20</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0E7D414-2223-44C3-9768-D5F935A3EC51}" type="slidenum">
              <a:rPr lang="en-US" sz="1200" smtClean="0"/>
              <a:pPr eaLnBrk="1" hangingPunct="1"/>
              <a:t>21</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65E74D0-5485-433C-92DD-60736EB0DF2C}" type="slidenum">
              <a:rPr lang="en-US" sz="1200" smtClean="0"/>
              <a:pPr eaLnBrk="1" hangingPunct="1"/>
              <a:t>22</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38B5209-35EE-4193-B011-DD120B025C61}" type="slidenum">
              <a:rPr lang="en-US" sz="1200" smtClean="0"/>
              <a:pPr eaLnBrk="1" hangingPunct="1"/>
              <a:t>23</a:t>
            </a:fld>
            <a:endParaRPr lang="en-US" sz="120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And and Or are binary operators requiring two operands</a:t>
            </a:r>
          </a:p>
          <a:p>
            <a:pPr eaLnBrk="1" hangingPunct="1"/>
            <a:r>
              <a:rPr lang="en-US" smtClean="0"/>
              <a:t>Not is a unary operator requiring only one operand</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E2991E0-03E9-4DED-BC52-FE184FD10E85}" type="slidenum">
              <a:rPr lang="en-US" sz="1200" smtClean="0"/>
              <a:pPr eaLnBrk="1" hangingPunct="1"/>
              <a:t>24</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C15CEDF-A887-4F6A-BA5E-F06521DC68A2}" type="slidenum">
              <a:rPr lang="en-US" sz="1200" smtClean="0"/>
              <a:pPr eaLnBrk="1" hangingPunct="1"/>
              <a:t>25</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6AA881D-DF07-400F-B56D-38886783AEA8}" type="slidenum">
              <a:rPr lang="en-US" sz="1200" smtClean="0"/>
              <a:pPr eaLnBrk="1" hangingPunct="1"/>
              <a:t>26</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791A977-44BC-4CEF-A2BE-55E84030333B}" type="slidenum">
              <a:rPr lang="en-US" sz="1200" smtClean="0"/>
              <a:pPr eaLnBrk="1" hangingPunct="1"/>
              <a:t>8</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F8D823B-0C1C-439B-9CA8-51B25F394FAD}" type="slidenum">
              <a:rPr lang="en-US" sz="1200" smtClean="0"/>
              <a:pPr eaLnBrk="1" hangingPunct="1"/>
              <a:t>27</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762585B-07F5-4719-9FCC-F5CD1B5DB1E8}" type="slidenum">
              <a:rPr lang="en-US" sz="1200" smtClean="0"/>
              <a:pPr eaLnBrk="1" hangingPunct="1"/>
              <a:t>28</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97D5EC0-ADF9-4E5D-9ABE-32A9FCF99342}" type="slidenum">
              <a:rPr lang="en-US" sz="1200" smtClean="0"/>
              <a:pPr eaLnBrk="1" hangingPunct="1"/>
              <a:t>29</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AF9B435-073D-457C-8ED9-CF3B4A4BD62F}" type="slidenum">
              <a:rPr lang="en-US" sz="1200" smtClean="0"/>
              <a:pPr eaLnBrk="1" hangingPunct="1"/>
              <a:t>30</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2E697A9-FE7B-4890-9970-D7D048955A86}" type="slidenum">
              <a:rPr lang="en-US" sz="1200" smtClean="0"/>
              <a:pPr eaLnBrk="1" hangingPunct="1"/>
              <a:t>31</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621533E-B0AD-437D-B833-EA4D401D698F}" type="slidenum">
              <a:rPr lang="en-US" sz="1200" smtClean="0"/>
              <a:pPr eaLnBrk="1" hangingPunct="1"/>
              <a:t>32</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369AF96-3F39-464A-9C5D-D02A5A013333}" type="slidenum">
              <a:rPr lang="en-US" sz="1200" smtClean="0"/>
              <a:pPr eaLnBrk="1" hangingPunct="1"/>
              <a:t>33</a:t>
            </a:fld>
            <a:endParaRPr lang="en-US"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Note the nested if statement – the If inside an If.  This can be rewritten using the ElseIf construct.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4DC08DC-055C-4A26-9BDF-187C60625EC5}" type="slidenum">
              <a:rPr lang="en-US" sz="1200" smtClean="0"/>
              <a:pPr eaLnBrk="1" hangingPunct="1"/>
              <a:t>34</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7CEE87C-0B00-47CD-9AB8-09E598FFABE2}" type="slidenum">
              <a:rPr lang="en-US" sz="1200" smtClean="0"/>
              <a:pPr eaLnBrk="1" hangingPunct="1"/>
              <a:t>35</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CF4D60E-8227-41D0-8FF6-9403FCADCEC4}" type="slidenum">
              <a:rPr lang="en-US" sz="1200" smtClean="0"/>
              <a:pPr eaLnBrk="1" hangingPunct="1"/>
              <a:t>36</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1D51C86-4034-47B2-9BB8-9C1E3A093B1E}" type="slidenum">
              <a:rPr lang="en-US" sz="1200" smtClean="0"/>
              <a:pPr eaLnBrk="1" hangingPunct="1"/>
              <a:t>9</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5EBDF77-7A1B-4F65-8523-D1544DDA6E96}" type="slidenum">
              <a:rPr lang="en-US" sz="1200" smtClean="0"/>
              <a:pPr eaLnBrk="1" hangingPunct="1"/>
              <a:t>37</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0DF5931-A119-4440-8EE9-069139D6E6D1}" type="slidenum">
              <a:rPr lang="en-US" sz="1200" smtClean="0"/>
              <a:pPr eaLnBrk="1" hangingPunct="1"/>
              <a:t>38</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9DAB4E1-10FD-43ED-A3B1-042F6AAF257E}" type="slidenum">
              <a:rPr lang="en-US" sz="1200" smtClean="0"/>
              <a:pPr eaLnBrk="1" hangingPunct="1"/>
              <a:t>39</a:t>
            </a:fld>
            <a:endParaRPr lang="en-US" sz="120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 matter what the user enters in the text box, the quote will appear.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D333C83-5BFE-4BB4-BEB4-68F519EF8523}" type="slidenum">
              <a:rPr lang="en-US" sz="1200" smtClean="0"/>
              <a:pPr eaLnBrk="1" hangingPunct="1"/>
              <a:t>40</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3AE47AD-BBC0-4990-8C17-A7D8D4645163}" type="slidenum">
              <a:rPr lang="en-US" sz="1200" smtClean="0"/>
              <a:pPr eaLnBrk="1" hangingPunct="1"/>
              <a:t>41</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31BD0EE-B620-46A9-A53F-BFB4B51F713A}" type="slidenum">
              <a:rPr lang="en-US" sz="1200" smtClean="0"/>
              <a:pPr eaLnBrk="1" hangingPunct="1"/>
              <a:t>42</a:t>
            </a:fld>
            <a:endParaRPr 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 extension of the If block allows for more than two possible alternatives with the</a:t>
            </a:r>
          </a:p>
          <a:p>
            <a:pPr eaLnBrk="1" hangingPunct="1"/>
            <a:r>
              <a:rPr lang="en-US" smtClean="0"/>
              <a:t>inclusion of ElseIf clauses.</a:t>
            </a:r>
          </a:p>
          <a:p>
            <a:pPr eaLnBrk="1" hangingPunct="1"/>
            <a:r>
              <a:rPr lang="en-US" smtClean="0"/>
              <a:t>Note:  there is no space between the word "Else" and "If"</a:t>
            </a:r>
          </a:p>
          <a:p>
            <a:pPr eaLnBrk="1" hangingPunct="1"/>
            <a:r>
              <a:rPr lang="en-US" smtClean="0"/>
              <a:t>Only one "End If" is required.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8181696-DF7F-4B6A-BDCC-A839B23EDF95}" type="slidenum">
              <a:rPr lang="en-US" sz="1200" smtClean="0"/>
              <a:pPr eaLnBrk="1" hangingPunct="1"/>
              <a:t>43</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FDCA221-AABA-4157-A6FC-A4A09EC83AA2}" type="slidenum">
              <a:rPr lang="en-US" sz="1200" smtClean="0"/>
              <a:pPr eaLnBrk="1" hangingPunct="1"/>
              <a:t>44</a:t>
            </a:fld>
            <a:endParaRPr 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Note:  there is no "if" required after the last Else to determine if the two numbers are equal.  There have already been if statements to evaluate if num1 is larger than num2 and if num2 is larger than num1, so if the last Else is reached, there is no other alternative left but that they are both equal.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DD5F1D4-087F-4325-8DB9-EFA0DCF8C2C7}" type="slidenum">
              <a:rPr lang="en-US" sz="1200" smtClean="0"/>
              <a:pPr eaLnBrk="1" hangingPunct="1"/>
              <a:t>45</a:t>
            </a:fld>
            <a:endParaRPr lang="en-US" sz="120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ECCF25F-DC55-4E4C-98BC-BDA43FAF4C45}" type="slidenum">
              <a:rPr lang="en-US" sz="1200" smtClean="0"/>
              <a:pPr eaLnBrk="1" hangingPunct="1"/>
              <a:t>46</a:t>
            </a:fld>
            <a:endParaRPr 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Note ElseIf construct replaces nested If statement.  Only one "End If" is required with the ElseIf.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9EE9FBB-BBD6-402E-94AA-5719804FE5BE}" type="slidenum">
              <a:rPr lang="en-US" sz="1200" smtClean="0"/>
              <a:pPr eaLnBrk="1" hangingPunct="1"/>
              <a:t>10</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CA694B0-09BE-4DC1-97CB-9DC2A2A66168}" type="slidenum">
              <a:rPr lang="en-US" sz="1200" smtClean="0"/>
              <a:pPr eaLnBrk="1" hangingPunct="1"/>
              <a:t>47</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3900A8A-E9E0-43B5-A44F-3166A234CBD9}" type="slidenum">
              <a:rPr lang="en-US" sz="1200" smtClean="0"/>
              <a:pPr eaLnBrk="1" hangingPunct="1"/>
              <a:t>48</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EE7096E-4FE4-42AD-8B95-1015FED91F99}" type="slidenum">
              <a:rPr lang="en-US" sz="1200" smtClean="0"/>
              <a:pPr eaLnBrk="1" hangingPunct="1"/>
              <a:t>49</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A371C40-0BBC-4A3B-9346-63FC6BE74D0D}" type="slidenum">
              <a:rPr lang="en-US" sz="1200" smtClean="0"/>
              <a:pPr eaLnBrk="1" hangingPunct="1"/>
              <a:t>50</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82B51AE-33DB-4F38-A8B9-54384C4FC1CE}" type="slidenum">
              <a:rPr lang="en-US" sz="1200" smtClean="0"/>
              <a:pPr eaLnBrk="1" hangingPunct="1"/>
              <a:t>51</a:t>
            </a:fld>
            <a:endParaRPr lang="en-US" sz="120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Select Case block is an efficient decision-making structure that simplifies choosing</a:t>
            </a:r>
          </a:p>
          <a:p>
            <a:pPr eaLnBrk="1" hangingPunct="1"/>
            <a:r>
              <a:rPr lang="en-US" smtClean="0"/>
              <a:t>among several actions. It avoids complex nested If constructs. If blocks make decisions</a:t>
            </a:r>
          </a:p>
          <a:p>
            <a:pPr eaLnBrk="1" hangingPunct="1"/>
            <a:r>
              <a:rPr lang="en-US" smtClean="0"/>
              <a:t>based on the truth value of a condition; Select Case choices are determined by the value</a:t>
            </a:r>
          </a:p>
          <a:p>
            <a:pPr eaLnBrk="1" hangingPunct="1"/>
            <a:r>
              <a:rPr lang="en-US" smtClean="0"/>
              <a:t>of an expression called a </a:t>
            </a:r>
            <a:r>
              <a:rPr lang="en-US" b="1" smtClean="0"/>
              <a:t>selecto</a:t>
            </a:r>
            <a:r>
              <a:rPr lang="en-US" smtClean="0"/>
              <a:t>r. Each of the possible actions is preceded by a clause</a:t>
            </a:r>
          </a:p>
          <a:p>
            <a:pPr eaLnBrk="1" hangingPunct="1"/>
            <a:r>
              <a:rPr lang="en-US" smtClean="0"/>
              <a:t>of the form</a:t>
            </a:r>
          </a:p>
          <a:p>
            <a:pPr eaLnBrk="1" hangingPunct="1"/>
            <a:r>
              <a:rPr lang="en-US" b="1" smtClean="0">
                <a:latin typeface="Courier New" pitchFamily="49" charset="0"/>
              </a:rPr>
              <a:t>Case </a:t>
            </a:r>
            <a:r>
              <a:rPr lang="en-US" b="1" i="1" smtClean="0">
                <a:latin typeface="Courier New" pitchFamily="49" charset="0"/>
              </a:rPr>
              <a:t>valueList</a:t>
            </a:r>
          </a:p>
          <a:p>
            <a:pPr eaLnBrk="1" hangingPunct="1"/>
            <a:r>
              <a:rPr lang="en-US" smtClean="0"/>
              <a:t>where </a:t>
            </a:r>
            <a:r>
              <a:rPr lang="en-US" i="1" smtClean="0"/>
              <a:t>valueList </a:t>
            </a:r>
            <a:r>
              <a:rPr lang="en-US" smtClean="0"/>
              <a:t>itemizes the values of the selector for which the action should be taken.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067D841-B816-4A79-B2BE-C98245C79766}" type="slidenum">
              <a:rPr lang="en-US" sz="1200" smtClean="0"/>
              <a:pPr eaLnBrk="1" hangingPunct="1"/>
              <a:t>52</a:t>
            </a:fld>
            <a:endParaRPr 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Select Case block is an efficient decision-making structure that simplifies choosing</a:t>
            </a:r>
          </a:p>
          <a:p>
            <a:pPr eaLnBrk="1" hangingPunct="1"/>
            <a:r>
              <a:rPr lang="en-US" smtClean="0"/>
              <a:t>among several actions. It avoids complex nested If constructs. If blocks make decisions</a:t>
            </a:r>
          </a:p>
          <a:p>
            <a:pPr eaLnBrk="1" hangingPunct="1"/>
            <a:r>
              <a:rPr lang="en-US" smtClean="0"/>
              <a:t>based on the truth value of a condition; Select Case choices are determined by the value</a:t>
            </a:r>
          </a:p>
          <a:p>
            <a:pPr eaLnBrk="1" hangingPunct="1"/>
            <a:r>
              <a:rPr lang="en-US" smtClean="0"/>
              <a:t>of an expression called a </a:t>
            </a:r>
            <a:r>
              <a:rPr lang="en-US" b="1" smtClean="0"/>
              <a:t>selecto</a:t>
            </a:r>
            <a:r>
              <a:rPr lang="en-US" smtClean="0"/>
              <a:t>r. Each of the possible actions is preceded by a clause</a:t>
            </a:r>
          </a:p>
          <a:p>
            <a:pPr eaLnBrk="1" hangingPunct="1"/>
            <a:r>
              <a:rPr lang="en-US" smtClean="0"/>
              <a:t>of the form</a:t>
            </a:r>
          </a:p>
          <a:p>
            <a:pPr eaLnBrk="1" hangingPunct="1"/>
            <a:r>
              <a:rPr lang="en-US" b="1" smtClean="0">
                <a:latin typeface="Courier New" pitchFamily="49" charset="0"/>
              </a:rPr>
              <a:t>Case </a:t>
            </a:r>
            <a:r>
              <a:rPr lang="en-US" b="1" i="1" smtClean="0">
                <a:latin typeface="Courier New" pitchFamily="49" charset="0"/>
              </a:rPr>
              <a:t>valueList</a:t>
            </a:r>
          </a:p>
          <a:p>
            <a:pPr eaLnBrk="1" hangingPunct="1"/>
            <a:r>
              <a:rPr lang="en-US" smtClean="0"/>
              <a:t>where </a:t>
            </a:r>
            <a:r>
              <a:rPr lang="en-US" i="1" smtClean="0"/>
              <a:t>valueList </a:t>
            </a:r>
            <a:r>
              <a:rPr lang="en-US" smtClean="0"/>
              <a:t>itemizes the values of the selector for which the action should be taken.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025FCBC-A721-4718-BDAB-8C92AF9D20FC}" type="slidenum">
              <a:rPr lang="en-US" sz="1200" smtClean="0"/>
              <a:pPr eaLnBrk="1" hangingPunct="1"/>
              <a:t>53</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0D17DC0-91C9-48C0-8911-3D1BCE9C3455}" type="slidenum">
              <a:rPr lang="en-US" sz="1200" smtClean="0"/>
              <a:pPr eaLnBrk="1" hangingPunct="1"/>
              <a:t>54</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55B2D55-ABB3-49E4-AADB-D692D452F729}" type="slidenum">
              <a:rPr lang="en-US" sz="1200" smtClean="0"/>
              <a:pPr eaLnBrk="1" hangingPunct="1"/>
              <a:t>55</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57B64C0-0DED-4A93-A1B8-1EDE19681989}" type="slidenum">
              <a:rPr lang="en-US" sz="1200" smtClean="0"/>
              <a:pPr eaLnBrk="1" hangingPunct="1"/>
              <a:t>56</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9B1C678-C54E-4684-8A89-3D5F76157A4A}" type="slidenum">
              <a:rPr lang="en-US" sz="1200" smtClean="0"/>
              <a:pPr eaLnBrk="1" hangingPunct="1"/>
              <a:t>11</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91A46CE-D4BF-4DAC-B674-48D244B87A98}" type="slidenum">
              <a:rPr lang="en-US" sz="1200" smtClean="0"/>
              <a:pPr eaLnBrk="1" hangingPunct="1"/>
              <a:t>57</a:t>
            </a:fld>
            <a:endParaRPr lang="en-US" sz="120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keyword "To" allows the programmer to specify a range of values in the value list.</a:t>
            </a:r>
          </a:p>
          <a:p>
            <a:pPr eaLnBrk="1" hangingPunct="1"/>
            <a:r>
              <a:rPr lang="en-US" smtClean="0"/>
              <a:t>The keyword "Is" allows the programmer to form a relational expression with the selector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CACABE5-F94A-4670-B624-F0218BDE044D}" type="slidenum">
              <a:rPr lang="en-US" sz="1200" smtClean="0"/>
              <a:pPr eaLnBrk="1" hangingPunct="1"/>
              <a:t>58</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7490405-FFEA-4E7D-9D0F-0207B4E04E5B}" type="slidenum">
              <a:rPr lang="en-US" sz="1200" smtClean="0"/>
              <a:pPr eaLnBrk="1" hangingPunct="1"/>
              <a:t>59</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9087408-9931-45C2-8D99-61787DD0B97A}" type="slidenum">
              <a:rPr lang="en-US" sz="1200" smtClean="0"/>
              <a:pPr eaLnBrk="1" hangingPunct="1"/>
              <a:t>60</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F68E88C-C39D-44B9-B134-32066CEB9367}" type="slidenum">
              <a:rPr lang="en-US" sz="1200" smtClean="0"/>
              <a:pPr eaLnBrk="1" hangingPunct="1"/>
              <a:t>61</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9137535-9A56-417E-B0AE-25686BF73651}" type="slidenum">
              <a:rPr lang="en-US" sz="1200" smtClean="0"/>
              <a:pPr eaLnBrk="1" hangingPunct="1"/>
              <a:t>63</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7BD92FE-44D3-413A-9EDE-B241D4D7E697}" type="slidenum">
              <a:rPr lang="en-US" sz="1200" smtClean="0"/>
              <a:pPr eaLnBrk="1" hangingPunct="1"/>
              <a:t>64</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C8B6DBB-4501-4A4D-8E4E-03D2A2D08D10}" type="slidenum">
              <a:rPr lang="en-US" sz="1200" smtClean="0"/>
              <a:pPr eaLnBrk="1" hangingPunct="1"/>
              <a:t>65</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F500B6A-F8C1-4A63-8175-3D7D87D91B34}" type="slidenum">
              <a:rPr lang="en-US" sz="1200" smtClean="0"/>
              <a:pPr eaLnBrk="1" hangingPunct="1"/>
              <a:t>66</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9947BD6-B103-4974-B6EB-F6D55D7FDB8C}" type="slidenum">
              <a:rPr lang="en-US" sz="1200" smtClean="0"/>
              <a:pPr eaLnBrk="1" hangingPunct="1"/>
              <a:t>67</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074733E-3E4E-412A-8F4E-08A861D856A9}" type="slidenum">
              <a:rPr lang="en-US" sz="1200" smtClean="0"/>
              <a:pPr eaLnBrk="1" hangingPunct="1"/>
              <a:t>13</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79B115C-E081-431F-8B61-6859FF1E1EE6}" type="slidenum">
              <a:rPr lang="en-US" sz="1200" smtClean="0"/>
              <a:pPr eaLnBrk="1" hangingPunct="1"/>
              <a:t>68</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7FB582B-AB71-4545-BE05-53E1574452E5}" type="slidenum">
              <a:rPr lang="en-US" sz="1200" smtClean="0"/>
              <a:pPr eaLnBrk="1" hangingPunct="1"/>
              <a:t>69</a:t>
            </a:fld>
            <a:endParaRPr lang="en-US" sz="12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5469786-2E87-4B72-AEDC-D87DA91E1045}" type="slidenum">
              <a:rPr lang="en-US" sz="1200" smtClean="0"/>
              <a:pPr eaLnBrk="1" hangingPunct="1"/>
              <a:t>70</a:t>
            </a:fld>
            <a:endParaRPr lang="en-US" sz="12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95C4EC4-2EE2-4AFA-B0EA-CB31CA85AFF7}" type="slidenum">
              <a:rPr lang="en-US" sz="1200" smtClean="0"/>
              <a:pPr eaLnBrk="1" hangingPunct="1"/>
              <a:t>71</a:t>
            </a:fld>
            <a:endParaRPr 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5120E10-236F-47E4-A459-45C7153B8737}" type="slidenum">
              <a:rPr lang="en-US" sz="1200" smtClean="0"/>
              <a:pPr eaLnBrk="1" hangingPunct="1"/>
              <a:t>72</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3CCE3CA-37D9-4438-A8E1-63A3A49AA538}" type="slidenum">
              <a:rPr lang="en-US" sz="1200" smtClean="0"/>
              <a:pPr eaLnBrk="1" hangingPunct="1"/>
              <a:t>14</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2F943A5-588F-4699-82BD-0DB38D6CE8C5}" type="slidenum">
              <a:rPr lang="en-US" sz="1200" smtClean="0"/>
              <a:pPr eaLnBrk="1" hangingPunct="1"/>
              <a:t>15</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0C2F030-B727-41FB-ADF3-C3FBB36B9062}" type="slidenum">
              <a:rPr lang="en-US" sz="1200" smtClean="0"/>
              <a:pPr eaLnBrk="1" hangingPunct="1"/>
              <a:t>16</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075" indent="0" algn="ctr">
              <a:buNone/>
            </a:lvl2pPr>
            <a:lvl3pPr marL="914151" indent="0" algn="ctr">
              <a:buNone/>
            </a:lvl3pPr>
            <a:lvl4pPr marL="1371227" indent="0" algn="ctr">
              <a:buNone/>
            </a:lvl4pPr>
            <a:lvl5pPr marL="1828303" indent="0" algn="ctr">
              <a:buNone/>
            </a:lvl5pPr>
            <a:lvl6pPr marL="2285378" indent="0" algn="ctr">
              <a:buNone/>
            </a:lvl6pPr>
            <a:lvl7pPr marL="2742453" indent="0" algn="ctr">
              <a:buNone/>
            </a:lvl7pPr>
            <a:lvl8pPr marL="3199529" indent="0" algn="ctr">
              <a:buNone/>
            </a:lvl8pPr>
            <a:lvl9pPr marL="3656605" indent="0" algn="ctr">
              <a:buNone/>
            </a:lvl9pPr>
          </a:lstStyle>
          <a:p>
            <a:r>
              <a:rPr kumimoji="0" lang="en-US" smtClean="0"/>
              <a:t>Click to edit Master subtitle style</a:t>
            </a:r>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4" name="Rectangle 13"/>
          <p:cNvSpPr/>
          <p:nvPr/>
        </p:nvSpPr>
        <p:spPr bwMode="auto">
          <a:xfrm>
            <a:off x="990603"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3" name="Oval 22"/>
          <p:cNvSpPr/>
          <p:nvPr/>
        </p:nvSpPr>
        <p:spPr bwMode="auto">
          <a:xfrm>
            <a:off x="1309632" y="4866756"/>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6"/>
            <a:ext cx="609600" cy="517524"/>
          </a:xfrm>
          <a:prstGeom prst="rect">
            <a:avLst/>
          </a:prstGeom>
        </p:spPr>
        <p:txBody>
          <a:bodyPr lIns="71105" tIns="35552" rIns="71105" bIns="35552"/>
          <a:lstStyle/>
          <a:p>
            <a:pPr>
              <a:defRPr/>
            </a:pPr>
            <a:fld id="{D87E7F9F-FD19-49F3-BF3B-63D072075E6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5" name="Footer Placeholder 4"/>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r>
              <a:rPr lang="en-US" smtClean="0"/>
              <a:t>Chapter 4 - VB 2008 by Schneider</a:t>
            </a:r>
            <a:endParaRPr lang="en-US" dirty="0"/>
          </a:p>
        </p:txBody>
      </p:sp>
      <p:sp>
        <p:nvSpPr>
          <p:cNvPr id="6" name="Slide Number Placeholder 5"/>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9C83943D-7635-470E-8558-2D891412C89A}"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019800" cy="585152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5" name="Footer Placeholder 4"/>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r>
              <a:rPr lang="en-US" smtClean="0"/>
              <a:t>Chapter 4 - VB 2008 by Schneider</a:t>
            </a:r>
            <a:endParaRPr lang="en-US" dirty="0"/>
          </a:p>
        </p:txBody>
      </p:sp>
      <p:sp>
        <p:nvSpPr>
          <p:cNvPr id="6" name="Slide Number Placeholder 5"/>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B629833C-5BC5-4BF0-986D-671810ED5D24}"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4"/>
            <a:ext cx="8229600" cy="4525963"/>
          </a:xfrm>
        </p:spPr>
        <p:txBody>
          <a:bodyPr/>
          <a:lstStyle/>
          <a:p>
            <a:r>
              <a:rPr lang="en-US" smtClean="0"/>
              <a:t>Click icon to add table</a:t>
            </a:r>
            <a:endParaRPr lang="en-CA"/>
          </a:p>
        </p:txBody>
      </p:sp>
      <p:sp>
        <p:nvSpPr>
          <p:cNvPr id="4" name="Date Placeholder 3"/>
          <p:cNvSpPr>
            <a:spLocks noGrp="1"/>
          </p:cNvSpPr>
          <p:nvPr>
            <p:ph type="dt" sz="half" idx="10"/>
          </p:nvPr>
        </p:nvSpPr>
        <p:spPr>
          <a:xfrm>
            <a:off x="457200" y="6245224"/>
            <a:ext cx="2133600" cy="476250"/>
          </a:xfrm>
          <a:prstGeom prst="rect">
            <a:avLst/>
          </a:prstGeom>
        </p:spPr>
        <p:txBody>
          <a:bodyPr lIns="71105" tIns="35552" rIns="71105" bIns="35552"/>
          <a:lstStyle>
            <a:lvl1pPr>
              <a:defRPr/>
            </a:lvl1pPr>
          </a:lstStyle>
          <a:p>
            <a:pPr>
              <a:defRPr/>
            </a:pPr>
            <a:endParaRPr lang="en-US"/>
          </a:p>
        </p:txBody>
      </p:sp>
      <p:sp>
        <p:nvSpPr>
          <p:cNvPr id="5" name="Footer Placeholder 4"/>
          <p:cNvSpPr>
            <a:spLocks noGrp="1"/>
          </p:cNvSpPr>
          <p:nvPr>
            <p:ph type="ftr" sz="quarter" idx="11"/>
          </p:nvPr>
        </p:nvSpPr>
        <p:spPr>
          <a:xfrm>
            <a:off x="3124200" y="6245224"/>
            <a:ext cx="2895600" cy="476250"/>
          </a:xfrm>
          <a:prstGeom prst="rect">
            <a:avLst/>
          </a:prstGeom>
        </p:spPr>
        <p:txBody>
          <a:bodyPr lIns="71105" tIns="35552" rIns="71105" bIns="35552"/>
          <a:lstStyle>
            <a:lvl1pPr>
              <a:defRPr/>
            </a:lvl1pPr>
          </a:lstStyle>
          <a:p>
            <a:pPr>
              <a:defRPr/>
            </a:pPr>
            <a:r>
              <a:rPr lang="en-US" smtClean="0"/>
              <a:t>Chapter 4 - VB 2008 by Schneider</a:t>
            </a:r>
            <a:endParaRPr lang="en-US" dirty="0"/>
          </a:p>
        </p:txBody>
      </p:sp>
      <p:sp>
        <p:nvSpPr>
          <p:cNvPr id="6" name="Slide Number Placeholder 5"/>
          <p:cNvSpPr>
            <a:spLocks noGrp="1"/>
          </p:cNvSpPr>
          <p:nvPr>
            <p:ph type="sldNum" sz="quarter" idx="12"/>
          </p:nvPr>
        </p:nvSpPr>
        <p:spPr>
          <a:xfrm>
            <a:off x="6553200" y="6245224"/>
            <a:ext cx="2133600" cy="476250"/>
          </a:xfrm>
          <a:prstGeom prst="rect">
            <a:avLst/>
          </a:prstGeom>
        </p:spPr>
        <p:txBody>
          <a:bodyPr lIns="71105" tIns="35552" rIns="71105" bIns="35552"/>
          <a:lstStyle>
            <a:lvl1pPr>
              <a:defRPr/>
            </a:lvl1pPr>
          </a:lstStyle>
          <a:p>
            <a:pPr>
              <a:defRPr/>
            </a:pPr>
            <a:fld id="{0CA415D2-81B9-4CA1-AF12-0232A5C02FB8}" type="slidenum">
              <a:rPr lang="en-US" smtClean="0"/>
              <a:pPr>
                <a:defRPr/>
              </a:pPr>
              <a:t>‹#›</a:t>
            </a:fld>
            <a:endParaRPr lang="en-US"/>
          </a:p>
        </p:txBody>
      </p:sp>
    </p:spTree>
    <p:extLst>
      <p:ext uri="{BB962C8B-B14F-4D97-AF65-F5344CB8AC3E}">
        <p14:creationId xmlns:p14="http://schemas.microsoft.com/office/powerpoint/2010/main" val="1435458265"/>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5105"/>
            <a:ext cx="8884096" cy="562074"/>
          </a:xfrm>
        </p:spPr>
        <p:txBody>
          <a:bodyPr>
            <a:noAutofit/>
          </a:bodyPr>
          <a:lstStyle>
            <a:lvl1pPr algn="r">
              <a:defRPr sz="3200" b="1"/>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457200" y="980728"/>
            <a:ext cx="7571184" cy="5493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Rectangle 2"/>
          <p:cNvSpPr/>
          <p:nvPr/>
        </p:nvSpPr>
        <p:spPr>
          <a:xfrm>
            <a:off x="8059383" y="5661248"/>
            <a:ext cx="64807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497" y="6564187"/>
            <a:ext cx="601812" cy="30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a:prstGeom prst="rect">
            <a:avLst/>
          </a:prstGeom>
        </p:spPr>
        <p:txBody>
          <a:bodyPr lIns="71105" tIns="35552" rIns="71105" bIns="35552"/>
          <a:lstStyle/>
          <a:p>
            <a:pPr>
              <a:defRPr/>
            </a:pPr>
            <a:endParaRPr lang="en-US"/>
          </a:p>
        </p:txBody>
      </p:sp>
      <p:sp>
        <p:nvSpPr>
          <p:cNvPr id="5" name="Footer Placeholder 4"/>
          <p:cNvSpPr>
            <a:spLocks noGrp="1"/>
          </p:cNvSpPr>
          <p:nvPr>
            <p:ph type="ftr" sz="quarter" idx="11"/>
          </p:nvPr>
        </p:nvSpPr>
        <p:spPr bwMode="auto">
          <a:xfrm rot="5400000">
            <a:off x="7077456" y="4178809"/>
            <a:ext cx="3657600" cy="384048"/>
          </a:xfrm>
          <a:prstGeom prst="rect">
            <a:avLst/>
          </a:prstGeom>
        </p:spPr>
        <p:txBody>
          <a:bodyPr lIns="71105" tIns="35552" rIns="71105" bIns="35552"/>
          <a:lstStyle/>
          <a:p>
            <a:pPr>
              <a:defRPr/>
            </a:pPr>
            <a:r>
              <a:rPr lang="en-US" smtClean="0"/>
              <a:t>Chapter 4 - VB 2008 by Schneider</a:t>
            </a: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1" name="Rectangle 10"/>
          <p:cNvSpPr/>
          <p:nvPr/>
        </p:nvSpPr>
        <p:spPr bwMode="auto">
          <a:xfrm>
            <a:off x="990603"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0" name="Oval 19"/>
          <p:cNvSpPr/>
          <p:nvPr/>
        </p:nvSpPr>
        <p:spPr bwMode="auto">
          <a:xfrm>
            <a:off x="1324704" y="4866756"/>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6" name="Slide Number Placeholder 5"/>
          <p:cNvSpPr>
            <a:spLocks noGrp="1"/>
          </p:cNvSpPr>
          <p:nvPr>
            <p:ph type="sldNum" sz="quarter" idx="12"/>
          </p:nvPr>
        </p:nvSpPr>
        <p:spPr bwMode="auto">
          <a:xfrm>
            <a:off x="1340616" y="4928706"/>
            <a:ext cx="609600" cy="517524"/>
          </a:xfrm>
          <a:prstGeom prst="rect">
            <a:avLst/>
          </a:prstGeom>
        </p:spPr>
        <p:txBody>
          <a:bodyPr lIns="71105" tIns="35552" rIns="71105" bIns="35552"/>
          <a:lstStyle/>
          <a:p>
            <a:pPr>
              <a:defRPr/>
            </a:pPr>
            <a:fld id="{E6F39647-576E-45F1-AC56-F897C7C6F10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6" name="Footer Placeholder 5"/>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r>
              <a:rPr lang="en-US" smtClean="0"/>
              <a:t>Chapter 4 - VB 2008 by Schneider</a:t>
            </a:r>
            <a:endParaRPr lang="en-US" dirty="0"/>
          </a:p>
        </p:txBody>
      </p:sp>
      <p:sp>
        <p:nvSpPr>
          <p:cNvPr id="7" name="Slide Number Placeholder 6"/>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A262B143-D8C8-4924-B2AB-CC871F682ACC}"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8" name="Footer Placeholder 7"/>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r>
              <a:rPr lang="en-US" smtClean="0"/>
              <a:t>Chapter 4 - VB 2008 by Schneider</a:t>
            </a:r>
            <a:endParaRPr lang="en-US" dirty="0"/>
          </a:p>
        </p:txBody>
      </p:sp>
      <p:sp>
        <p:nvSpPr>
          <p:cNvPr id="9" name="Slide Number Placeholder 8"/>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46E395C0-9742-4AA7-9292-BDF8370765DB}"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a:xfrm rot="5400000">
            <a:off x="7589520" y="1081854"/>
            <a:ext cx="2011680" cy="384048"/>
          </a:xfrm>
          <a:prstGeom prst="rect">
            <a:avLst/>
          </a:prstGeom>
        </p:spPr>
        <p:txBody>
          <a:bodyPr lIns="71105" tIns="35552" rIns="71105" bIns="35552" rtlCol="0"/>
          <a:lstStyle/>
          <a:p>
            <a:pPr>
              <a:defRPr/>
            </a:pPr>
            <a:endParaRPr lang="en-US"/>
          </a:p>
        </p:txBody>
      </p:sp>
      <p:sp>
        <p:nvSpPr>
          <p:cNvPr id="7" name="Slide Number Placeholder 6"/>
          <p:cNvSpPr>
            <a:spLocks noGrp="1"/>
          </p:cNvSpPr>
          <p:nvPr>
            <p:ph type="sldNum" sz="quarter" idx="11"/>
          </p:nvPr>
        </p:nvSpPr>
        <p:spPr>
          <a:xfrm>
            <a:off x="8129016" y="5734050"/>
            <a:ext cx="609600" cy="521208"/>
          </a:xfrm>
          <a:prstGeom prst="rect">
            <a:avLst/>
          </a:prstGeom>
        </p:spPr>
        <p:txBody>
          <a:bodyPr lIns="71105" tIns="35552" rIns="71105" bIns="35552" rtlCol="0"/>
          <a:lstStyle/>
          <a:p>
            <a:pPr>
              <a:defRPr/>
            </a:pPr>
            <a:fld id="{3EF66F70-95BD-41B9-8A91-12D795578813}" type="slidenum">
              <a:rPr lang="en-US" smtClean="0"/>
              <a:pPr>
                <a:defRPr/>
              </a:pPr>
              <a:t>‹#›</a:t>
            </a:fld>
            <a:endParaRPr lang="en-US"/>
          </a:p>
        </p:txBody>
      </p:sp>
      <p:sp>
        <p:nvSpPr>
          <p:cNvPr id="8" name="Footer Placeholder 7"/>
          <p:cNvSpPr>
            <a:spLocks noGrp="1"/>
          </p:cNvSpPr>
          <p:nvPr>
            <p:ph type="ftr" sz="quarter" idx="12"/>
          </p:nvPr>
        </p:nvSpPr>
        <p:spPr>
          <a:xfrm rot="5400000">
            <a:off x="6990186" y="3737239"/>
            <a:ext cx="3200400" cy="365760"/>
          </a:xfrm>
          <a:prstGeom prst="rect">
            <a:avLst/>
          </a:prstGeom>
        </p:spPr>
        <p:txBody>
          <a:bodyPr lIns="71105" tIns="35552" rIns="71105" bIns="35552" rtlCol="0"/>
          <a:lstStyle/>
          <a:p>
            <a:pPr>
              <a:defRPr/>
            </a:pPr>
            <a:r>
              <a:rPr lang="en-US" smtClean="0"/>
              <a:t>Chapter 4 - VB 2008 by Schneider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3" name="Footer Placeholder 2"/>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r>
              <a:rPr lang="en-US" smtClean="0"/>
              <a:t>Chapter 4 - VB 2008 by Schneider</a:t>
            </a: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1F8AD7D4-921A-43D3-A019-5A1B11D02927}"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2"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a:xfrm rot="5400000">
            <a:off x="7589520" y="1081854"/>
            <a:ext cx="2011680" cy="384048"/>
          </a:xfrm>
          <a:prstGeom prst="rect">
            <a:avLst/>
          </a:prstGeom>
        </p:spPr>
        <p:txBody>
          <a:bodyPr lIns="71105" tIns="35552" rIns="71105" bIns="35552" rtlCol="0"/>
          <a:lstStyle/>
          <a:p>
            <a:pPr>
              <a:defRPr/>
            </a:pPr>
            <a:endParaRPr lang="en-US"/>
          </a:p>
        </p:txBody>
      </p:sp>
      <p:sp>
        <p:nvSpPr>
          <p:cNvPr id="22" name="Slide Number Placeholder 21"/>
          <p:cNvSpPr>
            <a:spLocks noGrp="1"/>
          </p:cNvSpPr>
          <p:nvPr>
            <p:ph type="sldNum" sz="quarter" idx="15"/>
          </p:nvPr>
        </p:nvSpPr>
        <p:spPr>
          <a:xfrm>
            <a:off x="8129016" y="5734050"/>
            <a:ext cx="609600" cy="521208"/>
          </a:xfrm>
          <a:prstGeom prst="rect">
            <a:avLst/>
          </a:prstGeom>
        </p:spPr>
        <p:txBody>
          <a:bodyPr lIns="71105" tIns="35552" rIns="71105" bIns="35552" rtlCol="0"/>
          <a:lstStyle/>
          <a:p>
            <a:pPr>
              <a:defRPr/>
            </a:pPr>
            <a:fld id="{64588017-6BA5-4A75-BA94-606E0C04FF59}" type="slidenum">
              <a:rPr lang="en-US" smtClean="0"/>
              <a:pPr>
                <a:defRPr/>
              </a:pPr>
              <a:t>‹#›</a:t>
            </a:fld>
            <a:endParaRPr lang="en-US"/>
          </a:p>
        </p:txBody>
      </p:sp>
      <p:sp>
        <p:nvSpPr>
          <p:cNvPr id="23" name="Footer Placeholder 22"/>
          <p:cNvSpPr>
            <a:spLocks noGrp="1"/>
          </p:cNvSpPr>
          <p:nvPr>
            <p:ph type="ftr" sz="quarter" idx="16"/>
          </p:nvPr>
        </p:nvSpPr>
        <p:spPr>
          <a:xfrm rot="5400000">
            <a:off x="6990186" y="3737239"/>
            <a:ext cx="3200400" cy="365760"/>
          </a:xfrm>
          <a:prstGeom prst="rect">
            <a:avLst/>
          </a:prstGeom>
        </p:spPr>
        <p:txBody>
          <a:bodyPr lIns="71105" tIns="35552" rIns="71105" bIns="35552" rtlCol="0"/>
          <a:lstStyle/>
          <a:p>
            <a:pPr>
              <a:defRPr/>
            </a:pPr>
            <a:r>
              <a:rPr lang="en-US" smtClean="0"/>
              <a:t>Chapter 4 - VB 2008 by Schneider</a:t>
            </a:r>
            <a:endParaRPr lang="en-US" dirty="0"/>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15" tIns="45708" rIns="91415" bIns="45708" numCol="1" spcCol="274244"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17" name="Date Placeholder 16"/>
          <p:cNvSpPr>
            <a:spLocks noGrp="1"/>
          </p:cNvSpPr>
          <p:nvPr>
            <p:ph type="dt" sz="half" idx="10"/>
          </p:nvPr>
        </p:nvSpPr>
        <p:spPr>
          <a:xfrm rot="5400000">
            <a:off x="7589520" y="1081854"/>
            <a:ext cx="2011680" cy="384048"/>
          </a:xfrm>
          <a:prstGeom prst="rect">
            <a:avLst/>
          </a:prstGeom>
        </p:spPr>
        <p:txBody>
          <a:bodyPr lIns="71105" tIns="35552" rIns="71105" bIns="35552" rtlCol="0"/>
          <a:lstStyle/>
          <a:p>
            <a:pPr>
              <a:defRPr/>
            </a:pPr>
            <a:endParaRPr lang="en-US"/>
          </a:p>
        </p:txBody>
      </p:sp>
      <p:sp>
        <p:nvSpPr>
          <p:cNvPr id="18" name="Slide Number Placeholder 17"/>
          <p:cNvSpPr>
            <a:spLocks noGrp="1"/>
          </p:cNvSpPr>
          <p:nvPr>
            <p:ph type="sldNum" sz="quarter" idx="11"/>
          </p:nvPr>
        </p:nvSpPr>
        <p:spPr>
          <a:xfrm>
            <a:off x="8129016" y="5734050"/>
            <a:ext cx="609600" cy="521208"/>
          </a:xfrm>
          <a:prstGeom prst="rect">
            <a:avLst/>
          </a:prstGeom>
        </p:spPr>
        <p:txBody>
          <a:bodyPr lIns="71105" tIns="35552" rIns="71105" bIns="35552" rtlCol="0"/>
          <a:lstStyle/>
          <a:p>
            <a:pPr>
              <a:defRPr/>
            </a:pPr>
            <a:fld id="{5FC4E185-8930-4CC8-8B3B-148D94239934}" type="slidenum">
              <a:rPr lang="en-US" smtClean="0"/>
              <a:pPr>
                <a:defRPr/>
              </a:pPr>
              <a:t>‹#›</a:t>
            </a:fld>
            <a:endParaRPr lang="en-US"/>
          </a:p>
        </p:txBody>
      </p:sp>
      <p:sp>
        <p:nvSpPr>
          <p:cNvPr id="21" name="Footer Placeholder 20"/>
          <p:cNvSpPr>
            <a:spLocks noGrp="1"/>
          </p:cNvSpPr>
          <p:nvPr>
            <p:ph type="ftr" sz="quarter" idx="12"/>
          </p:nvPr>
        </p:nvSpPr>
        <p:spPr>
          <a:xfrm rot="5400000">
            <a:off x="6990186" y="3737239"/>
            <a:ext cx="3200400" cy="365760"/>
          </a:xfrm>
          <a:prstGeom prst="rect">
            <a:avLst/>
          </a:prstGeom>
        </p:spPr>
        <p:txBody>
          <a:bodyPr lIns="71105" tIns="35552" rIns="71105" bIns="35552" rtlCol="0"/>
          <a:lstStyle/>
          <a:p>
            <a:pPr>
              <a:defRPr/>
            </a:pPr>
            <a:r>
              <a:rPr lang="en-US" smtClean="0"/>
              <a:t>Chapter 4 - VB 2008 by Schneider</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7467600" cy="1143000"/>
          </a:xfrm>
          <a:prstGeom prst="rect">
            <a:avLst/>
          </a:prstGeom>
        </p:spPr>
        <p:txBody>
          <a:bodyPr vert="horz" lIns="91415" tIns="45708" rIns="91415" bIns="45708"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lIns="91415" tIns="45708" rIns="91415" bIns="45708">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ransition>
    <p:wipe dir="r"/>
  </p:transition>
  <p:timing>
    <p:tnLst>
      <p:par>
        <p:cTn id="1" dur="indefinite" restart="never" nodeType="tmRoot"/>
      </p:par>
    </p:tnLst>
  </p:timing>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244" indent="-274244"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39906" indent="-274244"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151" indent="-182829"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397" indent="-182829"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2642" indent="-182829"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6887" indent="-182829"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132" indent="-182829"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378" indent="-182829"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59624" indent="-182829"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75" algn="l" rtl="0" eaLnBrk="1" latinLnBrk="0" hangingPunct="1">
        <a:defRPr kumimoji="0" kern="1200">
          <a:solidFill>
            <a:schemeClr val="tx1"/>
          </a:solidFill>
          <a:latin typeface="+mn-lt"/>
          <a:ea typeface="+mn-ea"/>
          <a:cs typeface="+mn-cs"/>
        </a:defRPr>
      </a:lvl2pPr>
      <a:lvl3pPr marL="914151" algn="l" rtl="0" eaLnBrk="1" latinLnBrk="0" hangingPunct="1">
        <a:defRPr kumimoji="0" kern="1200">
          <a:solidFill>
            <a:schemeClr val="tx1"/>
          </a:solidFill>
          <a:latin typeface="+mn-lt"/>
          <a:ea typeface="+mn-ea"/>
          <a:cs typeface="+mn-cs"/>
        </a:defRPr>
      </a:lvl3pPr>
      <a:lvl4pPr marL="1371227" algn="l" rtl="0" eaLnBrk="1" latinLnBrk="0" hangingPunct="1">
        <a:defRPr kumimoji="0" kern="1200">
          <a:solidFill>
            <a:schemeClr val="tx1"/>
          </a:solidFill>
          <a:latin typeface="+mn-lt"/>
          <a:ea typeface="+mn-ea"/>
          <a:cs typeface="+mn-cs"/>
        </a:defRPr>
      </a:lvl4pPr>
      <a:lvl5pPr marL="1828303" algn="l" rtl="0" eaLnBrk="1" latinLnBrk="0" hangingPunct="1">
        <a:defRPr kumimoji="0" kern="1200">
          <a:solidFill>
            <a:schemeClr val="tx1"/>
          </a:solidFill>
          <a:latin typeface="+mn-lt"/>
          <a:ea typeface="+mn-ea"/>
          <a:cs typeface="+mn-cs"/>
        </a:defRPr>
      </a:lvl5pPr>
      <a:lvl6pPr marL="2285378" algn="l" rtl="0" eaLnBrk="1" latinLnBrk="0" hangingPunct="1">
        <a:defRPr kumimoji="0" kern="1200">
          <a:solidFill>
            <a:schemeClr val="tx1"/>
          </a:solidFill>
          <a:latin typeface="+mn-lt"/>
          <a:ea typeface="+mn-ea"/>
          <a:cs typeface="+mn-cs"/>
        </a:defRPr>
      </a:lvl6pPr>
      <a:lvl7pPr marL="2742453" algn="l" rtl="0" eaLnBrk="1" latinLnBrk="0" hangingPunct="1">
        <a:defRPr kumimoji="0" kern="1200">
          <a:solidFill>
            <a:schemeClr val="tx1"/>
          </a:solidFill>
          <a:latin typeface="+mn-lt"/>
          <a:ea typeface="+mn-ea"/>
          <a:cs typeface="+mn-cs"/>
        </a:defRPr>
      </a:lvl7pPr>
      <a:lvl8pPr marL="3199529" algn="l" rtl="0" eaLnBrk="1" latinLnBrk="0" hangingPunct="1">
        <a:defRPr kumimoji="0" kern="1200">
          <a:solidFill>
            <a:schemeClr val="tx1"/>
          </a:solidFill>
          <a:latin typeface="+mn-lt"/>
          <a:ea typeface="+mn-ea"/>
          <a:cs typeface="+mn-cs"/>
        </a:defRPr>
      </a:lvl8pPr>
      <a:lvl9pPr marL="365660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asciitable.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CA" smtClean="0"/>
              <a:t>Today’s Quote</a:t>
            </a:r>
          </a:p>
        </p:txBody>
      </p:sp>
      <p:sp>
        <p:nvSpPr>
          <p:cNvPr id="2051" name="Content Placeholder 2"/>
          <p:cNvSpPr>
            <a:spLocks noGrp="1"/>
          </p:cNvSpPr>
          <p:nvPr>
            <p:ph sz="quarter" idx="1"/>
          </p:nvPr>
        </p:nvSpPr>
        <p:spPr/>
        <p:txBody>
          <a:bodyPr/>
          <a:lstStyle/>
          <a:p>
            <a:pPr marL="0" indent="0">
              <a:buNone/>
            </a:pPr>
            <a:r>
              <a:rPr lang="en-CA" dirty="0" smtClean="0"/>
              <a:t>"The computers do what you tell them to do, not what you want them to do. " </a:t>
            </a:r>
            <a:br>
              <a:rPr lang="en-CA" dirty="0" smtClean="0"/>
            </a:br>
            <a:r>
              <a:rPr lang="en-CA" dirty="0" smtClean="0"/>
              <a:t>                                (</a:t>
            </a:r>
            <a:r>
              <a:rPr lang="en-CA" i="1" dirty="0" smtClean="0"/>
              <a:t>Alexander </a:t>
            </a:r>
            <a:r>
              <a:rPr lang="en-CA" i="1" dirty="0" err="1" smtClean="0"/>
              <a:t>Atanasov</a:t>
            </a:r>
            <a:r>
              <a:rPr lang="en-CA" i="1" dirty="0" smtClean="0"/>
              <a:t>)</a:t>
            </a:r>
          </a:p>
        </p:txBody>
      </p:sp>
    </p:spTree>
    <p:extLst>
      <p:ext uri="{BB962C8B-B14F-4D97-AF65-F5344CB8AC3E}">
        <p14:creationId xmlns:p14="http://schemas.microsoft.com/office/powerpoint/2010/main" val="19655614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smtClean="0"/>
              <a:t>Chr Function</a:t>
            </a:r>
          </a:p>
        </p:txBody>
      </p:sp>
      <p:sp>
        <p:nvSpPr>
          <p:cNvPr id="8197" name="Rectangle 3"/>
          <p:cNvSpPr>
            <a:spLocks noGrp="1" noChangeArrowheads="1"/>
          </p:cNvSpPr>
          <p:nvPr>
            <p:ph sz="quarter" idx="1"/>
          </p:nvPr>
        </p:nvSpPr>
        <p:spPr/>
        <p:txBody>
          <a:bodyPr>
            <a:normAutofit lnSpcReduction="10000"/>
          </a:bodyPr>
          <a:lstStyle/>
          <a:p>
            <a:pPr algn="ctr" eaLnBrk="1" hangingPunct="1">
              <a:buFontTx/>
              <a:buNone/>
            </a:pPr>
            <a:r>
              <a:rPr lang="en-US" sz="2800" dirty="0" smtClean="0"/>
              <a:t>For n between 0 and 255,</a:t>
            </a:r>
          </a:p>
          <a:p>
            <a:pPr algn="ctr" eaLnBrk="1" hangingPunct="1">
              <a:spcBef>
                <a:spcPct val="50000"/>
              </a:spcBef>
              <a:buFontTx/>
              <a:buNone/>
            </a:pPr>
            <a:r>
              <a:rPr lang="en-US" sz="2800" b="1" dirty="0" err="1" smtClean="0">
                <a:latin typeface="Courier New" pitchFamily="49" charset="0"/>
              </a:rPr>
              <a:t>Chr</a:t>
            </a:r>
            <a:r>
              <a:rPr lang="en-US" sz="2800" b="1" dirty="0" smtClean="0">
                <a:latin typeface="Courier New" pitchFamily="49" charset="0"/>
              </a:rPr>
              <a:t>(n</a:t>
            </a:r>
            <a:r>
              <a:rPr lang="en-US" sz="2800" b="1" dirty="0" smtClean="0">
                <a:latin typeface="Courier New" pitchFamily="49" charset="0"/>
              </a:rPr>
              <a:t>)</a:t>
            </a:r>
          </a:p>
          <a:p>
            <a:pPr algn="ctr" eaLnBrk="1" hangingPunct="1">
              <a:spcBef>
                <a:spcPct val="50000"/>
              </a:spcBef>
              <a:buFontTx/>
              <a:buNone/>
            </a:pPr>
            <a:r>
              <a:rPr lang="en-US" sz="2800" dirty="0" smtClean="0"/>
              <a:t>is the string consisting of the character with</a:t>
            </a:r>
          </a:p>
          <a:p>
            <a:pPr algn="ctr" eaLnBrk="1" hangingPunct="1">
              <a:buFontTx/>
              <a:buNone/>
            </a:pPr>
            <a:r>
              <a:rPr lang="en-US" sz="2800" dirty="0" smtClean="0"/>
              <a:t>ASCII value </a:t>
            </a:r>
            <a:r>
              <a:rPr lang="en-US" sz="2800" i="1" dirty="0" smtClean="0"/>
              <a:t>n</a:t>
            </a:r>
            <a:r>
              <a:rPr lang="en-US" sz="2800" dirty="0" smtClean="0"/>
              <a:t>.</a:t>
            </a:r>
          </a:p>
          <a:p>
            <a:pPr algn="ctr" eaLnBrk="1" hangingPunct="1">
              <a:buFontTx/>
              <a:buNone/>
            </a:pPr>
            <a:endParaRPr lang="en-US" sz="2800" dirty="0"/>
          </a:p>
          <a:p>
            <a:pPr algn="ctr" eaLnBrk="1" hangingPunct="1">
              <a:buFontTx/>
              <a:buNone/>
            </a:pPr>
            <a:endParaRPr lang="en-US" sz="2800" dirty="0" smtClean="0"/>
          </a:p>
          <a:p>
            <a:pPr algn="ctr" eaLnBrk="1" hangingPunct="1">
              <a:spcBef>
                <a:spcPct val="50000"/>
              </a:spcBef>
              <a:buFontTx/>
              <a:buNone/>
            </a:pPr>
            <a:r>
              <a:rPr lang="en-US" sz="2800" i="1" dirty="0" smtClean="0"/>
              <a:t>EXAMPLES</a:t>
            </a:r>
          </a:p>
          <a:p>
            <a:pPr algn="ctr" eaLnBrk="1" hangingPunct="1">
              <a:spcBef>
                <a:spcPct val="50000"/>
              </a:spcBef>
              <a:buFontTx/>
              <a:buNone/>
            </a:pPr>
            <a:r>
              <a:rPr lang="en-US" sz="2800" b="1" dirty="0" err="1" smtClean="0">
                <a:latin typeface="Courier New" pitchFamily="49" charset="0"/>
              </a:rPr>
              <a:t>Chr</a:t>
            </a:r>
            <a:r>
              <a:rPr lang="en-US" sz="2800" b="1" dirty="0" smtClean="0">
                <a:latin typeface="Courier New" pitchFamily="49" charset="0"/>
              </a:rPr>
              <a:t>(65</a:t>
            </a:r>
            <a:r>
              <a:rPr lang="en-US" sz="2800" b="1" dirty="0" smtClean="0">
                <a:latin typeface="Courier New" pitchFamily="49" charset="0"/>
              </a:rPr>
              <a:t>) </a:t>
            </a:r>
            <a:r>
              <a:rPr lang="en-US" sz="2800" b="1" dirty="0" smtClean="0"/>
              <a:t>is</a:t>
            </a:r>
            <a:r>
              <a:rPr lang="en-US" sz="2800" b="1" dirty="0" smtClean="0">
                <a:latin typeface="Courier New" pitchFamily="49" charset="0"/>
              </a:rPr>
              <a:t> "A"</a:t>
            </a:r>
          </a:p>
          <a:p>
            <a:pPr algn="ctr" eaLnBrk="1" hangingPunct="1">
              <a:buFontTx/>
              <a:buNone/>
            </a:pPr>
            <a:r>
              <a:rPr lang="en-US" sz="2800" b="1" dirty="0" err="1" smtClean="0">
                <a:latin typeface="Courier New" pitchFamily="49" charset="0"/>
              </a:rPr>
              <a:t>Chr</a:t>
            </a:r>
            <a:r>
              <a:rPr lang="en-US" sz="2800" b="1" dirty="0" smtClean="0">
                <a:latin typeface="Courier New" pitchFamily="49" charset="0"/>
              </a:rPr>
              <a:t>(162</a:t>
            </a:r>
            <a:r>
              <a:rPr lang="en-US" sz="2800" b="1" dirty="0" smtClean="0">
                <a:latin typeface="Courier New" pitchFamily="49" charset="0"/>
              </a:rPr>
              <a:t>) </a:t>
            </a:r>
            <a:r>
              <a:rPr lang="en-US" sz="2800" b="1" dirty="0" smtClean="0"/>
              <a:t>is</a:t>
            </a:r>
            <a:r>
              <a:rPr lang="en-US" sz="2800" b="1" dirty="0" smtClean="0">
                <a:latin typeface="Courier New" pitchFamily="49" charset="0"/>
              </a:rPr>
              <a:t> "</a:t>
            </a:r>
            <a:r>
              <a:rPr lang="en-US" sz="2800" b="1" dirty="0" smtClean="0">
                <a:latin typeface="Courier New" pitchFamily="49" charset="0"/>
                <a:cs typeface="Arial" charset="0"/>
              </a:rPr>
              <a:t>¢</a:t>
            </a:r>
            <a:r>
              <a:rPr lang="en-US" sz="2800" b="1" dirty="0" smtClean="0">
                <a:latin typeface="Courier New" pitchFamily="49" charset="0"/>
              </a:rPr>
              <a:t>"</a:t>
            </a:r>
            <a:r>
              <a:rPr lang="en-US" sz="2800" dirty="0" smtClean="0"/>
              <a:t> </a:t>
            </a:r>
          </a:p>
          <a:p>
            <a:pPr algn="ctr" eaLnBrk="1" hangingPunct="1">
              <a:buFontTx/>
              <a:buNone/>
            </a:pPr>
            <a:r>
              <a:rPr lang="en-US" sz="2800" dirty="0" smtClean="0"/>
              <a:t>	</a:t>
            </a:r>
          </a:p>
        </p:txBody>
      </p:sp>
      <p:sp>
        <p:nvSpPr>
          <p:cNvPr id="819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41D0055-F62E-4DC1-823C-5A6F636BC718}" type="slidenum">
              <a:rPr lang="en-US" sz="1400" smtClean="0"/>
              <a:pPr eaLnBrk="1" hangingPunct="1"/>
              <a:t>10</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smtClean="0"/>
              <a:t>Asc Function</a:t>
            </a:r>
          </a:p>
        </p:txBody>
      </p:sp>
      <p:sp>
        <p:nvSpPr>
          <p:cNvPr id="9221" name="Rectangle 3"/>
          <p:cNvSpPr>
            <a:spLocks noGrp="1" noChangeArrowheads="1"/>
          </p:cNvSpPr>
          <p:nvPr>
            <p:ph sz="quarter" idx="1"/>
          </p:nvPr>
        </p:nvSpPr>
        <p:spPr/>
        <p:txBody>
          <a:bodyPr/>
          <a:lstStyle/>
          <a:p>
            <a:pPr algn="ctr" eaLnBrk="1" hangingPunct="1">
              <a:buFontTx/>
              <a:buNone/>
            </a:pPr>
            <a:r>
              <a:rPr lang="en-US" dirty="0" smtClean="0"/>
              <a:t>For a string </a:t>
            </a:r>
            <a:r>
              <a:rPr lang="en-US" i="1" dirty="0" err="1" smtClean="0"/>
              <a:t>str</a:t>
            </a:r>
            <a:r>
              <a:rPr lang="en-US" dirty="0" smtClean="0"/>
              <a:t>,</a:t>
            </a:r>
          </a:p>
          <a:p>
            <a:pPr algn="ctr" eaLnBrk="1" hangingPunct="1">
              <a:buFontTx/>
              <a:buNone/>
            </a:pPr>
            <a:endParaRPr lang="en-US" dirty="0" smtClean="0">
              <a:latin typeface="Courier New" pitchFamily="49" charset="0"/>
            </a:endParaRPr>
          </a:p>
          <a:p>
            <a:pPr algn="ctr" eaLnBrk="1" hangingPunct="1">
              <a:buFontTx/>
              <a:buNone/>
            </a:pPr>
            <a:r>
              <a:rPr lang="en-US" b="1" dirty="0" err="1" smtClean="0">
                <a:latin typeface="Courier New" pitchFamily="49" charset="0"/>
              </a:rPr>
              <a:t>Asc</a:t>
            </a:r>
            <a:r>
              <a:rPr lang="en-US" b="1" dirty="0" smtClean="0">
                <a:latin typeface="Courier New" pitchFamily="49" charset="0"/>
              </a:rPr>
              <a:t>(</a:t>
            </a:r>
            <a:r>
              <a:rPr lang="en-US" b="1" dirty="0" err="1" smtClean="0">
                <a:latin typeface="Courier New" pitchFamily="49" charset="0"/>
              </a:rPr>
              <a:t>str</a:t>
            </a:r>
            <a:r>
              <a:rPr lang="en-US" b="1" dirty="0" smtClean="0">
                <a:latin typeface="Courier New" pitchFamily="49" charset="0"/>
              </a:rPr>
              <a:t>)</a:t>
            </a:r>
          </a:p>
          <a:p>
            <a:pPr algn="ctr" eaLnBrk="1" hangingPunct="1">
              <a:buFontTx/>
              <a:buNone/>
            </a:pPr>
            <a:endParaRPr lang="en-US" b="1" dirty="0" smtClean="0">
              <a:latin typeface="Courier New" pitchFamily="49" charset="0"/>
            </a:endParaRPr>
          </a:p>
          <a:p>
            <a:pPr algn="ctr" eaLnBrk="1" hangingPunct="1">
              <a:spcBef>
                <a:spcPct val="50000"/>
              </a:spcBef>
              <a:buFontTx/>
              <a:buNone/>
            </a:pPr>
            <a:r>
              <a:rPr lang="en-US" dirty="0" smtClean="0"/>
              <a:t>is ASCII value of the first character of </a:t>
            </a:r>
            <a:r>
              <a:rPr lang="en-US" i="1" dirty="0" smtClean="0"/>
              <a:t>str</a:t>
            </a:r>
            <a:r>
              <a:rPr lang="en-US" dirty="0" smtClean="0"/>
              <a:t>.</a:t>
            </a:r>
          </a:p>
          <a:p>
            <a:pPr algn="ctr" eaLnBrk="1" hangingPunct="1">
              <a:spcBef>
                <a:spcPct val="50000"/>
              </a:spcBef>
              <a:buFontTx/>
              <a:buNone/>
            </a:pPr>
            <a:endParaRPr lang="en-US" i="1" dirty="0" smtClean="0"/>
          </a:p>
          <a:p>
            <a:pPr algn="ctr" eaLnBrk="1" hangingPunct="1">
              <a:spcBef>
                <a:spcPct val="50000"/>
              </a:spcBef>
              <a:buFontTx/>
              <a:buNone/>
            </a:pPr>
            <a:r>
              <a:rPr lang="en-US" i="1" dirty="0" smtClean="0"/>
              <a:t>EXAMPLES</a:t>
            </a:r>
          </a:p>
          <a:p>
            <a:pPr algn="ctr" eaLnBrk="1" hangingPunct="1">
              <a:spcBef>
                <a:spcPct val="50000"/>
              </a:spcBef>
              <a:buFontTx/>
              <a:buNone/>
            </a:pPr>
            <a:r>
              <a:rPr lang="en-US" b="1" dirty="0" err="1" smtClean="0">
                <a:latin typeface="Courier New" pitchFamily="49" charset="0"/>
              </a:rPr>
              <a:t>Asc</a:t>
            </a:r>
            <a:r>
              <a:rPr lang="en-US" b="1" dirty="0" smtClean="0">
                <a:latin typeface="Courier New" pitchFamily="49" charset="0"/>
              </a:rPr>
              <a:t>("A") </a:t>
            </a:r>
            <a:r>
              <a:rPr lang="en-US" b="1" dirty="0" smtClean="0"/>
              <a:t>is</a:t>
            </a:r>
            <a:r>
              <a:rPr lang="en-US" b="1" dirty="0" smtClean="0">
                <a:latin typeface="Courier New" pitchFamily="49" charset="0"/>
              </a:rPr>
              <a:t> 65</a:t>
            </a:r>
          </a:p>
          <a:p>
            <a:pPr algn="ctr" eaLnBrk="1" hangingPunct="1">
              <a:buFontTx/>
              <a:buNone/>
            </a:pPr>
            <a:r>
              <a:rPr lang="en-US" b="1" dirty="0" err="1" smtClean="0">
                <a:latin typeface="Courier New" pitchFamily="49" charset="0"/>
              </a:rPr>
              <a:t>Asc</a:t>
            </a:r>
            <a:r>
              <a:rPr lang="en-US" b="1" dirty="0" smtClean="0">
                <a:latin typeface="Courier New" pitchFamily="49" charset="0"/>
              </a:rPr>
              <a:t>("</a:t>
            </a:r>
            <a:r>
              <a:rPr lang="en-US" b="1" dirty="0" smtClean="0">
                <a:latin typeface="Courier New" pitchFamily="49" charset="0"/>
                <a:cs typeface="Arial" charset="0"/>
              </a:rPr>
              <a:t>¢25</a:t>
            </a:r>
            <a:r>
              <a:rPr lang="en-US" b="1" dirty="0" smtClean="0">
                <a:latin typeface="Courier New" pitchFamily="49" charset="0"/>
              </a:rPr>
              <a:t>") </a:t>
            </a:r>
            <a:r>
              <a:rPr lang="en-US" b="1" dirty="0" smtClean="0"/>
              <a:t>is</a:t>
            </a:r>
            <a:r>
              <a:rPr lang="en-US" b="1" dirty="0" smtClean="0">
                <a:latin typeface="Courier New" pitchFamily="49" charset="0"/>
              </a:rPr>
              <a:t> 162</a:t>
            </a:r>
            <a:r>
              <a:rPr lang="en-US" dirty="0" smtClean="0"/>
              <a:t> </a:t>
            </a:r>
          </a:p>
          <a:p>
            <a:pPr algn="ctr" eaLnBrk="1" hangingPunct="1">
              <a:buFontTx/>
              <a:buNone/>
            </a:pPr>
            <a:r>
              <a:rPr lang="en-US" dirty="0" smtClean="0"/>
              <a:t>	</a:t>
            </a:r>
          </a:p>
        </p:txBody>
      </p:sp>
      <p:sp>
        <p:nvSpPr>
          <p:cNvPr id="921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BD61FBD-4734-4095-AC16-4C333EE9B8E9}" type="slidenum">
              <a:rPr lang="en-US" sz="1400" smtClean="0"/>
              <a:pPr eaLnBrk="1" hangingPunct="1"/>
              <a:t>11</a:t>
            </a:fld>
            <a:endParaRPr lang="en-US" sz="14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 Part </a:t>
            </a:r>
            <a:r>
              <a:rPr lang="en-US" dirty="0" smtClean="0"/>
              <a:t>2</a:t>
            </a:r>
            <a:r>
              <a:rPr lang="en-US" dirty="0"/>
              <a:t> </a:t>
            </a:r>
            <a:r>
              <a:rPr lang="en-US" dirty="0" smtClean="0"/>
              <a:t>– </a:t>
            </a:r>
            <a:r>
              <a:rPr lang="en-US" dirty="0" smtClean="0"/>
              <a:t>Logical Operators </a:t>
            </a:r>
            <a:endParaRPr lang="en-US" dirty="0"/>
          </a:p>
        </p:txBody>
      </p:sp>
      <p:sp>
        <p:nvSpPr>
          <p:cNvPr id="3" name="Content Placeholder 2"/>
          <p:cNvSpPr>
            <a:spLocks noGrp="1"/>
          </p:cNvSpPr>
          <p:nvPr>
            <p:ph sz="quarter" idx="1"/>
          </p:nvPr>
        </p:nvSpPr>
        <p:spPr/>
        <p:txBody>
          <a:bodyPr/>
          <a:lstStyle/>
          <a:p>
            <a:endParaRPr lang="en-US"/>
          </a:p>
        </p:txBody>
      </p:sp>
      <p:sp>
        <p:nvSpPr>
          <p:cNvPr id="5" name="Slide Number Placeholder 4"/>
          <p:cNvSpPr>
            <a:spLocks noGrp="1"/>
          </p:cNvSpPr>
          <p:nvPr>
            <p:ph type="sldNum" sz="quarter" idx="4294967295"/>
          </p:nvPr>
        </p:nvSpPr>
        <p:spPr>
          <a:xfrm>
            <a:off x="7239000" y="6324600"/>
            <a:ext cx="1905000" cy="457200"/>
          </a:xfrm>
          <a:prstGeom prst="rect">
            <a:avLst/>
          </a:prstGeom>
        </p:spPr>
        <p:txBody>
          <a:bodyPr/>
          <a:lstStyle/>
          <a:p>
            <a:pPr>
              <a:defRPr/>
            </a:pPr>
            <a:fld id="{946130F1-80BA-4552-B33E-C009BBB9693B}" type="slidenum">
              <a:rPr lang="en-US" smtClean="0"/>
              <a:pPr>
                <a:defRPr/>
              </a:pPr>
              <a:t>12</a:t>
            </a:fld>
            <a:endParaRPr lang="en-US"/>
          </a:p>
        </p:txBody>
      </p:sp>
    </p:spTree>
    <p:extLst>
      <p:ext uri="{BB962C8B-B14F-4D97-AF65-F5344CB8AC3E}">
        <p14:creationId xmlns:p14="http://schemas.microsoft.com/office/powerpoint/2010/main" val="424503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dirty="0" smtClean="0"/>
              <a:t>Logical Operators</a:t>
            </a:r>
          </a:p>
        </p:txBody>
      </p:sp>
      <p:sp>
        <p:nvSpPr>
          <p:cNvPr id="10245" name="Rectangle 3"/>
          <p:cNvSpPr>
            <a:spLocks noGrp="1" noChangeArrowheads="1"/>
          </p:cNvSpPr>
          <p:nvPr>
            <p:ph sz="quarter" idx="1"/>
          </p:nvPr>
        </p:nvSpPr>
        <p:spPr/>
        <p:txBody>
          <a:bodyPr/>
          <a:lstStyle/>
          <a:p>
            <a:pPr eaLnBrk="1" hangingPunct="1">
              <a:buFontTx/>
              <a:buNone/>
            </a:pPr>
            <a:r>
              <a:rPr lang="en-US" sz="2800" dirty="0" smtClean="0"/>
              <a:t>&lt;		less than	</a:t>
            </a:r>
          </a:p>
          <a:p>
            <a:pPr eaLnBrk="1" hangingPunct="1">
              <a:buFontTx/>
              <a:buNone/>
            </a:pPr>
            <a:r>
              <a:rPr lang="en-US" sz="2800" dirty="0" smtClean="0"/>
              <a:t>&lt;=	less than or equal to	</a:t>
            </a:r>
          </a:p>
          <a:p>
            <a:pPr eaLnBrk="1" hangingPunct="1">
              <a:buFontTx/>
              <a:buNone/>
            </a:pPr>
            <a:r>
              <a:rPr lang="en-US" sz="2800" dirty="0" smtClean="0"/>
              <a:t>&gt;		greater than	</a:t>
            </a:r>
          </a:p>
          <a:p>
            <a:pPr eaLnBrk="1" hangingPunct="1">
              <a:buFontTx/>
              <a:buNone/>
            </a:pPr>
            <a:r>
              <a:rPr lang="en-US" sz="2800" dirty="0" smtClean="0"/>
              <a:t>&gt;=	greater than or equal to	</a:t>
            </a:r>
          </a:p>
          <a:p>
            <a:pPr eaLnBrk="1" hangingPunct="1">
              <a:buFontTx/>
              <a:buNone/>
            </a:pPr>
            <a:r>
              <a:rPr lang="en-US" sz="2800" dirty="0" smtClean="0"/>
              <a:t>=		equal to	</a:t>
            </a:r>
          </a:p>
          <a:p>
            <a:pPr eaLnBrk="1" hangingPunct="1">
              <a:buFontTx/>
              <a:buNone/>
            </a:pPr>
            <a:r>
              <a:rPr lang="en-US" sz="2800" dirty="0" smtClean="0"/>
              <a:t>&lt;&gt;	not equal to</a:t>
            </a:r>
          </a:p>
          <a:p>
            <a:pPr eaLnBrk="1" hangingPunct="1">
              <a:buFontTx/>
              <a:buNone/>
            </a:pPr>
            <a:endParaRPr lang="en-US" sz="2800" dirty="0" smtClean="0">
              <a:solidFill>
                <a:schemeClr val="hlink"/>
              </a:solidFill>
            </a:endParaRPr>
          </a:p>
          <a:p>
            <a:pPr eaLnBrk="1" hangingPunct="1">
              <a:buFontTx/>
              <a:buNone/>
            </a:pPr>
            <a:r>
              <a:rPr lang="en-US" sz="2800" dirty="0" smtClean="0">
                <a:solidFill>
                  <a:schemeClr val="hlink"/>
                </a:solidFill>
              </a:rPr>
              <a:t>ASCII values are used to decide order for strings.</a:t>
            </a:r>
          </a:p>
        </p:txBody>
      </p:sp>
      <p:sp>
        <p:nvSpPr>
          <p:cNvPr id="1024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8A89ED8-A6B3-46DB-BF4B-8B0138050154}" type="slidenum">
              <a:rPr lang="en-US" sz="1400" smtClean="0"/>
              <a:pPr eaLnBrk="1" hangingPunct="1"/>
              <a:t>13</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smtClean="0"/>
              <a:t>Condition</a:t>
            </a:r>
          </a:p>
        </p:txBody>
      </p:sp>
      <p:sp>
        <p:nvSpPr>
          <p:cNvPr id="7173" name="Rectangle 3"/>
          <p:cNvSpPr>
            <a:spLocks noGrp="1" noChangeArrowheads="1"/>
          </p:cNvSpPr>
          <p:nvPr>
            <p:ph sz="quarter" idx="1"/>
          </p:nvPr>
        </p:nvSpPr>
        <p:spPr/>
        <p:txBody>
          <a:bodyPr/>
          <a:lstStyle/>
          <a:p>
            <a:pPr eaLnBrk="1" hangingPunct="1"/>
            <a:r>
              <a:rPr lang="en-US" dirty="0" smtClean="0"/>
              <a:t>Decisions are a result of evaluating a condition</a:t>
            </a:r>
          </a:p>
          <a:p>
            <a:pPr eaLnBrk="1" hangingPunct="1"/>
            <a:r>
              <a:rPr lang="en-US" dirty="0" smtClean="0"/>
              <a:t>A </a:t>
            </a:r>
            <a:r>
              <a:rPr lang="en-US" i="1" dirty="0" smtClean="0"/>
              <a:t>condition</a:t>
            </a:r>
            <a:r>
              <a:rPr lang="en-US" dirty="0" smtClean="0"/>
              <a:t> is an expression involving relational and/or logical operators</a:t>
            </a:r>
          </a:p>
          <a:p>
            <a:pPr eaLnBrk="1" hangingPunct="1"/>
            <a:r>
              <a:rPr lang="en-US" dirty="0" smtClean="0"/>
              <a:t>Result of the condition is Boolean </a:t>
            </a:r>
          </a:p>
        </p:txBody>
      </p:sp>
      <p:sp>
        <p:nvSpPr>
          <p:cNvPr id="717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5BE2EEA-C100-4BFC-85E4-096487BAC6A2}" type="slidenum">
              <a:rPr lang="en-US" sz="1400" smtClean="0"/>
              <a:pPr eaLnBrk="1" hangingPunct="1"/>
              <a:t>14</a:t>
            </a:fld>
            <a:endParaRPr lang="en-US" sz="1400" smtClean="0"/>
          </a:p>
        </p:txBody>
      </p:sp>
      <p:sp>
        <p:nvSpPr>
          <p:cNvPr id="2" name="Line Callout 1 1"/>
          <p:cNvSpPr/>
          <p:nvPr/>
        </p:nvSpPr>
        <p:spPr bwMode="auto">
          <a:xfrm>
            <a:off x="5334000" y="3505200"/>
            <a:ext cx="1219200" cy="1143000"/>
          </a:xfrm>
          <a:prstGeom prst="borderCallout1">
            <a:avLst>
              <a:gd name="adj1" fmla="val 18750"/>
              <a:gd name="adj2" fmla="val -8333"/>
              <a:gd name="adj3" fmla="val -72560"/>
              <a:gd name="adj4" fmla="val -2929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mtClean="0"/>
              <a:t>Example</a:t>
            </a:r>
          </a:p>
        </p:txBody>
      </p:sp>
      <p:sp>
        <p:nvSpPr>
          <p:cNvPr id="12293" name="Rectangle 3"/>
          <p:cNvSpPr>
            <a:spLocks noGrp="1" noChangeArrowheads="1"/>
          </p:cNvSpPr>
          <p:nvPr>
            <p:ph sz="quarter" idx="1"/>
          </p:nvPr>
        </p:nvSpPr>
        <p:spPr/>
        <p:txBody>
          <a:bodyPr/>
          <a:lstStyle/>
          <a:p>
            <a:pPr marL="533400" indent="-533400" eaLnBrk="1" hangingPunct="1">
              <a:buFontTx/>
              <a:buNone/>
            </a:pPr>
            <a:r>
              <a:rPr lang="en-US" dirty="0" smtClean="0"/>
              <a:t>When a = 3, b = 4</a:t>
            </a:r>
          </a:p>
          <a:p>
            <a:pPr marL="533400" indent="-533400" eaLnBrk="1" hangingPunct="1">
              <a:buFontTx/>
              <a:buNone/>
            </a:pPr>
            <a:r>
              <a:rPr lang="en-US" dirty="0" smtClean="0"/>
              <a:t>   </a:t>
            </a:r>
            <a:r>
              <a:rPr lang="en-US" b="1" dirty="0" smtClean="0"/>
              <a:t>(a + b)    &lt;    2 * a			</a:t>
            </a:r>
            <a:r>
              <a:rPr lang="en-US" b="1" dirty="0" smtClean="0">
                <a:solidFill>
                  <a:srgbClr val="FF0000"/>
                </a:solidFill>
              </a:rPr>
              <a:t>TRUE?</a:t>
            </a:r>
          </a:p>
          <a:p>
            <a:pPr marL="533400" indent="-533400" eaLnBrk="1" hangingPunct="1">
              <a:buFontTx/>
              <a:buNone/>
            </a:pPr>
            <a:endParaRPr lang="en-US" b="1" dirty="0" smtClean="0"/>
          </a:p>
        </p:txBody>
      </p:sp>
      <p:sp>
        <p:nvSpPr>
          <p:cNvPr id="1229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B48719B-1610-4702-B49C-467F2A1F9824}" type="slidenum">
              <a:rPr lang="en-US" sz="1400" smtClean="0"/>
              <a:pPr eaLnBrk="1" hangingPunct="1"/>
              <a:t>15</a:t>
            </a:fld>
            <a:endParaRPr lang="en-US" sz="1400" smtClean="0"/>
          </a:p>
        </p:txBody>
      </p:sp>
      <p:sp>
        <p:nvSpPr>
          <p:cNvPr id="12294" name="AutoShape 4"/>
          <p:cNvSpPr>
            <a:spLocks noChangeArrowheads="1"/>
          </p:cNvSpPr>
          <p:nvPr/>
        </p:nvSpPr>
        <p:spPr bwMode="auto">
          <a:xfrm>
            <a:off x="381000" y="1905000"/>
            <a:ext cx="1524000" cy="914400"/>
          </a:xfrm>
          <a:prstGeom prst="upArrowCallout">
            <a:avLst>
              <a:gd name="adj1" fmla="val 41667"/>
              <a:gd name="adj2" fmla="val 41667"/>
              <a:gd name="adj3" fmla="val 16667"/>
              <a:gd name="adj4" fmla="val 66667"/>
            </a:avLst>
          </a:prstGeom>
          <a:solidFill>
            <a:schemeClr val="accent2"/>
          </a:solidFill>
          <a:ln w="9525">
            <a:solidFill>
              <a:schemeClr val="tx1"/>
            </a:solidFill>
            <a:miter lim="800000"/>
            <a:headEnd/>
            <a:tailEnd/>
          </a:ln>
        </p:spPr>
        <p:txBody>
          <a:bodyPr wrap="none" anchor="ctr"/>
          <a:lstStyle/>
          <a:p>
            <a:r>
              <a:rPr lang="en-US" dirty="0"/>
              <a:t>3 + 4 = 7</a:t>
            </a:r>
          </a:p>
        </p:txBody>
      </p:sp>
      <p:sp>
        <p:nvSpPr>
          <p:cNvPr id="12295" name="AutoShape 5"/>
          <p:cNvSpPr>
            <a:spLocks noChangeArrowheads="1"/>
          </p:cNvSpPr>
          <p:nvPr/>
        </p:nvSpPr>
        <p:spPr bwMode="auto">
          <a:xfrm>
            <a:off x="2209800" y="1905000"/>
            <a:ext cx="1524000" cy="914400"/>
          </a:xfrm>
          <a:prstGeom prst="upArrowCallout">
            <a:avLst>
              <a:gd name="adj1" fmla="val 41667"/>
              <a:gd name="adj2" fmla="val 41667"/>
              <a:gd name="adj3" fmla="val 16667"/>
              <a:gd name="adj4" fmla="val 66667"/>
            </a:avLst>
          </a:prstGeom>
          <a:solidFill>
            <a:schemeClr val="accent2"/>
          </a:solidFill>
          <a:ln w="9525">
            <a:solidFill>
              <a:schemeClr val="tx1"/>
            </a:solidFill>
            <a:miter lim="800000"/>
            <a:headEnd/>
            <a:tailEnd/>
          </a:ln>
        </p:spPr>
        <p:txBody>
          <a:bodyPr wrap="none" anchor="ctr"/>
          <a:lstStyle/>
          <a:p>
            <a:r>
              <a:rPr lang="en-US"/>
              <a:t>2 * 3 = 6</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500"/>
                                        <p:tgtEl>
                                          <p:spTgt spid="122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5"/>
                                        </p:tgtEl>
                                        <p:attrNameLst>
                                          <p:attrName>style.visibility</p:attrName>
                                        </p:attrNameLst>
                                      </p:cBhvr>
                                      <p:to>
                                        <p:strVal val="visible"/>
                                      </p:to>
                                    </p:set>
                                    <p:animEffect transition="in" filter="fade">
                                      <p:cBhvr>
                                        <p:cTn id="10"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smtClean="0"/>
              <a:t>Another Example</a:t>
            </a:r>
          </a:p>
        </p:txBody>
      </p:sp>
      <p:sp>
        <p:nvSpPr>
          <p:cNvPr id="13317" name="Rectangle 3"/>
          <p:cNvSpPr>
            <a:spLocks noGrp="1" noChangeArrowheads="1"/>
          </p:cNvSpPr>
          <p:nvPr>
            <p:ph sz="quarter" idx="1"/>
          </p:nvPr>
        </p:nvSpPr>
        <p:spPr/>
        <p:txBody>
          <a:bodyPr/>
          <a:lstStyle/>
          <a:p>
            <a:pPr eaLnBrk="1" hangingPunct="1">
              <a:buFontTx/>
              <a:buNone/>
            </a:pPr>
            <a:r>
              <a:rPr lang="en-US" dirty="0" smtClean="0"/>
              <a:t>a = 4   b = 3   c = "hello"   d = "bye"</a:t>
            </a:r>
          </a:p>
          <a:p>
            <a:pPr eaLnBrk="1" hangingPunct="1">
              <a:buFontTx/>
              <a:buNone/>
            </a:pPr>
            <a:r>
              <a:rPr lang="en-US" b="1" dirty="0" smtClean="0"/>
              <a:t>( </a:t>
            </a:r>
            <a:r>
              <a:rPr lang="en-US" b="1" dirty="0" err="1" smtClean="0"/>
              <a:t>c.Length</a:t>
            </a:r>
            <a:r>
              <a:rPr lang="en-US" b="1" dirty="0" smtClean="0"/>
              <a:t> – b )   =   ( a / 2 )		</a:t>
            </a:r>
          </a:p>
          <a:p>
            <a:pPr eaLnBrk="1" hangingPunct="1">
              <a:buFontTx/>
              <a:buNone/>
            </a:pPr>
            <a:r>
              <a:rPr lang="en-US" b="1" dirty="0"/>
              <a:t>	</a:t>
            </a:r>
            <a:r>
              <a:rPr lang="en-US" b="1" dirty="0" smtClean="0"/>
              <a:t>							</a:t>
            </a:r>
            <a:r>
              <a:rPr lang="en-US" b="1" dirty="0" smtClean="0"/>
              <a:t>							</a:t>
            </a:r>
            <a:r>
              <a:rPr lang="en-US" b="1" dirty="0" smtClean="0">
                <a:solidFill>
                  <a:srgbClr val="FF0000"/>
                </a:solidFill>
              </a:rPr>
              <a:t>TRUE</a:t>
            </a:r>
            <a:r>
              <a:rPr lang="en-US" b="1" dirty="0" smtClean="0">
                <a:solidFill>
                  <a:srgbClr val="FF0000"/>
                </a:solidFill>
              </a:rPr>
              <a:t>?</a:t>
            </a:r>
          </a:p>
        </p:txBody>
      </p:sp>
      <p:sp>
        <p:nvSpPr>
          <p:cNvPr id="1331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C8F8A0E-7763-41C9-8014-0AE2D82FF42C}" type="slidenum">
              <a:rPr lang="en-US" sz="1400" smtClean="0"/>
              <a:pPr eaLnBrk="1" hangingPunct="1"/>
              <a:t>16</a:t>
            </a:fld>
            <a:endParaRPr lang="en-US" sz="1400" smtClean="0"/>
          </a:p>
        </p:txBody>
      </p:sp>
      <p:sp>
        <p:nvSpPr>
          <p:cNvPr id="13318" name="AutoShape 4"/>
          <p:cNvSpPr>
            <a:spLocks noChangeArrowheads="1"/>
          </p:cNvSpPr>
          <p:nvPr/>
        </p:nvSpPr>
        <p:spPr bwMode="auto">
          <a:xfrm>
            <a:off x="770238" y="2133600"/>
            <a:ext cx="1524000" cy="914400"/>
          </a:xfrm>
          <a:prstGeom prst="upArrowCallout">
            <a:avLst>
              <a:gd name="adj1" fmla="val 41667"/>
              <a:gd name="adj2" fmla="val 41667"/>
              <a:gd name="adj3" fmla="val 16667"/>
              <a:gd name="adj4" fmla="val 66667"/>
            </a:avLst>
          </a:prstGeom>
          <a:solidFill>
            <a:schemeClr val="accent2"/>
          </a:solidFill>
          <a:ln w="9525">
            <a:solidFill>
              <a:schemeClr val="tx1"/>
            </a:solidFill>
            <a:miter lim="800000"/>
            <a:headEnd/>
            <a:tailEnd/>
          </a:ln>
        </p:spPr>
        <p:txBody>
          <a:bodyPr wrap="none" anchor="ctr"/>
          <a:lstStyle/>
          <a:p>
            <a:r>
              <a:rPr lang="en-US"/>
              <a:t>5 – 3 = 2</a:t>
            </a:r>
          </a:p>
        </p:txBody>
      </p:sp>
      <p:sp>
        <p:nvSpPr>
          <p:cNvPr id="13319" name="AutoShape 5"/>
          <p:cNvSpPr>
            <a:spLocks noChangeArrowheads="1"/>
          </p:cNvSpPr>
          <p:nvPr/>
        </p:nvSpPr>
        <p:spPr bwMode="auto">
          <a:xfrm>
            <a:off x="3372644" y="2133600"/>
            <a:ext cx="1524000" cy="914400"/>
          </a:xfrm>
          <a:prstGeom prst="upArrowCallout">
            <a:avLst>
              <a:gd name="adj1" fmla="val 41667"/>
              <a:gd name="adj2" fmla="val 41667"/>
              <a:gd name="adj3" fmla="val 16667"/>
              <a:gd name="adj4" fmla="val 66667"/>
            </a:avLst>
          </a:prstGeom>
          <a:solidFill>
            <a:schemeClr val="accent2"/>
          </a:solidFill>
          <a:ln w="9525">
            <a:solidFill>
              <a:schemeClr val="tx1"/>
            </a:solidFill>
            <a:miter lim="800000"/>
            <a:headEnd/>
            <a:tailEnd/>
          </a:ln>
        </p:spPr>
        <p:txBody>
          <a:bodyPr wrap="none" anchor="ctr"/>
          <a:lstStyle/>
          <a:p>
            <a:r>
              <a:rPr lang="en-US"/>
              <a:t>4 / 2 = 2</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fade">
                                      <p:cBhvr>
                                        <p:cTn id="7" dur="500"/>
                                        <p:tgtEl>
                                          <p:spTgt spid="133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fade">
                                      <p:cBhvr>
                                        <p:cTn id="10"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1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dirty="0" smtClean="0"/>
              <a:t>Relational Operator Notes</a:t>
            </a:r>
          </a:p>
        </p:txBody>
      </p:sp>
      <p:sp>
        <p:nvSpPr>
          <p:cNvPr id="14341" name="Rectangle 3"/>
          <p:cNvSpPr>
            <a:spLocks noGrp="1" noChangeArrowheads="1"/>
          </p:cNvSpPr>
          <p:nvPr>
            <p:ph sz="quarter" idx="1"/>
          </p:nvPr>
        </p:nvSpPr>
        <p:spPr/>
        <p:txBody>
          <a:bodyPr/>
          <a:lstStyle/>
          <a:p>
            <a:pPr eaLnBrk="1" hangingPunct="1"/>
            <a:r>
              <a:rPr lang="en-US" dirty="0" smtClean="0"/>
              <a:t>Relational operators are binary – they require an operand on both sides of the </a:t>
            </a:r>
            <a:r>
              <a:rPr lang="en-US" dirty="0" smtClean="0"/>
              <a:t>operator</a:t>
            </a:r>
          </a:p>
          <a:p>
            <a:pPr eaLnBrk="1" hangingPunct="1"/>
            <a:endParaRPr lang="en-US" dirty="0" smtClean="0"/>
          </a:p>
          <a:p>
            <a:pPr eaLnBrk="1" hangingPunct="1"/>
            <a:r>
              <a:rPr lang="en-US" dirty="0" smtClean="0"/>
              <a:t>Value of a relational expression will always be </a:t>
            </a:r>
            <a:r>
              <a:rPr lang="en-US" i="1" dirty="0" smtClean="0"/>
              <a:t>True </a:t>
            </a:r>
            <a:r>
              <a:rPr lang="en-US" dirty="0" smtClean="0"/>
              <a:t>or </a:t>
            </a:r>
            <a:r>
              <a:rPr lang="en-US" i="1" dirty="0" smtClean="0"/>
              <a:t>False</a:t>
            </a:r>
          </a:p>
          <a:p>
            <a:pPr eaLnBrk="1" hangingPunct="1"/>
            <a:endParaRPr lang="en-US" dirty="0" smtClean="0"/>
          </a:p>
          <a:p>
            <a:pPr eaLnBrk="1" hangingPunct="1"/>
            <a:r>
              <a:rPr lang="en-US" dirty="0" smtClean="0"/>
              <a:t>Expressions are evaluated from left to right with no order of operations</a:t>
            </a:r>
          </a:p>
        </p:txBody>
      </p:sp>
      <p:sp>
        <p:nvSpPr>
          <p:cNvPr id="1433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B891113-ECF5-4C96-BCA5-12DC1402638E}" type="slidenum">
              <a:rPr lang="en-US" sz="1400" smtClean="0"/>
              <a:pPr eaLnBrk="1" hangingPunct="1"/>
              <a:t>17</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smtClean="0"/>
              <a:t>Logical Operators</a:t>
            </a:r>
          </a:p>
        </p:txBody>
      </p:sp>
      <p:sp>
        <p:nvSpPr>
          <p:cNvPr id="15365" name="Rectangle 3"/>
          <p:cNvSpPr>
            <a:spLocks noGrp="1" noChangeArrowheads="1"/>
          </p:cNvSpPr>
          <p:nvPr>
            <p:ph sz="quarter" idx="1"/>
          </p:nvPr>
        </p:nvSpPr>
        <p:spPr>
          <a:xfrm>
            <a:off x="457200" y="980728"/>
            <a:ext cx="7620000" cy="5493224"/>
          </a:xfrm>
        </p:spPr>
        <p:txBody>
          <a:bodyPr/>
          <a:lstStyle/>
          <a:p>
            <a:pPr eaLnBrk="1" hangingPunct="1"/>
            <a:r>
              <a:rPr lang="en-US" dirty="0" smtClean="0"/>
              <a:t>Used with Boolean </a:t>
            </a:r>
            <a:r>
              <a:rPr lang="en-US" dirty="0" smtClean="0"/>
              <a:t>expressions</a:t>
            </a:r>
          </a:p>
          <a:p>
            <a:pPr eaLnBrk="1" hangingPunct="1"/>
            <a:endParaRPr lang="en-US" dirty="0" smtClean="0"/>
          </a:p>
          <a:p>
            <a:pPr eaLnBrk="1" hangingPunct="1"/>
            <a:r>
              <a:rPr lang="en-US" i="1" dirty="0" smtClean="0">
                <a:solidFill>
                  <a:schemeClr val="folHlink"/>
                </a:solidFill>
              </a:rPr>
              <a:t>Not</a:t>
            </a:r>
            <a:r>
              <a:rPr lang="en-US" dirty="0" smtClean="0"/>
              <a:t> – makes a </a:t>
            </a:r>
            <a:r>
              <a:rPr lang="en-US" i="1" dirty="0" smtClean="0"/>
              <a:t>False</a:t>
            </a:r>
            <a:r>
              <a:rPr lang="en-US" dirty="0" smtClean="0"/>
              <a:t> expression </a:t>
            </a:r>
            <a:r>
              <a:rPr lang="en-US" i="1" dirty="0" smtClean="0"/>
              <a:t>True </a:t>
            </a:r>
            <a:r>
              <a:rPr lang="en-US" dirty="0" smtClean="0"/>
              <a:t>and vice </a:t>
            </a:r>
            <a:r>
              <a:rPr lang="en-US" dirty="0" smtClean="0"/>
              <a:t>versa</a:t>
            </a:r>
          </a:p>
          <a:p>
            <a:pPr eaLnBrk="1" hangingPunct="1"/>
            <a:endParaRPr lang="en-US" dirty="0" smtClean="0"/>
          </a:p>
          <a:p>
            <a:pPr eaLnBrk="1" hangingPunct="1"/>
            <a:r>
              <a:rPr lang="en-US" i="1" dirty="0" smtClean="0">
                <a:solidFill>
                  <a:schemeClr val="folHlink"/>
                </a:solidFill>
              </a:rPr>
              <a:t>And</a:t>
            </a:r>
            <a:r>
              <a:rPr lang="en-US" dirty="0" smtClean="0"/>
              <a:t> – will yield a </a:t>
            </a:r>
            <a:r>
              <a:rPr lang="en-US" i="1" dirty="0" smtClean="0"/>
              <a:t>True </a:t>
            </a:r>
            <a:r>
              <a:rPr lang="en-US" dirty="0" smtClean="0"/>
              <a:t>if and only if both expressions are </a:t>
            </a:r>
            <a:r>
              <a:rPr lang="en-US" i="1" dirty="0" smtClean="0"/>
              <a:t>True</a:t>
            </a:r>
          </a:p>
          <a:p>
            <a:pPr eaLnBrk="1" hangingPunct="1"/>
            <a:endParaRPr lang="en-US" dirty="0" smtClean="0"/>
          </a:p>
          <a:p>
            <a:pPr eaLnBrk="1" hangingPunct="1"/>
            <a:r>
              <a:rPr lang="en-US" i="1" dirty="0" smtClean="0">
                <a:solidFill>
                  <a:schemeClr val="folHlink"/>
                </a:solidFill>
              </a:rPr>
              <a:t>Or</a:t>
            </a:r>
            <a:r>
              <a:rPr lang="en-US" dirty="0" smtClean="0"/>
              <a:t> – will yield a </a:t>
            </a:r>
            <a:r>
              <a:rPr lang="en-US" i="1" dirty="0" smtClean="0"/>
              <a:t>True </a:t>
            </a:r>
            <a:r>
              <a:rPr lang="en-US" dirty="0" smtClean="0"/>
              <a:t>if at least one of both expressions are </a:t>
            </a:r>
            <a:r>
              <a:rPr lang="en-US" i="1" dirty="0" smtClean="0"/>
              <a:t>True</a:t>
            </a:r>
          </a:p>
        </p:txBody>
      </p:sp>
      <p:sp>
        <p:nvSpPr>
          <p:cNvPr id="1536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6A80FD8-675B-461B-B5B5-8868841DC34C}" type="slidenum">
              <a:rPr lang="en-US" sz="1400" smtClean="0"/>
              <a:pPr eaLnBrk="1" hangingPunct="1"/>
              <a:t>18</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smtClean="0"/>
              <a:t>Example 4.3</a:t>
            </a:r>
          </a:p>
        </p:txBody>
      </p:sp>
      <p:sp>
        <p:nvSpPr>
          <p:cNvPr id="16389" name="Rectangle 3"/>
          <p:cNvSpPr>
            <a:spLocks noGrp="1" noChangeArrowheads="1"/>
          </p:cNvSpPr>
          <p:nvPr>
            <p:ph sz="quarter" idx="1"/>
          </p:nvPr>
        </p:nvSpPr>
        <p:spPr/>
        <p:txBody>
          <a:bodyPr/>
          <a:lstStyle/>
          <a:p>
            <a:pPr eaLnBrk="1" hangingPunct="1">
              <a:buFontTx/>
              <a:buNone/>
            </a:pPr>
            <a:r>
              <a:rPr lang="en-US" i="1" dirty="0" smtClean="0"/>
              <a:t>n =</a:t>
            </a:r>
            <a:r>
              <a:rPr lang="en-US" dirty="0" smtClean="0"/>
              <a:t> 4, </a:t>
            </a:r>
            <a:r>
              <a:rPr lang="en-US" i="1" dirty="0" smtClean="0"/>
              <a:t>answer </a:t>
            </a:r>
            <a:r>
              <a:rPr lang="en-US" i="1" dirty="0" smtClean="0"/>
              <a:t>=</a:t>
            </a:r>
            <a:r>
              <a:rPr lang="en-US" dirty="0" smtClean="0"/>
              <a:t> “Y”   </a:t>
            </a:r>
            <a:endParaRPr lang="en-US" dirty="0" smtClean="0"/>
          </a:p>
          <a:p>
            <a:pPr eaLnBrk="1" hangingPunct="1">
              <a:buFontTx/>
              <a:buNone/>
            </a:pPr>
            <a:endParaRPr lang="en-US" dirty="0"/>
          </a:p>
          <a:p>
            <a:pPr eaLnBrk="1" hangingPunct="1">
              <a:buFontTx/>
              <a:buNone/>
            </a:pPr>
            <a:r>
              <a:rPr lang="en-US" dirty="0" smtClean="0"/>
              <a:t>Are </a:t>
            </a:r>
            <a:r>
              <a:rPr lang="en-US" dirty="0" smtClean="0"/>
              <a:t>the following expressions true or false?</a:t>
            </a:r>
          </a:p>
          <a:p>
            <a:pPr eaLnBrk="1" hangingPunct="1">
              <a:buFontTx/>
              <a:buNone/>
            </a:pPr>
            <a:endParaRPr lang="en-US" dirty="0" smtClean="0"/>
          </a:p>
          <a:p>
            <a:pPr eaLnBrk="1" hangingPunct="1">
              <a:buFontTx/>
              <a:buNone/>
            </a:pPr>
            <a:r>
              <a:rPr lang="en-US" dirty="0" smtClean="0">
                <a:solidFill>
                  <a:schemeClr val="folHlink"/>
                </a:solidFill>
              </a:rPr>
              <a:t>1) Not</a:t>
            </a:r>
            <a:r>
              <a:rPr lang="en-US" dirty="0" smtClean="0"/>
              <a:t> (n &lt; 6)</a:t>
            </a:r>
          </a:p>
          <a:p>
            <a:pPr>
              <a:buNone/>
            </a:pPr>
            <a:r>
              <a:rPr lang="en-US" dirty="0" smtClean="0">
                <a:solidFill>
                  <a:schemeClr val="folHlink"/>
                </a:solidFill>
              </a:rPr>
              <a:t>2) </a:t>
            </a:r>
            <a:r>
              <a:rPr lang="en-US" dirty="0" smtClean="0"/>
              <a:t>(</a:t>
            </a:r>
            <a:r>
              <a:rPr lang="en-US" i="1" dirty="0"/>
              <a:t>answer </a:t>
            </a:r>
            <a:r>
              <a:rPr lang="en-US" dirty="0" smtClean="0"/>
              <a:t>= </a:t>
            </a:r>
            <a:r>
              <a:rPr lang="en-US" dirty="0" smtClean="0">
                <a:solidFill>
                  <a:schemeClr val="hlink"/>
                </a:solidFill>
              </a:rPr>
              <a:t>"Y"</a:t>
            </a:r>
            <a:r>
              <a:rPr lang="en-US" dirty="0" smtClean="0"/>
              <a:t>) </a:t>
            </a:r>
            <a:r>
              <a:rPr lang="en-US" dirty="0" smtClean="0">
                <a:solidFill>
                  <a:schemeClr val="folHlink"/>
                </a:solidFill>
              </a:rPr>
              <a:t>Or</a:t>
            </a:r>
            <a:r>
              <a:rPr lang="en-US" dirty="0" smtClean="0"/>
              <a:t> </a:t>
            </a:r>
            <a:r>
              <a:rPr lang="en-US" dirty="0" smtClean="0"/>
              <a:t>(</a:t>
            </a:r>
            <a:r>
              <a:rPr lang="en-US" i="1" dirty="0"/>
              <a:t>answer </a:t>
            </a:r>
            <a:r>
              <a:rPr lang="en-US" dirty="0" smtClean="0"/>
              <a:t>= </a:t>
            </a:r>
            <a:r>
              <a:rPr lang="en-US" dirty="0" smtClean="0">
                <a:solidFill>
                  <a:schemeClr val="hlink"/>
                </a:solidFill>
              </a:rPr>
              <a:t>"y"</a:t>
            </a:r>
            <a:r>
              <a:rPr lang="en-US" dirty="0" smtClean="0"/>
              <a:t>)</a:t>
            </a:r>
          </a:p>
          <a:p>
            <a:pPr>
              <a:buNone/>
            </a:pPr>
            <a:r>
              <a:rPr lang="en-US" dirty="0" smtClean="0">
                <a:solidFill>
                  <a:schemeClr val="folHlink"/>
                </a:solidFill>
              </a:rPr>
              <a:t>3) </a:t>
            </a:r>
            <a:r>
              <a:rPr lang="en-US" dirty="0" smtClean="0"/>
              <a:t>(</a:t>
            </a:r>
            <a:r>
              <a:rPr lang="en-US" i="1" dirty="0"/>
              <a:t>answer </a:t>
            </a:r>
            <a:r>
              <a:rPr lang="en-US" dirty="0" smtClean="0"/>
              <a:t>= </a:t>
            </a:r>
            <a:r>
              <a:rPr lang="en-US" dirty="0" smtClean="0">
                <a:solidFill>
                  <a:schemeClr val="hlink"/>
                </a:solidFill>
              </a:rPr>
              <a:t>"Y"</a:t>
            </a:r>
            <a:r>
              <a:rPr lang="en-US" dirty="0" smtClean="0"/>
              <a:t>) </a:t>
            </a:r>
            <a:r>
              <a:rPr lang="en-US" dirty="0" smtClean="0">
                <a:solidFill>
                  <a:schemeClr val="folHlink"/>
                </a:solidFill>
              </a:rPr>
              <a:t>And</a:t>
            </a:r>
            <a:r>
              <a:rPr lang="en-US" dirty="0" smtClean="0"/>
              <a:t> </a:t>
            </a:r>
            <a:r>
              <a:rPr lang="en-US" dirty="0" smtClean="0"/>
              <a:t>(</a:t>
            </a:r>
            <a:r>
              <a:rPr lang="en-US" i="1" dirty="0"/>
              <a:t>answer </a:t>
            </a:r>
            <a:r>
              <a:rPr lang="en-US" dirty="0" smtClean="0"/>
              <a:t>= </a:t>
            </a:r>
            <a:r>
              <a:rPr lang="en-US" dirty="0" smtClean="0">
                <a:solidFill>
                  <a:schemeClr val="hlink"/>
                </a:solidFill>
              </a:rPr>
              <a:t>"y"</a:t>
            </a:r>
            <a:r>
              <a:rPr lang="en-US" dirty="0" smtClean="0"/>
              <a:t>)</a:t>
            </a:r>
          </a:p>
          <a:p>
            <a:pPr>
              <a:buNone/>
            </a:pPr>
            <a:r>
              <a:rPr lang="en-US" dirty="0" smtClean="0">
                <a:solidFill>
                  <a:schemeClr val="folHlink"/>
                </a:solidFill>
              </a:rPr>
              <a:t>4) </a:t>
            </a:r>
            <a:r>
              <a:rPr lang="en-US" i="1" dirty="0"/>
              <a:t>answer </a:t>
            </a:r>
            <a:r>
              <a:rPr lang="en-US" dirty="0" smtClean="0"/>
              <a:t>= </a:t>
            </a:r>
            <a:r>
              <a:rPr lang="en-US" dirty="0" smtClean="0">
                <a:solidFill>
                  <a:schemeClr val="hlink"/>
                </a:solidFill>
              </a:rPr>
              <a:t>"y"</a:t>
            </a:r>
            <a:r>
              <a:rPr lang="en-US" dirty="0" smtClean="0"/>
              <a:t>)</a:t>
            </a:r>
          </a:p>
        </p:txBody>
      </p:sp>
      <p:sp>
        <p:nvSpPr>
          <p:cNvPr id="1638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609F5CD-4B47-4DCD-A8EA-6A46D28DAE2C}" type="slidenum">
              <a:rPr lang="en-US" sz="1400" smtClean="0"/>
              <a:pPr eaLnBrk="1" hangingPunct="1"/>
              <a:t>19</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p:txBody>
          <a:bodyPr/>
          <a:lstStyle/>
          <a:p>
            <a:pPr eaLnBrk="1" hangingPunct="1"/>
            <a:r>
              <a:rPr lang="en-US" smtClean="0"/>
              <a:t>Chapter 4 – Decisions</a:t>
            </a:r>
          </a:p>
        </p:txBody>
      </p:sp>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AB409E6-0E16-4264-86BF-6A156DBCDB38}" type="slidenum">
              <a:rPr lang="en-US" sz="1400" smtClean="0"/>
              <a:pPr eaLnBrk="1" hangingPunct="1"/>
              <a:t>2</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vert="horz" lIns="91415" tIns="45708" rIns="91415" bIns="45708" anchor="b">
            <a:noAutofit/>
          </a:bodyPr>
          <a:lstStyle/>
          <a:p>
            <a:r>
              <a:rPr lang="en-US" dirty="0"/>
              <a:t>Boolean Expression</a:t>
            </a:r>
          </a:p>
        </p:txBody>
      </p:sp>
      <p:sp>
        <p:nvSpPr>
          <p:cNvPr id="17413" name="Rectangle 3"/>
          <p:cNvSpPr>
            <a:spLocks noGrp="1" noChangeArrowheads="1"/>
          </p:cNvSpPr>
          <p:nvPr>
            <p:ph sz="quarter" idx="1"/>
          </p:nvPr>
        </p:nvSpPr>
        <p:spPr/>
        <p:txBody>
          <a:bodyPr/>
          <a:lstStyle/>
          <a:p>
            <a:pPr eaLnBrk="1" hangingPunct="1"/>
            <a:r>
              <a:rPr lang="en-US" sz="2800" dirty="0" smtClean="0"/>
              <a:t>An expression that evaluates to either True or False is said to have Boolean data type.</a:t>
            </a:r>
          </a:p>
          <a:p>
            <a:pPr eaLnBrk="1" hangingPunct="1">
              <a:spcBef>
                <a:spcPts val="1800"/>
              </a:spcBef>
            </a:pPr>
            <a:r>
              <a:rPr lang="en-US" sz="2800" i="1" dirty="0" smtClean="0"/>
              <a:t>Example:</a:t>
            </a:r>
          </a:p>
          <a:p>
            <a:pPr eaLnBrk="1" hangingPunct="1">
              <a:buFontTx/>
              <a:buNone/>
            </a:pPr>
            <a:r>
              <a:rPr lang="en-US" sz="2800" dirty="0" smtClean="0"/>
              <a:t>    The statement</a:t>
            </a:r>
          </a:p>
          <a:p>
            <a:pPr eaLnBrk="1" hangingPunct="1">
              <a:spcBef>
                <a:spcPct val="50000"/>
              </a:spcBef>
              <a:buFontTx/>
              <a:buNone/>
            </a:pPr>
            <a:r>
              <a:rPr lang="en-US" sz="2800" dirty="0" smtClean="0"/>
              <a:t>         </a:t>
            </a:r>
            <a:r>
              <a:rPr lang="en-US" sz="2800" b="1" dirty="0" err="1" smtClean="0">
                <a:latin typeface="Courier New" pitchFamily="49" charset="0"/>
              </a:rPr>
              <a:t>txtBox.Text</a:t>
            </a:r>
            <a:r>
              <a:rPr lang="en-US" sz="2800" b="1" dirty="0" smtClean="0">
                <a:latin typeface="Courier New" pitchFamily="49" charset="0"/>
              </a:rPr>
              <a:t> = </a:t>
            </a:r>
            <a:r>
              <a:rPr lang="en-US" sz="2800" b="1" dirty="0" err="1" smtClean="0">
                <a:latin typeface="Courier New" pitchFamily="49" charset="0"/>
              </a:rPr>
              <a:t>CStr</a:t>
            </a:r>
            <a:r>
              <a:rPr lang="en-US" sz="2800" b="1" dirty="0" smtClean="0">
                <a:latin typeface="Courier New" pitchFamily="49" charset="0"/>
              </a:rPr>
              <a:t>((2+3)&lt;6)</a:t>
            </a:r>
          </a:p>
          <a:p>
            <a:pPr eaLnBrk="1" hangingPunct="1">
              <a:spcBef>
                <a:spcPct val="50000"/>
              </a:spcBef>
              <a:buFontTx/>
              <a:buNone/>
            </a:pPr>
            <a:r>
              <a:rPr lang="en-US" sz="2800" dirty="0" smtClean="0"/>
              <a:t>    displays </a:t>
            </a:r>
            <a:r>
              <a:rPr lang="en-US" sz="2800" b="1" dirty="0" smtClean="0">
                <a:latin typeface="Courier New" pitchFamily="49" charset="0"/>
              </a:rPr>
              <a:t>True</a:t>
            </a:r>
            <a:r>
              <a:rPr lang="en-US" sz="2800" dirty="0" smtClean="0"/>
              <a:t> in the text box.</a:t>
            </a:r>
          </a:p>
          <a:p>
            <a:pPr eaLnBrk="1" hangingPunct="1">
              <a:buFontTx/>
              <a:buNone/>
            </a:pPr>
            <a:endParaRPr lang="en-US" sz="2800" dirty="0" smtClean="0"/>
          </a:p>
        </p:txBody>
      </p:sp>
      <p:sp>
        <p:nvSpPr>
          <p:cNvPr id="1741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88B27EB-A5BE-4DA6-8BD3-CD2DC18D64D1}" type="slidenum">
              <a:rPr lang="en-US" sz="1400" smtClean="0"/>
              <a:pPr eaLnBrk="1" hangingPunct="1"/>
              <a:t>20</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vert="horz" lIns="91415" tIns="45708" rIns="91415" bIns="45708" anchor="b">
            <a:noAutofit/>
          </a:bodyPr>
          <a:lstStyle/>
          <a:p>
            <a:r>
              <a:rPr lang="en-US"/>
              <a:t>Boolean Variable </a:t>
            </a:r>
          </a:p>
        </p:txBody>
      </p:sp>
      <p:sp>
        <p:nvSpPr>
          <p:cNvPr id="155651" name="Rectangle 3"/>
          <p:cNvSpPr>
            <a:spLocks noGrp="1" noChangeArrowheads="1"/>
          </p:cNvSpPr>
          <p:nvPr>
            <p:ph sz="quarter" idx="1"/>
          </p:nvPr>
        </p:nvSpPr>
        <p:spPr>
          <a:xfrm>
            <a:off x="457199" y="980728"/>
            <a:ext cx="8455975" cy="5493224"/>
          </a:xfrm>
        </p:spPr>
        <p:txBody>
          <a:bodyPr>
            <a:normAutofit/>
          </a:bodyPr>
          <a:lstStyle/>
          <a:p>
            <a:pPr eaLnBrk="1" hangingPunct="1">
              <a:buFontTx/>
              <a:buNone/>
            </a:pPr>
            <a:r>
              <a:rPr lang="en-US" sz="2800" dirty="0" smtClean="0"/>
              <a:t>A variable declared with a statement of the form</a:t>
            </a:r>
          </a:p>
          <a:p>
            <a:pPr eaLnBrk="1" hangingPunct="1">
              <a:buFontTx/>
              <a:buNone/>
            </a:pPr>
            <a:r>
              <a:rPr lang="en-US" sz="2800" b="1" dirty="0" smtClean="0">
                <a:solidFill>
                  <a:schemeClr val="folHlink"/>
                </a:solidFill>
                <a:latin typeface="Courier New" pitchFamily="49" charset="0"/>
              </a:rPr>
              <a:t>  Dim</a:t>
            </a:r>
            <a:r>
              <a:rPr lang="en-US" sz="2800" b="1" dirty="0" smtClean="0">
                <a:latin typeface="Courier New" pitchFamily="49" charset="0"/>
              </a:rPr>
              <a:t> </a:t>
            </a:r>
            <a:r>
              <a:rPr lang="en-US" sz="2800" b="1" dirty="0" err="1" smtClean="0">
                <a:latin typeface="Courier New" pitchFamily="49" charset="0"/>
              </a:rPr>
              <a:t>var</a:t>
            </a:r>
            <a:r>
              <a:rPr lang="en-US" sz="2800" b="1" dirty="0" smtClean="0">
                <a:latin typeface="Courier New" pitchFamily="49" charset="0"/>
              </a:rPr>
              <a:t> </a:t>
            </a:r>
            <a:r>
              <a:rPr lang="en-US" sz="2800" b="1" dirty="0" smtClean="0">
                <a:solidFill>
                  <a:schemeClr val="folHlink"/>
                </a:solidFill>
                <a:latin typeface="Courier New" pitchFamily="49" charset="0"/>
              </a:rPr>
              <a:t>As Boolean</a:t>
            </a:r>
          </a:p>
          <a:p>
            <a:pPr eaLnBrk="1" hangingPunct="1">
              <a:buFontTx/>
              <a:buNone/>
            </a:pPr>
            <a:r>
              <a:rPr lang="en-US" sz="2800" dirty="0" smtClean="0"/>
              <a:t>is said to have Boolean data type. It can assume</a:t>
            </a:r>
          </a:p>
          <a:p>
            <a:pPr eaLnBrk="1" hangingPunct="1">
              <a:buFontTx/>
              <a:buNone/>
            </a:pPr>
            <a:r>
              <a:rPr lang="en-US" sz="2800" dirty="0" smtClean="0"/>
              <a:t>just the two values True and False.</a:t>
            </a:r>
          </a:p>
          <a:p>
            <a:pPr eaLnBrk="1" hangingPunct="1">
              <a:buFontTx/>
              <a:buNone/>
            </a:pPr>
            <a:r>
              <a:rPr lang="en-US" sz="2800" i="1" dirty="0" smtClean="0"/>
              <a:t>Example:</a:t>
            </a:r>
          </a:p>
          <a:p>
            <a:pPr eaLnBrk="1" hangingPunct="1">
              <a:buFontTx/>
              <a:buNone/>
            </a:pPr>
            <a:r>
              <a:rPr lang="en-US" sz="2800" b="1" dirty="0" smtClean="0">
                <a:latin typeface="Courier New" pitchFamily="49" charset="0"/>
              </a:rPr>
              <a:t> </a:t>
            </a:r>
            <a:r>
              <a:rPr lang="en-US" sz="2800" b="1" dirty="0" smtClean="0">
                <a:solidFill>
                  <a:schemeClr val="folHlink"/>
                </a:solidFill>
                <a:latin typeface="Courier New" pitchFamily="49" charset="0"/>
              </a:rPr>
              <a:t>Dim</a:t>
            </a:r>
            <a:r>
              <a:rPr lang="en-US" sz="2800" b="1" dirty="0" smtClean="0">
                <a:latin typeface="Courier New" pitchFamily="49" charset="0"/>
              </a:rPr>
              <a:t> </a:t>
            </a:r>
            <a:r>
              <a:rPr lang="en-US" sz="2800" b="1" dirty="0" err="1" smtClean="0">
                <a:latin typeface="Courier New" pitchFamily="49" charset="0"/>
              </a:rPr>
              <a:t>boolVar</a:t>
            </a:r>
            <a:r>
              <a:rPr lang="en-US" sz="2800" b="1" dirty="0" smtClean="0">
                <a:latin typeface="Courier New" pitchFamily="49" charset="0"/>
              </a:rPr>
              <a:t> </a:t>
            </a:r>
            <a:r>
              <a:rPr lang="en-US" sz="2800" b="1" dirty="0" smtClean="0">
                <a:solidFill>
                  <a:schemeClr val="folHlink"/>
                </a:solidFill>
                <a:latin typeface="Courier New" pitchFamily="49" charset="0"/>
              </a:rPr>
              <a:t>As Boolean</a:t>
            </a:r>
          </a:p>
          <a:p>
            <a:pPr eaLnBrk="1" hangingPunct="1">
              <a:buFontTx/>
              <a:buNone/>
            </a:pPr>
            <a:r>
              <a:rPr lang="en-US" sz="2800" b="1" dirty="0" smtClean="0">
                <a:latin typeface="Courier New" pitchFamily="49" charset="0"/>
              </a:rPr>
              <a:t> </a:t>
            </a:r>
            <a:r>
              <a:rPr lang="en-US" sz="2800" b="1" dirty="0" err="1" smtClean="0">
                <a:latin typeface="Courier New" pitchFamily="49" charset="0"/>
              </a:rPr>
              <a:t>boolVar</a:t>
            </a:r>
            <a:r>
              <a:rPr lang="en-US" sz="2800" b="1" dirty="0" smtClean="0">
                <a:latin typeface="Courier New" pitchFamily="49" charset="0"/>
              </a:rPr>
              <a:t> = 2 &lt; 6</a:t>
            </a:r>
          </a:p>
          <a:p>
            <a:pPr eaLnBrk="1" hangingPunct="1">
              <a:buFontTx/>
              <a:buNone/>
            </a:pPr>
            <a:r>
              <a:rPr lang="en-US" sz="2800" b="1" dirty="0" smtClean="0">
                <a:latin typeface="Courier New" pitchFamily="49" charset="0"/>
              </a:rPr>
              <a:t> </a:t>
            </a:r>
            <a:r>
              <a:rPr lang="en-US" sz="2800" b="1" dirty="0" err="1" smtClean="0">
                <a:latin typeface="Courier New" pitchFamily="49" charset="0"/>
              </a:rPr>
              <a:t>txtBox.Text</a:t>
            </a:r>
            <a:r>
              <a:rPr lang="en-US" sz="2800" b="1" dirty="0" smtClean="0">
                <a:latin typeface="Courier New" pitchFamily="49" charset="0"/>
              </a:rPr>
              <a:t> = </a:t>
            </a:r>
            <a:r>
              <a:rPr lang="en-US" sz="2800" b="1" dirty="0" err="1" smtClean="0">
                <a:latin typeface="Courier New" pitchFamily="49" charset="0"/>
              </a:rPr>
              <a:t>CStr</a:t>
            </a:r>
            <a:r>
              <a:rPr lang="en-US" sz="2800" b="1" dirty="0" smtClean="0">
                <a:latin typeface="Courier New" pitchFamily="49" charset="0"/>
              </a:rPr>
              <a:t>(</a:t>
            </a:r>
            <a:r>
              <a:rPr lang="en-US" sz="2800" b="1" dirty="0" err="1" smtClean="0">
                <a:latin typeface="Courier New" pitchFamily="49" charset="0"/>
              </a:rPr>
              <a:t>boolVar</a:t>
            </a:r>
            <a:r>
              <a:rPr lang="en-US" sz="2800" b="1" dirty="0" smtClean="0">
                <a:latin typeface="Courier New" pitchFamily="49" charset="0"/>
              </a:rPr>
              <a:t>)</a:t>
            </a:r>
          </a:p>
          <a:p>
            <a:pPr eaLnBrk="1" hangingPunct="1">
              <a:spcBef>
                <a:spcPct val="50000"/>
              </a:spcBef>
              <a:buFontTx/>
              <a:buNone/>
            </a:pPr>
            <a:endParaRPr lang="en-US" sz="2800" dirty="0" smtClean="0"/>
          </a:p>
          <a:p>
            <a:pPr eaLnBrk="1" hangingPunct="1">
              <a:buFontTx/>
              <a:buNone/>
            </a:pPr>
            <a:endParaRPr lang="en-US" sz="2800" dirty="0" smtClean="0"/>
          </a:p>
        </p:txBody>
      </p:sp>
      <p:sp>
        <p:nvSpPr>
          <p:cNvPr id="1843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D9CDDC8-AB17-4748-9DB1-29FAC1F8DBD4}" type="slidenum">
              <a:rPr lang="en-US" sz="1400" smtClean="0"/>
              <a:pPr eaLnBrk="1" hangingPunct="1"/>
              <a:t>21</a:t>
            </a:fld>
            <a:endParaRPr lang="en-US" sz="1400" smtClean="0"/>
          </a:p>
        </p:txBody>
      </p:sp>
      <p:sp>
        <p:nvSpPr>
          <p:cNvPr id="2" name="TextBox 1"/>
          <p:cNvSpPr txBox="1"/>
          <p:nvPr/>
        </p:nvSpPr>
        <p:spPr>
          <a:xfrm>
            <a:off x="6074128" y="4954439"/>
            <a:ext cx="2839047" cy="461665"/>
          </a:xfrm>
          <a:prstGeom prst="rect">
            <a:avLst/>
          </a:prstGeom>
          <a:noFill/>
        </p:spPr>
        <p:txBody>
          <a:bodyPr wrap="none" rtlCol="0">
            <a:spAutoFit/>
          </a:bodyPr>
          <a:lstStyle/>
          <a:p>
            <a:r>
              <a:rPr lang="en-US" b="1" dirty="0" smtClean="0">
                <a:solidFill>
                  <a:srgbClr val="FF0000"/>
                </a:solidFill>
              </a:rPr>
              <a:t>What’s the result?</a:t>
            </a: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smtClean="0"/>
              <a:t>Syntax Error</a:t>
            </a:r>
          </a:p>
        </p:txBody>
      </p:sp>
      <p:sp>
        <p:nvSpPr>
          <p:cNvPr id="19461" name="Rectangle 3"/>
          <p:cNvSpPr>
            <a:spLocks noGrp="1" noChangeArrowheads="1"/>
          </p:cNvSpPr>
          <p:nvPr>
            <p:ph sz="quarter" idx="1"/>
          </p:nvPr>
        </p:nvSpPr>
        <p:spPr/>
        <p:txBody>
          <a:bodyPr/>
          <a:lstStyle/>
          <a:p>
            <a:pPr eaLnBrk="1" hangingPunct="1">
              <a:buFontTx/>
              <a:buNone/>
            </a:pPr>
            <a:r>
              <a:rPr lang="en-US" smtClean="0"/>
              <a:t>The following is NOT a valid way to test if </a:t>
            </a:r>
            <a:r>
              <a:rPr lang="en-US" i="1" smtClean="0"/>
              <a:t>n</a:t>
            </a:r>
            <a:r>
              <a:rPr lang="en-US" smtClean="0"/>
              <a:t> falls between 2 and 5:</a:t>
            </a:r>
          </a:p>
          <a:p>
            <a:pPr eaLnBrk="1" hangingPunct="1">
              <a:buFontTx/>
              <a:buNone/>
            </a:pPr>
            <a:endParaRPr lang="en-US" smtClean="0"/>
          </a:p>
          <a:p>
            <a:pPr algn="ctr" eaLnBrk="1" hangingPunct="1">
              <a:buFontTx/>
              <a:buNone/>
            </a:pPr>
            <a:r>
              <a:rPr lang="en-US" smtClean="0"/>
              <a:t>(2 &lt; n &lt; 5 )</a:t>
            </a:r>
          </a:p>
          <a:p>
            <a:pPr eaLnBrk="1" hangingPunct="1">
              <a:buFontTx/>
              <a:buNone/>
            </a:pPr>
            <a:endParaRPr lang="en-US" smtClean="0"/>
          </a:p>
        </p:txBody>
      </p:sp>
      <p:sp>
        <p:nvSpPr>
          <p:cNvPr id="1945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BC4E0FC-FA6D-4EAF-9D2D-2563706302CE}" type="slidenum">
              <a:rPr lang="en-US" sz="1400" smtClean="0"/>
              <a:pPr eaLnBrk="1" hangingPunct="1"/>
              <a:t>22</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smtClean="0"/>
              <a:t>Correction to Syntax Error</a:t>
            </a:r>
          </a:p>
        </p:txBody>
      </p:sp>
      <p:sp>
        <p:nvSpPr>
          <p:cNvPr id="20485" name="Rectangle 3"/>
          <p:cNvSpPr>
            <a:spLocks noGrp="1" noChangeArrowheads="1"/>
          </p:cNvSpPr>
          <p:nvPr>
            <p:ph sz="quarter" idx="1"/>
          </p:nvPr>
        </p:nvSpPr>
        <p:spPr/>
        <p:txBody>
          <a:bodyPr/>
          <a:lstStyle/>
          <a:p>
            <a:pPr eaLnBrk="1" hangingPunct="1">
              <a:buFontTx/>
              <a:buNone/>
            </a:pPr>
            <a:r>
              <a:rPr lang="en-US" smtClean="0"/>
              <a:t>To test if </a:t>
            </a:r>
            <a:r>
              <a:rPr lang="en-US" i="1" smtClean="0"/>
              <a:t>n</a:t>
            </a:r>
            <a:r>
              <a:rPr lang="en-US" smtClean="0"/>
              <a:t> falls between 2 and 5 use:</a:t>
            </a:r>
          </a:p>
          <a:p>
            <a:pPr eaLnBrk="1" hangingPunct="1">
              <a:buFontTx/>
              <a:buNone/>
            </a:pPr>
            <a:endParaRPr lang="en-US" smtClean="0"/>
          </a:p>
          <a:p>
            <a:pPr eaLnBrk="1" hangingPunct="1">
              <a:buFontTx/>
              <a:buNone/>
            </a:pPr>
            <a:r>
              <a:rPr lang="en-US" smtClean="0"/>
              <a:t>            (2 &lt; n ) </a:t>
            </a:r>
            <a:r>
              <a:rPr lang="en-US" smtClean="0">
                <a:solidFill>
                  <a:schemeClr val="folHlink"/>
                </a:solidFill>
              </a:rPr>
              <a:t>And</a:t>
            </a:r>
            <a:r>
              <a:rPr lang="en-US" smtClean="0"/>
              <a:t> ( n &lt; 5 )</a:t>
            </a:r>
          </a:p>
          <a:p>
            <a:pPr eaLnBrk="1" hangingPunct="1">
              <a:buFontTx/>
              <a:buNone/>
            </a:pPr>
            <a:endParaRPr lang="en-US" smtClean="0"/>
          </a:p>
          <a:p>
            <a:pPr eaLnBrk="1" hangingPunct="1">
              <a:buFontTx/>
              <a:buNone/>
            </a:pPr>
            <a:r>
              <a:rPr lang="en-US" smtClean="0"/>
              <a:t>A complete relational expression must be</a:t>
            </a:r>
          </a:p>
          <a:p>
            <a:pPr eaLnBrk="1" hangingPunct="1">
              <a:buFontTx/>
              <a:buNone/>
            </a:pPr>
            <a:r>
              <a:rPr lang="en-US" smtClean="0"/>
              <a:t>on either side of the logical operators And</a:t>
            </a:r>
          </a:p>
          <a:p>
            <a:pPr eaLnBrk="1" hangingPunct="1">
              <a:buFontTx/>
              <a:buNone/>
            </a:pPr>
            <a:r>
              <a:rPr lang="en-US" smtClean="0"/>
              <a:t>and Or.</a:t>
            </a:r>
          </a:p>
        </p:txBody>
      </p:sp>
      <p:sp>
        <p:nvSpPr>
          <p:cNvPr id="2048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D5F5EA3-3246-4E69-9D8E-CD42C1CC2F55}" type="slidenum">
              <a:rPr lang="en-US" sz="1400" smtClean="0"/>
              <a:pPr eaLnBrk="1" hangingPunct="1"/>
              <a:t>23</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1026"/>
          <p:cNvSpPr>
            <a:spLocks noGrp="1" noChangeArrowheads="1"/>
          </p:cNvSpPr>
          <p:nvPr>
            <p:ph type="title"/>
          </p:nvPr>
        </p:nvSpPr>
        <p:spPr/>
        <p:txBody>
          <a:bodyPr/>
          <a:lstStyle/>
          <a:p>
            <a:pPr eaLnBrk="1" hangingPunct="1"/>
            <a:r>
              <a:rPr lang="en-US" smtClean="0"/>
              <a:t>Common Error in Boolean Expressions</a:t>
            </a:r>
          </a:p>
        </p:txBody>
      </p:sp>
      <p:sp>
        <p:nvSpPr>
          <p:cNvPr id="87043" name="Rectangle 1027"/>
          <p:cNvSpPr>
            <a:spLocks noGrp="1" noChangeArrowheads="1"/>
          </p:cNvSpPr>
          <p:nvPr>
            <p:ph sz="quarter" idx="1"/>
          </p:nvPr>
        </p:nvSpPr>
        <p:spPr/>
        <p:txBody>
          <a:bodyPr/>
          <a:lstStyle/>
          <a:p>
            <a:pPr marL="609600" indent="-609600" eaLnBrk="1" hangingPunct="1"/>
            <a:r>
              <a:rPr lang="en-US" dirty="0" smtClean="0"/>
              <a:t>A common error is to replace the condition </a:t>
            </a:r>
            <a:endParaRPr lang="en-US" dirty="0" smtClean="0"/>
          </a:p>
          <a:p>
            <a:pPr marL="609600" indent="-609600" eaLnBrk="1" hangingPunct="1"/>
            <a:endParaRPr lang="en-US" dirty="0" smtClean="0"/>
          </a:p>
          <a:p>
            <a:pPr marL="0" indent="0" algn="ctr" eaLnBrk="1" hangingPunct="1">
              <a:buNone/>
            </a:pPr>
            <a:r>
              <a:rPr lang="en-US" i="1" dirty="0" smtClean="0">
                <a:solidFill>
                  <a:schemeClr val="accent1"/>
                </a:solidFill>
              </a:rPr>
              <a:t>Not </a:t>
            </a:r>
            <a:r>
              <a:rPr lang="en-US" i="1" dirty="0" smtClean="0">
                <a:solidFill>
                  <a:schemeClr val="accent1"/>
                </a:solidFill>
              </a:rPr>
              <a:t>( 2 &lt; 3 )</a:t>
            </a:r>
            <a:r>
              <a:rPr lang="en-US" dirty="0" smtClean="0"/>
              <a:t> </a:t>
            </a:r>
            <a:endParaRPr lang="en-US" dirty="0" smtClean="0"/>
          </a:p>
          <a:p>
            <a:pPr marL="0" indent="0" algn="ctr" eaLnBrk="1" hangingPunct="1">
              <a:buNone/>
            </a:pPr>
            <a:endParaRPr lang="en-US" dirty="0" smtClean="0"/>
          </a:p>
          <a:p>
            <a:pPr marL="0" indent="0" algn="ctr" eaLnBrk="1" hangingPunct="1">
              <a:buNone/>
            </a:pPr>
            <a:r>
              <a:rPr lang="en-US" dirty="0" smtClean="0"/>
              <a:t>with </a:t>
            </a:r>
            <a:r>
              <a:rPr lang="en-US" dirty="0" smtClean="0"/>
              <a:t>the condition </a:t>
            </a:r>
            <a:endParaRPr lang="en-US" dirty="0" smtClean="0"/>
          </a:p>
          <a:p>
            <a:pPr marL="0" indent="0" algn="ctr" eaLnBrk="1" hangingPunct="1">
              <a:buNone/>
            </a:pPr>
            <a:endParaRPr lang="en-US" i="1" dirty="0" smtClean="0">
              <a:solidFill>
                <a:schemeClr val="accent1"/>
              </a:solidFill>
            </a:endParaRPr>
          </a:p>
          <a:p>
            <a:pPr marL="0" indent="0" algn="ctr" eaLnBrk="1" hangingPunct="1">
              <a:buNone/>
            </a:pPr>
            <a:r>
              <a:rPr lang="en-US" i="1" dirty="0" smtClean="0">
                <a:solidFill>
                  <a:schemeClr val="accent1"/>
                </a:solidFill>
              </a:rPr>
              <a:t>( </a:t>
            </a:r>
            <a:r>
              <a:rPr lang="en-US" i="1" dirty="0" smtClean="0">
                <a:solidFill>
                  <a:schemeClr val="accent1"/>
                </a:solidFill>
              </a:rPr>
              <a:t>2 &gt; 3 )</a:t>
            </a:r>
          </a:p>
          <a:p>
            <a:pPr marL="0" indent="0" eaLnBrk="1" hangingPunct="1">
              <a:buNone/>
            </a:pPr>
            <a:r>
              <a:rPr lang="en-US" dirty="0" smtClean="0">
                <a:solidFill>
                  <a:srgbClr val="FF0000"/>
                </a:solidFill>
              </a:rPr>
              <a:t>What’s </a:t>
            </a:r>
            <a:r>
              <a:rPr lang="en-US" dirty="0" smtClean="0">
                <a:solidFill>
                  <a:srgbClr val="FF0000"/>
                </a:solidFill>
              </a:rPr>
              <a:t>wrong??</a:t>
            </a:r>
          </a:p>
          <a:p>
            <a:pPr marL="609600" indent="-609600" eaLnBrk="1" hangingPunct="1">
              <a:spcBef>
                <a:spcPct val="50000"/>
              </a:spcBef>
            </a:pPr>
            <a:endParaRPr lang="en-US" dirty="0" smtClean="0"/>
          </a:p>
        </p:txBody>
      </p:sp>
      <p:sp>
        <p:nvSpPr>
          <p:cNvPr id="2150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B6AFC5E-4E15-44A8-B670-01B82AC78F5C}" type="slidenum">
              <a:rPr lang="en-US" sz="1400" smtClean="0"/>
              <a:pPr eaLnBrk="1" hangingPunct="1"/>
              <a:t>24</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xEl>
                                              <p:pRg st="7" end="7"/>
                                            </p:txEl>
                                          </p:spTgt>
                                        </p:tgtEl>
                                        <p:attrNameLst>
                                          <p:attrName>style.visibility</p:attrName>
                                        </p:attrNameLst>
                                      </p:cBhvr>
                                      <p:to>
                                        <p:strVal val="visible"/>
                                      </p:to>
                                    </p:set>
                                    <p:animEffect transition="in" filter="fade">
                                      <p:cBhvr>
                                        <p:cTn id="7" dur="500"/>
                                        <p:tgtEl>
                                          <p:spTgt spid="870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smtClean="0"/>
              <a:t>4.2 If Blocks</a:t>
            </a:r>
          </a:p>
        </p:txBody>
      </p:sp>
      <p:sp>
        <p:nvSpPr>
          <p:cNvPr id="22533" name="Rectangle 8"/>
          <p:cNvSpPr>
            <a:spLocks noGrp="1" noChangeArrowheads="1"/>
          </p:cNvSpPr>
          <p:nvPr>
            <p:ph sz="quarter" idx="1"/>
          </p:nvPr>
        </p:nvSpPr>
        <p:spPr>
          <a:noFill/>
        </p:spPr>
        <p:txBody>
          <a:bodyPr/>
          <a:lstStyle/>
          <a:p>
            <a:pPr eaLnBrk="1" hangingPunct="1"/>
            <a:r>
              <a:rPr lang="en-US" smtClean="0"/>
              <a:t>If Block</a:t>
            </a:r>
          </a:p>
          <a:p>
            <a:pPr eaLnBrk="1" hangingPunct="1"/>
            <a:r>
              <a:rPr lang="en-US" smtClean="0"/>
              <a:t>ElseIf Clauses</a:t>
            </a:r>
          </a:p>
        </p:txBody>
      </p:sp>
      <p:sp>
        <p:nvSpPr>
          <p:cNvPr id="2253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B73F175-5B7D-4086-8084-CD41678592CF}" type="slidenum">
              <a:rPr lang="en-US" sz="1400" smtClean="0"/>
              <a:pPr eaLnBrk="1" hangingPunct="1"/>
              <a:t>25</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smtClean="0"/>
              <a:t>If Block</a:t>
            </a:r>
          </a:p>
        </p:txBody>
      </p:sp>
      <p:sp>
        <p:nvSpPr>
          <p:cNvPr id="23557" name="Rectangle 3"/>
          <p:cNvSpPr>
            <a:spLocks noGrp="1" noChangeArrowheads="1"/>
          </p:cNvSpPr>
          <p:nvPr>
            <p:ph sz="quarter" idx="1"/>
          </p:nvPr>
        </p:nvSpPr>
        <p:spPr/>
        <p:txBody>
          <a:bodyPr/>
          <a:lstStyle/>
          <a:p>
            <a:pPr eaLnBrk="1" hangingPunct="1">
              <a:lnSpc>
                <a:spcPct val="90000"/>
              </a:lnSpc>
              <a:buFontTx/>
              <a:buNone/>
            </a:pPr>
            <a:r>
              <a:rPr lang="en-US" dirty="0" smtClean="0"/>
              <a:t>The program will take a course of action</a:t>
            </a:r>
          </a:p>
          <a:p>
            <a:pPr eaLnBrk="1" hangingPunct="1">
              <a:lnSpc>
                <a:spcPct val="90000"/>
              </a:lnSpc>
              <a:buFontTx/>
              <a:buNone/>
            </a:pPr>
            <a:r>
              <a:rPr lang="en-US" dirty="0" smtClean="0"/>
              <a:t>based on whether a condition is true</a:t>
            </a:r>
            <a:r>
              <a:rPr lang="en-US" dirty="0" smtClean="0"/>
              <a:t>.</a:t>
            </a:r>
          </a:p>
          <a:p>
            <a:pPr eaLnBrk="1" hangingPunct="1">
              <a:lnSpc>
                <a:spcPct val="90000"/>
              </a:lnSpc>
              <a:buFontTx/>
              <a:buNone/>
            </a:pPr>
            <a:endParaRPr lang="en-US" dirty="0"/>
          </a:p>
          <a:p>
            <a:pPr eaLnBrk="1" hangingPunct="1">
              <a:lnSpc>
                <a:spcPct val="90000"/>
              </a:lnSpc>
              <a:buFontTx/>
              <a:buNone/>
            </a:pPr>
            <a:endParaRPr lang="en-US" dirty="0" smtClean="0"/>
          </a:p>
          <a:p>
            <a:pPr eaLnBrk="1" hangingPunct="1">
              <a:lnSpc>
                <a:spcPct val="90000"/>
              </a:lnSpc>
              <a:spcBef>
                <a:spcPct val="50000"/>
              </a:spcBef>
              <a:buFontTx/>
              <a:buNone/>
            </a:pPr>
            <a:r>
              <a:rPr lang="en-US" b="1" dirty="0" smtClean="0">
                <a:solidFill>
                  <a:schemeClr val="folHlink"/>
                </a:solidFill>
                <a:latin typeface="Courier New" pitchFamily="49" charset="0"/>
              </a:rPr>
              <a:t>If</a:t>
            </a:r>
            <a:r>
              <a:rPr lang="en-US" b="1" dirty="0" smtClean="0">
                <a:latin typeface="Courier New" pitchFamily="49" charset="0"/>
              </a:rPr>
              <a:t> </a:t>
            </a:r>
            <a:r>
              <a:rPr lang="en-US" b="1" i="1" dirty="0" smtClean="0">
                <a:latin typeface="Courier New" pitchFamily="49" charset="0"/>
              </a:rPr>
              <a:t>condition </a:t>
            </a:r>
            <a:r>
              <a:rPr lang="en-US" b="1" dirty="0" smtClean="0">
                <a:solidFill>
                  <a:schemeClr val="folHlink"/>
                </a:solidFill>
                <a:latin typeface="Courier New" pitchFamily="49" charset="0"/>
              </a:rPr>
              <a:t>Then</a:t>
            </a:r>
          </a:p>
          <a:p>
            <a:pPr eaLnBrk="1" hangingPunct="1">
              <a:lnSpc>
                <a:spcPct val="90000"/>
              </a:lnSpc>
              <a:buFontTx/>
              <a:buNone/>
            </a:pPr>
            <a:r>
              <a:rPr lang="en-US" b="1" i="1" dirty="0" smtClean="0">
                <a:latin typeface="Courier New" pitchFamily="49" charset="0"/>
              </a:rPr>
              <a:t>  action1</a:t>
            </a:r>
          </a:p>
          <a:p>
            <a:pPr eaLnBrk="1" hangingPunct="1">
              <a:lnSpc>
                <a:spcPct val="90000"/>
              </a:lnSpc>
              <a:buFontTx/>
              <a:buNone/>
            </a:pPr>
            <a:r>
              <a:rPr lang="en-US" b="1" dirty="0" smtClean="0">
                <a:solidFill>
                  <a:schemeClr val="folHlink"/>
                </a:solidFill>
                <a:latin typeface="Courier New" pitchFamily="49" charset="0"/>
              </a:rPr>
              <a:t>Else</a:t>
            </a:r>
          </a:p>
          <a:p>
            <a:pPr eaLnBrk="1" hangingPunct="1">
              <a:lnSpc>
                <a:spcPct val="90000"/>
              </a:lnSpc>
              <a:buFontTx/>
              <a:buNone/>
            </a:pPr>
            <a:r>
              <a:rPr lang="en-US" b="1" i="1" dirty="0" smtClean="0">
                <a:latin typeface="Courier New" pitchFamily="49" charset="0"/>
              </a:rPr>
              <a:t>  action2</a:t>
            </a:r>
          </a:p>
          <a:p>
            <a:pPr eaLnBrk="1" hangingPunct="1">
              <a:lnSpc>
                <a:spcPct val="90000"/>
              </a:lnSpc>
              <a:buFontTx/>
              <a:buNone/>
            </a:pPr>
            <a:r>
              <a:rPr lang="en-US" b="1" dirty="0" smtClean="0">
                <a:solidFill>
                  <a:schemeClr val="folHlink"/>
                </a:solidFill>
                <a:latin typeface="Courier New" pitchFamily="49" charset="0"/>
              </a:rPr>
              <a:t>End If</a:t>
            </a:r>
          </a:p>
        </p:txBody>
      </p:sp>
      <p:sp>
        <p:nvSpPr>
          <p:cNvPr id="2355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C5D3075-8FB6-4030-AF7B-2FECFD70BDD3}" type="slidenum">
              <a:rPr lang="en-US" sz="1400" smtClean="0"/>
              <a:pPr eaLnBrk="1" hangingPunct="1"/>
              <a:t>26</a:t>
            </a:fld>
            <a:endParaRPr lang="en-US" sz="1400" smtClean="0"/>
          </a:p>
        </p:txBody>
      </p:sp>
      <p:sp>
        <p:nvSpPr>
          <p:cNvPr id="23558" name="AutoShape 4"/>
          <p:cNvSpPr>
            <a:spLocks noChangeArrowheads="1"/>
          </p:cNvSpPr>
          <p:nvPr/>
        </p:nvSpPr>
        <p:spPr bwMode="auto">
          <a:xfrm>
            <a:off x="3810000" y="2792627"/>
            <a:ext cx="3810000" cy="838200"/>
          </a:xfrm>
          <a:prstGeom prst="leftArrowCallout">
            <a:avLst>
              <a:gd name="adj1" fmla="val 25000"/>
              <a:gd name="adj2" fmla="val 25000"/>
              <a:gd name="adj3" fmla="val 75758"/>
              <a:gd name="adj4" fmla="val 66667"/>
            </a:avLst>
          </a:prstGeom>
          <a:solidFill>
            <a:schemeClr val="accent2"/>
          </a:solidFill>
          <a:ln w="9525">
            <a:solidFill>
              <a:schemeClr val="tx1"/>
            </a:solidFill>
            <a:miter lim="800000"/>
            <a:headEnd/>
            <a:tailEnd/>
          </a:ln>
        </p:spPr>
        <p:txBody>
          <a:bodyPr wrap="none" anchor="ctr"/>
          <a:lstStyle/>
          <a:p>
            <a:r>
              <a:rPr lang="en-US" sz="2000" b="1"/>
              <a:t>Will be executed if </a:t>
            </a:r>
          </a:p>
          <a:p>
            <a:r>
              <a:rPr lang="en-US" sz="2000" b="1"/>
              <a:t>condition is true</a:t>
            </a:r>
          </a:p>
        </p:txBody>
      </p:sp>
      <p:sp>
        <p:nvSpPr>
          <p:cNvPr id="23559" name="AutoShape 5"/>
          <p:cNvSpPr>
            <a:spLocks noChangeArrowheads="1"/>
          </p:cNvSpPr>
          <p:nvPr/>
        </p:nvSpPr>
        <p:spPr bwMode="auto">
          <a:xfrm>
            <a:off x="3810000" y="3657600"/>
            <a:ext cx="3810000" cy="838200"/>
          </a:xfrm>
          <a:prstGeom prst="leftArrowCallout">
            <a:avLst>
              <a:gd name="adj1" fmla="val 25000"/>
              <a:gd name="adj2" fmla="val 25000"/>
              <a:gd name="adj3" fmla="val 75758"/>
              <a:gd name="adj4" fmla="val 66667"/>
            </a:avLst>
          </a:prstGeom>
          <a:solidFill>
            <a:schemeClr val="accent2"/>
          </a:solidFill>
          <a:ln w="9525">
            <a:solidFill>
              <a:schemeClr val="tx1"/>
            </a:solidFill>
            <a:miter lim="800000"/>
            <a:headEnd/>
            <a:tailEnd/>
          </a:ln>
        </p:spPr>
        <p:txBody>
          <a:bodyPr wrap="none" anchor="ctr"/>
          <a:lstStyle/>
          <a:p>
            <a:r>
              <a:rPr lang="en-US" sz="2000" b="1"/>
              <a:t>Will be executed if </a:t>
            </a:r>
          </a:p>
          <a:p>
            <a:r>
              <a:rPr lang="en-US" sz="2000" b="1"/>
              <a:t>condition is false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mtClean="0"/>
              <a:t>Another example If block</a:t>
            </a:r>
          </a:p>
        </p:txBody>
      </p:sp>
      <p:sp>
        <p:nvSpPr>
          <p:cNvPr id="24581" name="Rectangle 3"/>
          <p:cNvSpPr>
            <a:spLocks noGrp="1" noChangeArrowheads="1"/>
          </p:cNvSpPr>
          <p:nvPr>
            <p:ph sz="quarter" idx="1"/>
          </p:nvPr>
        </p:nvSpPr>
        <p:spPr/>
        <p:txBody>
          <a:bodyPr/>
          <a:lstStyle/>
          <a:p>
            <a:pPr eaLnBrk="1" hangingPunct="1">
              <a:buFontTx/>
              <a:buNone/>
            </a:pPr>
            <a:endParaRPr lang="en-US" b="1" dirty="0" smtClean="0">
              <a:solidFill>
                <a:schemeClr val="folHlink"/>
              </a:solidFill>
              <a:latin typeface="Courier New" pitchFamily="49" charset="0"/>
            </a:endParaRPr>
          </a:p>
          <a:p>
            <a:pPr eaLnBrk="1" hangingPunct="1">
              <a:buFontTx/>
              <a:buNone/>
            </a:pPr>
            <a:endParaRPr lang="en-US" b="1" dirty="0">
              <a:solidFill>
                <a:schemeClr val="folHlink"/>
              </a:solidFill>
              <a:latin typeface="Courier New" pitchFamily="49" charset="0"/>
            </a:endParaRPr>
          </a:p>
          <a:p>
            <a:pPr eaLnBrk="1" hangingPunct="1">
              <a:buFontTx/>
              <a:buNone/>
            </a:pPr>
            <a:endParaRPr lang="en-US" b="1" dirty="0" smtClean="0">
              <a:solidFill>
                <a:schemeClr val="folHlink"/>
              </a:solidFill>
              <a:latin typeface="Courier New" pitchFamily="49" charset="0"/>
            </a:endParaRPr>
          </a:p>
          <a:p>
            <a:pPr eaLnBrk="1" hangingPunct="1">
              <a:buFontTx/>
              <a:buNone/>
            </a:pPr>
            <a:endParaRPr lang="en-US" b="1" dirty="0">
              <a:solidFill>
                <a:schemeClr val="folHlink"/>
              </a:solidFill>
              <a:latin typeface="Courier New" pitchFamily="49" charset="0"/>
            </a:endParaRPr>
          </a:p>
          <a:p>
            <a:pPr eaLnBrk="1" hangingPunct="1">
              <a:buFontTx/>
              <a:buNone/>
            </a:pPr>
            <a:endParaRPr lang="en-US" b="1" dirty="0" smtClean="0">
              <a:solidFill>
                <a:schemeClr val="folHlink"/>
              </a:solidFill>
              <a:latin typeface="Courier New" pitchFamily="49" charset="0"/>
            </a:endParaRPr>
          </a:p>
          <a:p>
            <a:pPr eaLnBrk="1" hangingPunct="1">
              <a:buFontTx/>
              <a:buNone/>
            </a:pPr>
            <a:r>
              <a:rPr lang="en-US" b="1" dirty="0" smtClean="0">
                <a:solidFill>
                  <a:schemeClr val="folHlink"/>
                </a:solidFill>
                <a:latin typeface="Courier New" pitchFamily="49" charset="0"/>
              </a:rPr>
              <a:t>If</a:t>
            </a:r>
            <a:r>
              <a:rPr lang="en-US" b="1" dirty="0" smtClean="0">
                <a:latin typeface="Courier New" pitchFamily="49" charset="0"/>
              </a:rPr>
              <a:t> </a:t>
            </a:r>
            <a:r>
              <a:rPr lang="en-US" b="1" i="1" dirty="0" smtClean="0">
                <a:latin typeface="Courier New" pitchFamily="49" charset="0"/>
              </a:rPr>
              <a:t>condition </a:t>
            </a:r>
            <a:r>
              <a:rPr lang="en-US" b="1" dirty="0" smtClean="0">
                <a:solidFill>
                  <a:schemeClr val="folHlink"/>
                </a:solidFill>
                <a:latin typeface="Courier New" pitchFamily="49" charset="0"/>
              </a:rPr>
              <a:t>Then</a:t>
            </a:r>
          </a:p>
          <a:p>
            <a:pPr eaLnBrk="1" hangingPunct="1">
              <a:buFontTx/>
              <a:buNone/>
            </a:pPr>
            <a:r>
              <a:rPr lang="en-US" b="1" i="1" dirty="0" smtClean="0">
                <a:latin typeface="Courier New" pitchFamily="49" charset="0"/>
              </a:rPr>
              <a:t>  action1</a:t>
            </a:r>
          </a:p>
          <a:p>
            <a:pPr eaLnBrk="1" hangingPunct="1">
              <a:buFontTx/>
              <a:buNone/>
            </a:pPr>
            <a:r>
              <a:rPr lang="en-US" b="1" dirty="0" smtClean="0">
                <a:solidFill>
                  <a:schemeClr val="folHlink"/>
                </a:solidFill>
                <a:latin typeface="Courier New" pitchFamily="49" charset="0"/>
              </a:rPr>
              <a:t>End If</a:t>
            </a:r>
          </a:p>
          <a:p>
            <a:pPr eaLnBrk="1" hangingPunct="1">
              <a:buFontTx/>
              <a:buNone/>
            </a:pPr>
            <a:r>
              <a:rPr lang="en-US" i="1" dirty="0" smtClean="0"/>
              <a:t>Statement2</a:t>
            </a:r>
          </a:p>
          <a:p>
            <a:pPr eaLnBrk="1" hangingPunct="1">
              <a:buFontTx/>
              <a:buNone/>
            </a:pPr>
            <a:r>
              <a:rPr lang="en-US" i="1" dirty="0" smtClean="0"/>
              <a:t>Statement3</a:t>
            </a:r>
          </a:p>
        </p:txBody>
      </p:sp>
      <p:sp>
        <p:nvSpPr>
          <p:cNvPr id="2457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4DC5249-D322-4B6F-B371-210BFE074149}" type="slidenum">
              <a:rPr lang="en-US" sz="1400" smtClean="0"/>
              <a:pPr eaLnBrk="1" hangingPunct="1"/>
              <a:t>27</a:t>
            </a:fld>
            <a:endParaRPr lang="en-US" sz="1400" smtClean="0"/>
          </a:p>
        </p:txBody>
      </p:sp>
      <p:sp>
        <p:nvSpPr>
          <p:cNvPr id="24582" name="AutoShape 4"/>
          <p:cNvSpPr>
            <a:spLocks noChangeArrowheads="1"/>
          </p:cNvSpPr>
          <p:nvPr/>
        </p:nvSpPr>
        <p:spPr bwMode="auto">
          <a:xfrm>
            <a:off x="2971800" y="4038600"/>
            <a:ext cx="3733800" cy="1981200"/>
          </a:xfrm>
          <a:prstGeom prst="leftArrowCallout">
            <a:avLst>
              <a:gd name="adj1" fmla="val 25000"/>
              <a:gd name="adj2" fmla="val 25000"/>
              <a:gd name="adj3" fmla="val 36541"/>
              <a:gd name="adj4" fmla="val 66667"/>
            </a:avLst>
          </a:prstGeom>
          <a:solidFill>
            <a:schemeClr val="accent2"/>
          </a:solidFill>
          <a:ln w="9525">
            <a:solidFill>
              <a:schemeClr val="tx1"/>
            </a:solidFill>
            <a:miter lim="800000"/>
            <a:headEnd/>
            <a:tailEnd/>
          </a:ln>
        </p:spPr>
        <p:txBody>
          <a:bodyPr wrap="none" anchor="ctr"/>
          <a:lstStyle/>
          <a:p>
            <a:pPr marL="109538" algn="l">
              <a:spcBef>
                <a:spcPct val="50000"/>
              </a:spcBef>
            </a:pPr>
            <a:r>
              <a:rPr lang="en-US" sz="1600"/>
              <a:t>Regardless of whether </a:t>
            </a:r>
          </a:p>
          <a:p>
            <a:pPr marL="109538" algn="l">
              <a:spcBef>
                <a:spcPct val="50000"/>
              </a:spcBef>
            </a:pPr>
            <a:r>
              <a:rPr lang="en-US" sz="1600"/>
              <a:t>the condition in the </a:t>
            </a:r>
          </a:p>
          <a:p>
            <a:pPr marL="109538" algn="l">
              <a:spcBef>
                <a:spcPct val="50000"/>
              </a:spcBef>
            </a:pPr>
            <a:r>
              <a:rPr lang="en-US" sz="1600"/>
              <a:t>If statement is true or </a:t>
            </a:r>
          </a:p>
          <a:p>
            <a:pPr marL="109538" algn="l">
              <a:spcBef>
                <a:spcPct val="50000"/>
              </a:spcBef>
            </a:pPr>
            <a:r>
              <a:rPr lang="en-US" sz="1600"/>
              <a:t> alse, these statements </a:t>
            </a:r>
          </a:p>
          <a:p>
            <a:pPr marL="109538" algn="l">
              <a:spcBef>
                <a:spcPct val="50000"/>
              </a:spcBef>
            </a:pPr>
            <a:r>
              <a:rPr lang="en-US" sz="1600"/>
              <a:t>will be executed</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dirty="0" err="1" smtClean="0"/>
              <a:t>Pseudocode</a:t>
            </a:r>
            <a:r>
              <a:rPr lang="en-US" dirty="0" smtClean="0"/>
              <a:t>/Flowchart </a:t>
            </a:r>
            <a:r>
              <a:rPr lang="en-US" dirty="0" smtClean="0"/>
              <a:t>for an If Block</a:t>
            </a:r>
          </a:p>
        </p:txBody>
      </p:sp>
      <p:sp>
        <p:nvSpPr>
          <p:cNvPr id="2" name="Content Placeholder 1"/>
          <p:cNvSpPr>
            <a:spLocks noGrp="1"/>
          </p:cNvSpPr>
          <p:nvPr>
            <p:ph sz="quarter" idx="1"/>
          </p:nvPr>
        </p:nvSpPr>
        <p:spPr/>
        <p:txBody>
          <a:bodyPr/>
          <a:lstStyle/>
          <a:p>
            <a:endParaRPr lang="en-CA"/>
          </a:p>
        </p:txBody>
      </p:sp>
      <p:sp>
        <p:nvSpPr>
          <p:cNvPr id="2560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E297AE6-B7E8-43AF-8964-153481D39206}" type="slidenum">
              <a:rPr lang="en-US" sz="1400" smtClean="0"/>
              <a:pPr eaLnBrk="1" hangingPunct="1"/>
              <a:t>28</a:t>
            </a:fld>
            <a:endParaRPr lang="en-US" sz="1400" smtClean="0"/>
          </a:p>
        </p:txBody>
      </p:sp>
      <p:pic>
        <p:nvPicPr>
          <p:cNvPr id="25605" name="Picture 5" descr="AACQWEG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81" y="1295400"/>
            <a:ext cx="83931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smtClean="0"/>
              <a:t>Example 1: Form</a:t>
            </a:r>
          </a:p>
        </p:txBody>
      </p:sp>
      <p:pic>
        <p:nvPicPr>
          <p:cNvPr id="26633" name="Content Placeholder 13" descr="4-2-1.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43100" y="2133028"/>
            <a:ext cx="3306437" cy="2744343"/>
          </a:xfrm>
        </p:spPr>
      </p:pic>
      <p:sp>
        <p:nvSpPr>
          <p:cNvPr id="2662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95EBC4A-031C-4AB6-85C6-E21AB29467DF}" type="slidenum">
              <a:rPr lang="en-US" sz="1400" smtClean="0"/>
              <a:pPr eaLnBrk="1" hangingPunct="1"/>
              <a:t>29</a:t>
            </a:fld>
            <a:endParaRPr lang="en-US" sz="1400" smtClean="0"/>
          </a:p>
        </p:txBody>
      </p:sp>
      <p:sp>
        <p:nvSpPr>
          <p:cNvPr id="26629" name="Text Box 9"/>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
        <p:nvSpPr>
          <p:cNvPr id="26630" name="Text Box 10"/>
          <p:cNvSpPr txBox="1">
            <a:spLocks noChangeArrowheads="1"/>
          </p:cNvSpPr>
          <p:nvPr/>
        </p:nvSpPr>
        <p:spPr bwMode="auto">
          <a:xfrm>
            <a:off x="5334000" y="2743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txtFirstNum</a:t>
            </a:r>
          </a:p>
        </p:txBody>
      </p:sp>
      <p:sp>
        <p:nvSpPr>
          <p:cNvPr id="26631" name="Text Box 11"/>
          <p:cNvSpPr txBox="1">
            <a:spLocks noChangeArrowheads="1"/>
          </p:cNvSpPr>
          <p:nvPr/>
        </p:nvSpPr>
        <p:spPr bwMode="auto">
          <a:xfrm>
            <a:off x="5334000" y="32766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txtSecondNum</a:t>
            </a:r>
          </a:p>
        </p:txBody>
      </p:sp>
      <p:sp>
        <p:nvSpPr>
          <p:cNvPr id="26632" name="Text Box 12"/>
          <p:cNvSpPr txBox="1">
            <a:spLocks noChangeArrowheads="1"/>
          </p:cNvSpPr>
          <p:nvPr/>
        </p:nvSpPr>
        <p:spPr bwMode="auto">
          <a:xfrm>
            <a:off x="5029200" y="4267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txtResult</a:t>
            </a:r>
          </a:p>
        </p:txBody>
      </p:sp>
      <p:sp>
        <p:nvSpPr>
          <p:cNvPr id="26634" name="Line 6"/>
          <p:cNvSpPr>
            <a:spLocks noChangeShapeType="1"/>
          </p:cNvSpPr>
          <p:nvPr/>
        </p:nvSpPr>
        <p:spPr bwMode="auto">
          <a:xfrm flipH="1">
            <a:off x="4495800" y="29718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26635" name="Line 7"/>
          <p:cNvSpPr>
            <a:spLocks noChangeShapeType="1"/>
          </p:cNvSpPr>
          <p:nvPr/>
        </p:nvSpPr>
        <p:spPr bwMode="auto">
          <a:xfrm flipH="1">
            <a:off x="4495800" y="35052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26636" name="Line 8"/>
          <p:cNvSpPr>
            <a:spLocks noChangeShapeType="1"/>
          </p:cNvSpPr>
          <p:nvPr/>
        </p:nvSpPr>
        <p:spPr bwMode="auto">
          <a:xfrm flipH="1">
            <a:off x="4495800" y="44958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 </a:t>
            </a:r>
            <a:r>
              <a:rPr lang="en-US" dirty="0" smtClean="0"/>
              <a:t>Part </a:t>
            </a:r>
            <a:r>
              <a:rPr lang="en-US" dirty="0" smtClean="0"/>
              <a:t>1</a:t>
            </a:r>
            <a:r>
              <a:rPr lang="en-US" dirty="0"/>
              <a:t> </a:t>
            </a:r>
            <a:r>
              <a:rPr lang="en-US" dirty="0" smtClean="0"/>
              <a:t>– </a:t>
            </a:r>
            <a:r>
              <a:rPr lang="en-US" dirty="0" smtClean="0"/>
              <a:t>ASCII </a:t>
            </a:r>
            <a:endParaRPr lang="en-US" dirty="0"/>
          </a:p>
        </p:txBody>
      </p:sp>
      <p:sp>
        <p:nvSpPr>
          <p:cNvPr id="3" name="Content Placeholder 2"/>
          <p:cNvSpPr>
            <a:spLocks noGrp="1"/>
          </p:cNvSpPr>
          <p:nvPr>
            <p:ph sz="quarter" idx="1"/>
          </p:nvPr>
        </p:nvSpPr>
        <p:spPr/>
        <p:txBody>
          <a:bodyPr/>
          <a:lstStyle/>
          <a:p>
            <a:endParaRPr lang="en-US"/>
          </a:p>
        </p:txBody>
      </p:sp>
      <p:sp>
        <p:nvSpPr>
          <p:cNvPr id="5" name="Slide Number Placeholder 4"/>
          <p:cNvSpPr>
            <a:spLocks noGrp="1"/>
          </p:cNvSpPr>
          <p:nvPr>
            <p:ph type="sldNum" sz="quarter" idx="4294967295"/>
          </p:nvPr>
        </p:nvSpPr>
        <p:spPr>
          <a:xfrm>
            <a:off x="7239000" y="6324600"/>
            <a:ext cx="1905000" cy="457200"/>
          </a:xfrm>
          <a:prstGeom prst="rect">
            <a:avLst/>
          </a:prstGeom>
        </p:spPr>
        <p:txBody>
          <a:bodyPr/>
          <a:lstStyle/>
          <a:p>
            <a:pPr>
              <a:defRPr/>
            </a:pPr>
            <a:fld id="{946130F1-80BA-4552-B33E-C009BBB9693B}" type="slidenum">
              <a:rPr lang="en-US" smtClean="0"/>
              <a:pPr>
                <a:defRPr/>
              </a:pPr>
              <a:t>3</a:t>
            </a:fld>
            <a:endParaRPr lang="en-US" dirty="0"/>
          </a:p>
        </p:txBody>
      </p:sp>
    </p:spTree>
    <p:extLst>
      <p:ext uri="{BB962C8B-B14F-4D97-AF65-F5344CB8AC3E}">
        <p14:creationId xmlns:p14="http://schemas.microsoft.com/office/powerpoint/2010/main" val="1070641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smtClean="0"/>
              <a:t>Example 1: Code</a:t>
            </a:r>
          </a:p>
        </p:txBody>
      </p:sp>
      <p:sp>
        <p:nvSpPr>
          <p:cNvPr id="27653" name="Rectangle 3"/>
          <p:cNvSpPr>
            <a:spLocks noGrp="1" noChangeArrowheads="1"/>
          </p:cNvSpPr>
          <p:nvPr>
            <p:ph sz="quarter" idx="1"/>
          </p:nvPr>
        </p:nvSpPr>
        <p:spPr>
          <a:xfrm>
            <a:off x="437356" y="2362308"/>
            <a:ext cx="8574088" cy="4151313"/>
          </a:xfrm>
        </p:spPr>
        <p:txBody>
          <a:bodyPr>
            <a:normAutofit lnSpcReduction="10000"/>
          </a:bodyPr>
          <a:lstStyle/>
          <a:p>
            <a:pPr eaLnBrk="1" hangingPunct="1">
              <a:lnSpc>
                <a:spcPct val="90000"/>
              </a:lnSpc>
              <a:buFontTx/>
              <a:buNone/>
            </a:pPr>
            <a:r>
              <a:rPr lang="en-US" sz="2000" b="1" dirty="0" smtClean="0">
                <a:solidFill>
                  <a:schemeClr val="folHlink"/>
                </a:solidFill>
                <a:latin typeface="Courier New" pitchFamily="49" charset="0"/>
              </a:rPr>
              <a:t>Private Sub</a:t>
            </a:r>
            <a:r>
              <a:rPr lang="en-US" sz="2000" b="1" dirty="0" smtClean="0">
                <a:latin typeface="Courier New" pitchFamily="49" charset="0"/>
              </a:rPr>
              <a:t> </a:t>
            </a:r>
            <a:r>
              <a:rPr lang="en-US" sz="2000" b="1" dirty="0" err="1" smtClean="0">
                <a:latin typeface="Courier New" pitchFamily="49" charset="0"/>
              </a:rPr>
              <a:t>btnFindLarger_Click</a:t>
            </a:r>
            <a:r>
              <a:rPr lang="en-US" sz="2000" b="1" dirty="0" smtClean="0">
                <a:latin typeface="Courier New" pitchFamily="49" charset="0"/>
              </a:rPr>
              <a:t>(</a:t>
            </a:r>
            <a:r>
              <a:rPr lang="en-US" sz="2000" b="1" dirty="0" smtClean="0">
                <a:solidFill>
                  <a:schemeClr val="folHlink"/>
                </a:solidFill>
                <a:latin typeface="Courier New" pitchFamily="49" charset="0"/>
              </a:rPr>
              <a:t>...</a:t>
            </a:r>
            <a:r>
              <a:rPr lang="en-US" sz="2000" b="1" dirty="0" smtClean="0">
                <a:latin typeface="Courier New" pitchFamily="49" charset="0"/>
              </a:rPr>
              <a:t>) _</a:t>
            </a: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Handles</a:t>
            </a:r>
            <a:r>
              <a:rPr lang="en-US" sz="2000" b="1" dirty="0" smtClean="0">
                <a:latin typeface="Courier New" pitchFamily="49" charset="0"/>
              </a:rPr>
              <a:t> </a:t>
            </a:r>
            <a:r>
              <a:rPr lang="en-US" sz="2000" b="1" dirty="0" err="1" smtClean="0">
                <a:latin typeface="Courier New" pitchFamily="49" charset="0"/>
              </a:rPr>
              <a:t>btnFindLarger.Click</a:t>
            </a:r>
            <a:endParaRPr lang="en-US" sz="2000" b="1" dirty="0" smtClean="0">
              <a:latin typeface="Courier New" pitchFamily="49" charset="0"/>
            </a:endParaRP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Dim</a:t>
            </a:r>
            <a:r>
              <a:rPr lang="en-US" sz="2000" b="1" dirty="0" smtClean="0">
                <a:latin typeface="Courier New" pitchFamily="49" charset="0"/>
              </a:rPr>
              <a:t> num1, num2, </a:t>
            </a:r>
            <a:r>
              <a:rPr lang="en-US" sz="2000" b="1" dirty="0" err="1" smtClean="0">
                <a:latin typeface="Courier New" pitchFamily="49" charset="0"/>
              </a:rPr>
              <a:t>largerNum</a:t>
            </a:r>
            <a:r>
              <a:rPr lang="en-US" sz="2000" b="1" dirty="0" smtClean="0">
                <a:latin typeface="Courier New" pitchFamily="49" charset="0"/>
              </a:rPr>
              <a:t> </a:t>
            </a:r>
            <a:r>
              <a:rPr lang="en-US" sz="2000" b="1" dirty="0" smtClean="0">
                <a:solidFill>
                  <a:schemeClr val="folHlink"/>
                </a:solidFill>
                <a:latin typeface="Courier New" pitchFamily="49" charset="0"/>
              </a:rPr>
              <a:t>As Double</a:t>
            </a:r>
          </a:p>
          <a:p>
            <a:pPr eaLnBrk="1" hangingPunct="1">
              <a:lnSpc>
                <a:spcPct val="90000"/>
              </a:lnSpc>
              <a:buFontTx/>
              <a:buNone/>
            </a:pPr>
            <a:r>
              <a:rPr lang="en-US" sz="2000" b="1" dirty="0" smtClean="0">
                <a:latin typeface="Courier New" pitchFamily="49" charset="0"/>
              </a:rPr>
              <a:t>  num1 = </a:t>
            </a:r>
            <a:r>
              <a:rPr lang="en-US" sz="2000" b="1" dirty="0" err="1" smtClean="0">
                <a:solidFill>
                  <a:schemeClr val="folHlink"/>
                </a:solidFill>
                <a:latin typeface="Courier New" pitchFamily="49" charset="0"/>
              </a:rPr>
              <a:t>CDbl</a:t>
            </a:r>
            <a:r>
              <a:rPr lang="en-US" sz="2000" b="1" dirty="0" smtClean="0">
                <a:latin typeface="Courier New" pitchFamily="49" charset="0"/>
              </a:rPr>
              <a:t>(</a:t>
            </a:r>
            <a:r>
              <a:rPr lang="en-US" sz="2000" b="1" dirty="0" err="1" smtClean="0">
                <a:latin typeface="Courier New" pitchFamily="49" charset="0"/>
              </a:rPr>
              <a:t>txtFirstNum.Text</a:t>
            </a:r>
            <a:r>
              <a:rPr lang="en-US" sz="2000" b="1" dirty="0" smtClean="0">
                <a:latin typeface="Courier New" pitchFamily="49" charset="0"/>
              </a:rPr>
              <a:t>)</a:t>
            </a:r>
          </a:p>
          <a:p>
            <a:pPr eaLnBrk="1" hangingPunct="1">
              <a:lnSpc>
                <a:spcPct val="90000"/>
              </a:lnSpc>
              <a:buFontTx/>
              <a:buNone/>
            </a:pPr>
            <a:r>
              <a:rPr lang="en-US" sz="2000" b="1" dirty="0" smtClean="0">
                <a:latin typeface="Courier New" pitchFamily="49" charset="0"/>
              </a:rPr>
              <a:t>  num2 = </a:t>
            </a:r>
            <a:r>
              <a:rPr lang="en-US" sz="2000" b="1" dirty="0" err="1" smtClean="0">
                <a:solidFill>
                  <a:schemeClr val="folHlink"/>
                </a:solidFill>
                <a:latin typeface="Courier New" pitchFamily="49" charset="0"/>
              </a:rPr>
              <a:t>CDbl</a:t>
            </a:r>
            <a:r>
              <a:rPr lang="en-US" sz="2000" b="1" dirty="0" smtClean="0">
                <a:latin typeface="Courier New" pitchFamily="49" charset="0"/>
              </a:rPr>
              <a:t>(</a:t>
            </a:r>
            <a:r>
              <a:rPr lang="en-US" sz="2000" b="1" dirty="0" err="1" smtClean="0">
                <a:latin typeface="Courier New" pitchFamily="49" charset="0"/>
              </a:rPr>
              <a:t>txtSecondNum.Text</a:t>
            </a:r>
            <a:r>
              <a:rPr lang="en-US" sz="2000" b="1" dirty="0" smtClean="0">
                <a:latin typeface="Courier New" pitchFamily="49" charset="0"/>
              </a:rPr>
              <a:t>)</a:t>
            </a: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If</a:t>
            </a:r>
            <a:r>
              <a:rPr lang="en-US" sz="2000" b="1" dirty="0" smtClean="0">
                <a:latin typeface="Courier New" pitchFamily="49" charset="0"/>
              </a:rPr>
              <a:t> num1 &gt; num2 </a:t>
            </a:r>
            <a:r>
              <a:rPr lang="en-US" sz="2000" b="1" dirty="0" smtClean="0">
                <a:solidFill>
                  <a:schemeClr val="folHlink"/>
                </a:solidFill>
                <a:latin typeface="Courier New" pitchFamily="49" charset="0"/>
              </a:rPr>
              <a:t>Then</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largerNum</a:t>
            </a:r>
            <a:r>
              <a:rPr lang="en-US" sz="2000" b="1" dirty="0" smtClean="0">
                <a:latin typeface="Courier New" pitchFamily="49" charset="0"/>
              </a:rPr>
              <a:t> = num1</a:t>
            </a: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Else</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largerNum</a:t>
            </a:r>
            <a:r>
              <a:rPr lang="en-US" sz="2000" b="1" dirty="0" smtClean="0">
                <a:latin typeface="Courier New" pitchFamily="49" charset="0"/>
              </a:rPr>
              <a:t> = num2</a:t>
            </a: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End If</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txtResult.Text</a:t>
            </a:r>
            <a:r>
              <a:rPr lang="en-US" sz="2000" b="1" dirty="0" smtClean="0">
                <a:latin typeface="Courier New" pitchFamily="49" charset="0"/>
              </a:rPr>
              <a:t> = </a:t>
            </a:r>
            <a:r>
              <a:rPr lang="en-US" sz="2000" b="1" dirty="0" smtClean="0">
                <a:solidFill>
                  <a:schemeClr val="hlink"/>
                </a:solidFill>
                <a:latin typeface="Courier New" pitchFamily="49" charset="0"/>
              </a:rPr>
              <a:t>"The larger number is " </a:t>
            </a:r>
            <a:r>
              <a:rPr lang="en-US" sz="2000" b="1" dirty="0" smtClean="0">
                <a:latin typeface="Courier New" pitchFamily="49" charset="0"/>
              </a:rPr>
              <a:t>&amp; </a:t>
            </a:r>
            <a:r>
              <a:rPr lang="en-US" sz="2000" b="1" dirty="0" err="1" smtClean="0">
                <a:latin typeface="Courier New" pitchFamily="49" charset="0"/>
              </a:rPr>
              <a:t>largerNum</a:t>
            </a:r>
            <a:endParaRPr lang="en-US" sz="2000" b="1" dirty="0" smtClean="0">
              <a:latin typeface="Courier New" pitchFamily="49" charset="0"/>
            </a:endParaRPr>
          </a:p>
          <a:p>
            <a:pPr eaLnBrk="1" hangingPunct="1">
              <a:lnSpc>
                <a:spcPct val="90000"/>
              </a:lnSpc>
              <a:buFontTx/>
              <a:buNone/>
            </a:pPr>
            <a:r>
              <a:rPr lang="en-US" sz="2000" b="1" dirty="0" smtClean="0">
                <a:latin typeface="Courier New" pitchFamily="49" charset="0"/>
              </a:rPr>
              <a:t>End Sub</a:t>
            </a:r>
          </a:p>
        </p:txBody>
      </p:sp>
      <p:sp>
        <p:nvSpPr>
          <p:cNvPr id="2765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1C13C08-B953-4752-BA22-88F6BFCD1109}" type="slidenum">
              <a:rPr lang="en-US" sz="1400" smtClean="0"/>
              <a:pPr eaLnBrk="1" hangingPunct="1"/>
              <a:t>30</a:t>
            </a:fld>
            <a:endParaRPr lang="en-US" sz="1400" smtClean="0"/>
          </a:p>
        </p:txBody>
      </p:sp>
      <p:sp>
        <p:nvSpPr>
          <p:cNvPr id="2" name="TextBox 1"/>
          <p:cNvSpPr txBox="1"/>
          <p:nvPr/>
        </p:nvSpPr>
        <p:spPr>
          <a:xfrm>
            <a:off x="4724400" y="4437965"/>
            <a:ext cx="4114800" cy="646331"/>
          </a:xfrm>
          <a:prstGeom prst="rect">
            <a:avLst/>
          </a:prstGeom>
          <a:noFill/>
        </p:spPr>
        <p:txBody>
          <a:bodyPr wrap="square" rtlCol="0">
            <a:spAutoFit/>
          </a:bodyPr>
          <a:lstStyle/>
          <a:p>
            <a:r>
              <a:rPr lang="en-US" sz="3600" b="1" dirty="0" smtClean="0">
                <a:solidFill>
                  <a:srgbClr val="FF0000"/>
                </a:solidFill>
              </a:rPr>
              <a:t>What happens?</a:t>
            </a:r>
            <a:endParaRPr lang="en-US" sz="3600" b="1" dirty="0">
              <a:solidFill>
                <a:srgbClr val="FF0000"/>
              </a:solidFill>
            </a:endParaRPr>
          </a:p>
        </p:txBody>
      </p:sp>
      <p:pic>
        <p:nvPicPr>
          <p:cNvPr id="7" name="Content Placeholder 13" descr="4-2-1.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2386988" cy="19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smtClean="0"/>
              <a:t>Example 1: Output</a:t>
            </a:r>
          </a:p>
        </p:txBody>
      </p:sp>
      <p:pic>
        <p:nvPicPr>
          <p:cNvPr id="28677" name="Content Placeholder 6" descr="4-2-1R.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05000" y="2438400"/>
            <a:ext cx="3962400" cy="3288792"/>
          </a:xfrm>
        </p:spPr>
      </p:pic>
      <p:sp>
        <p:nvSpPr>
          <p:cNvPr id="2867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8C193EB-3696-483C-8BBD-7D4E4B46B4DD}" type="slidenum">
              <a:rPr lang="en-US" sz="1400" smtClean="0"/>
              <a:pPr eaLnBrk="1" hangingPunct="1"/>
              <a:t>31</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smtClean="0"/>
              <a:t>Example 2: Form</a:t>
            </a:r>
          </a:p>
        </p:txBody>
      </p:sp>
      <p:pic>
        <p:nvPicPr>
          <p:cNvPr id="29702" name="Content Placeholder 7" descr="4-2-2.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066800" y="990600"/>
            <a:ext cx="3657600" cy="3011055"/>
          </a:xfrm>
        </p:spPr>
      </p:pic>
      <p:sp>
        <p:nvSpPr>
          <p:cNvPr id="2969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5E3C0C0-8F29-4FBA-835D-F5254F56DB1A}" type="slidenum">
              <a:rPr lang="en-US" sz="1400" smtClean="0"/>
              <a:pPr eaLnBrk="1" hangingPunct="1"/>
              <a:t>32</a:t>
            </a:fld>
            <a:endParaRPr lang="en-US" sz="1400" smtClean="0"/>
          </a:p>
        </p:txBody>
      </p:sp>
      <p:sp>
        <p:nvSpPr>
          <p:cNvPr id="29701" name="Text Box 7"/>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smtClean="0"/>
              <a:t>Example 2:  Partial Code</a:t>
            </a:r>
          </a:p>
        </p:txBody>
      </p:sp>
      <p:sp>
        <p:nvSpPr>
          <p:cNvPr id="30725" name="Rectangle 3"/>
          <p:cNvSpPr>
            <a:spLocks noGrp="1" noChangeArrowheads="1"/>
          </p:cNvSpPr>
          <p:nvPr>
            <p:ph sz="quarter" idx="1"/>
          </p:nvPr>
        </p:nvSpPr>
        <p:spPr>
          <a:xfrm>
            <a:off x="381000" y="2133600"/>
            <a:ext cx="8153400" cy="4655024"/>
          </a:xfrm>
        </p:spPr>
        <p:txBody>
          <a:bodyPr/>
          <a:lstStyle/>
          <a:p>
            <a:pPr eaLnBrk="1" hangingPunct="1">
              <a:lnSpc>
                <a:spcPct val="90000"/>
              </a:lnSpc>
              <a:buFontTx/>
              <a:buNone/>
            </a:pPr>
            <a:r>
              <a:rPr lang="en-US" sz="2000" b="1" dirty="0" smtClean="0">
                <a:solidFill>
                  <a:schemeClr val="folHlink"/>
                </a:solidFill>
                <a:latin typeface="Courier New" pitchFamily="49" charset="0"/>
              </a:rPr>
              <a:t>If</a:t>
            </a:r>
            <a:r>
              <a:rPr lang="en-US" sz="2000" b="1" dirty="0" smtClean="0">
                <a:latin typeface="Courier New" pitchFamily="49" charset="0"/>
              </a:rPr>
              <a:t> costs = revenue </a:t>
            </a:r>
            <a:r>
              <a:rPr lang="en-US" sz="2000" b="1" dirty="0" smtClean="0">
                <a:solidFill>
                  <a:schemeClr val="folHlink"/>
                </a:solidFill>
                <a:latin typeface="Courier New" pitchFamily="49" charset="0"/>
              </a:rPr>
              <a:t>Then</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txtResult.Text</a:t>
            </a:r>
            <a:r>
              <a:rPr lang="en-US" sz="2000" b="1" dirty="0" smtClean="0">
                <a:latin typeface="Courier New" pitchFamily="49" charset="0"/>
              </a:rPr>
              <a:t> = </a:t>
            </a:r>
            <a:r>
              <a:rPr lang="en-US" sz="2000" b="1" dirty="0" smtClean="0">
                <a:solidFill>
                  <a:schemeClr val="hlink"/>
                </a:solidFill>
                <a:latin typeface="Courier New" pitchFamily="49" charset="0"/>
              </a:rPr>
              <a:t>"Break even"</a:t>
            </a:r>
          </a:p>
          <a:p>
            <a:pPr eaLnBrk="1" hangingPunct="1">
              <a:lnSpc>
                <a:spcPct val="90000"/>
              </a:lnSpc>
              <a:buFontTx/>
              <a:buNone/>
            </a:pPr>
            <a:r>
              <a:rPr lang="en-US" sz="2000" b="1" dirty="0" smtClean="0">
                <a:solidFill>
                  <a:schemeClr val="folHlink"/>
                </a:solidFill>
                <a:latin typeface="Courier New" pitchFamily="49" charset="0"/>
              </a:rPr>
              <a:t>Else</a:t>
            </a:r>
          </a:p>
          <a:p>
            <a:pPr eaLnBrk="1" hangingPunct="1">
              <a:lnSpc>
                <a:spcPct val="90000"/>
              </a:lnSpc>
              <a:buFontTx/>
              <a:buNone/>
            </a:pPr>
            <a:r>
              <a:rPr lang="en-US" sz="2000" b="1" dirty="0" smtClean="0">
                <a:solidFill>
                  <a:schemeClr val="folHlink"/>
                </a:solidFill>
                <a:latin typeface="Courier New" pitchFamily="49" charset="0"/>
              </a:rPr>
              <a:t>  If</a:t>
            </a:r>
            <a:r>
              <a:rPr lang="en-US" sz="2000" b="1" dirty="0" smtClean="0">
                <a:latin typeface="Courier New" pitchFamily="49" charset="0"/>
              </a:rPr>
              <a:t> costs &lt; revenue </a:t>
            </a:r>
            <a:r>
              <a:rPr lang="en-US" sz="2000" b="1" dirty="0" smtClean="0">
                <a:solidFill>
                  <a:schemeClr val="folHlink"/>
                </a:solidFill>
                <a:latin typeface="Courier New" pitchFamily="49" charset="0"/>
              </a:rPr>
              <a:t>Then</a:t>
            </a:r>
          </a:p>
          <a:p>
            <a:pPr eaLnBrk="1" hangingPunct="1">
              <a:lnSpc>
                <a:spcPct val="90000"/>
              </a:lnSpc>
              <a:buFontTx/>
              <a:buNone/>
            </a:pPr>
            <a:r>
              <a:rPr lang="en-US" sz="2000" b="1" dirty="0" smtClean="0">
                <a:latin typeface="Courier New" pitchFamily="49" charset="0"/>
              </a:rPr>
              <a:t>    profit = revenue - costs</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txtResult.Text</a:t>
            </a:r>
            <a:r>
              <a:rPr lang="en-US" sz="2000" b="1" dirty="0" smtClean="0">
                <a:latin typeface="Courier New" pitchFamily="49" charset="0"/>
              </a:rPr>
              <a:t> = </a:t>
            </a:r>
            <a:r>
              <a:rPr lang="en-US" sz="2000" b="1" dirty="0" smtClean="0">
                <a:solidFill>
                  <a:schemeClr val="hlink"/>
                </a:solidFill>
                <a:latin typeface="Courier New" pitchFamily="49" charset="0"/>
              </a:rPr>
              <a:t>"Profit is "</a:t>
            </a:r>
            <a:r>
              <a:rPr lang="en-US" sz="2000" b="1" dirty="0" smtClean="0">
                <a:latin typeface="Courier New" pitchFamily="49" charset="0"/>
              </a:rPr>
              <a:t> &amp; _</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FormatCurrency</a:t>
            </a:r>
            <a:r>
              <a:rPr lang="en-US" sz="2000" b="1" dirty="0" smtClean="0">
                <a:latin typeface="Courier New" pitchFamily="49" charset="0"/>
              </a:rPr>
              <a:t>(profit) &amp; "."</a:t>
            </a: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Else</a:t>
            </a:r>
          </a:p>
          <a:p>
            <a:pPr eaLnBrk="1" hangingPunct="1">
              <a:lnSpc>
                <a:spcPct val="90000"/>
              </a:lnSpc>
              <a:buFontTx/>
              <a:buNone/>
            </a:pPr>
            <a:r>
              <a:rPr lang="en-US" sz="2000" b="1" dirty="0" smtClean="0">
                <a:latin typeface="Courier New" pitchFamily="49" charset="0"/>
              </a:rPr>
              <a:t>    loss = costs - revenue</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txtResult.Text</a:t>
            </a:r>
            <a:r>
              <a:rPr lang="en-US" sz="2000" b="1" dirty="0" smtClean="0">
                <a:latin typeface="Courier New" pitchFamily="49" charset="0"/>
              </a:rPr>
              <a:t> = </a:t>
            </a:r>
            <a:r>
              <a:rPr lang="en-US" sz="2000" b="1" dirty="0" smtClean="0">
                <a:solidFill>
                  <a:schemeClr val="hlink"/>
                </a:solidFill>
                <a:latin typeface="Courier New" pitchFamily="49" charset="0"/>
              </a:rPr>
              <a:t>"Loss is "</a:t>
            </a:r>
            <a:r>
              <a:rPr lang="en-US" sz="2000" b="1" dirty="0" smtClean="0">
                <a:latin typeface="Courier New" pitchFamily="49" charset="0"/>
              </a:rPr>
              <a:t> &amp; _</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FormatCurrency</a:t>
            </a:r>
            <a:r>
              <a:rPr lang="en-US" sz="2000" b="1" dirty="0" smtClean="0">
                <a:latin typeface="Courier New" pitchFamily="49" charset="0"/>
              </a:rPr>
              <a:t>(loss) &amp; "."</a:t>
            </a: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End If</a:t>
            </a:r>
          </a:p>
          <a:p>
            <a:pPr eaLnBrk="1" hangingPunct="1">
              <a:lnSpc>
                <a:spcPct val="90000"/>
              </a:lnSpc>
              <a:buFontTx/>
              <a:buNone/>
            </a:pPr>
            <a:r>
              <a:rPr lang="en-US" sz="2000" b="1" dirty="0" smtClean="0">
                <a:solidFill>
                  <a:schemeClr val="folHlink"/>
                </a:solidFill>
                <a:latin typeface="Courier New" pitchFamily="49" charset="0"/>
              </a:rPr>
              <a:t>End If</a:t>
            </a:r>
          </a:p>
        </p:txBody>
      </p:sp>
      <p:sp>
        <p:nvSpPr>
          <p:cNvPr id="3072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F6AF0CF-2C51-41DB-96E5-F42402CCC636}" type="slidenum">
              <a:rPr lang="en-US" sz="1400" smtClean="0"/>
              <a:pPr eaLnBrk="1" hangingPunct="1"/>
              <a:t>33</a:t>
            </a:fld>
            <a:endParaRPr lang="en-US" sz="1400" smtClean="0"/>
          </a:p>
        </p:txBody>
      </p:sp>
      <p:sp>
        <p:nvSpPr>
          <p:cNvPr id="6" name="TextBox 5"/>
          <p:cNvSpPr txBox="1"/>
          <p:nvPr/>
        </p:nvSpPr>
        <p:spPr>
          <a:xfrm>
            <a:off x="673443" y="1219200"/>
            <a:ext cx="4114800" cy="646331"/>
          </a:xfrm>
          <a:prstGeom prst="rect">
            <a:avLst/>
          </a:prstGeom>
          <a:noFill/>
        </p:spPr>
        <p:txBody>
          <a:bodyPr wrap="square" rtlCol="0">
            <a:spAutoFit/>
          </a:bodyPr>
          <a:lstStyle/>
          <a:p>
            <a:r>
              <a:rPr lang="en-US" sz="3600" b="1" dirty="0" smtClean="0">
                <a:solidFill>
                  <a:srgbClr val="FF0000"/>
                </a:solidFill>
              </a:rPr>
              <a:t>What happens?</a:t>
            </a:r>
            <a:endParaRPr lang="en-US" sz="3600" b="1" dirty="0">
              <a:solidFill>
                <a:srgbClr val="FF0000"/>
              </a:solidFill>
            </a:endParaRPr>
          </a:p>
        </p:txBody>
      </p:sp>
      <p:pic>
        <p:nvPicPr>
          <p:cNvPr id="7" name="Content Placeholder 7" descr="4-2-2.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080358"/>
            <a:ext cx="2514600" cy="20701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smtClean="0"/>
              <a:t>Example 2: Output</a:t>
            </a:r>
          </a:p>
        </p:txBody>
      </p:sp>
      <p:pic>
        <p:nvPicPr>
          <p:cNvPr id="31750" name="Content Placeholder 7" descr="4-2-2R.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514600" y="2286000"/>
            <a:ext cx="4279355" cy="3505200"/>
          </a:xfrm>
        </p:spPr>
      </p:pic>
      <p:sp>
        <p:nvSpPr>
          <p:cNvPr id="3174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C906B0A-9242-4478-B9B7-277FD5682943}" type="slidenum">
              <a:rPr lang="en-US" sz="1400" smtClean="0"/>
              <a:pPr eaLnBrk="1" hangingPunct="1"/>
              <a:t>34</a:t>
            </a:fld>
            <a:endParaRPr lang="en-US" sz="1400" smtClean="0"/>
          </a:p>
        </p:txBody>
      </p:sp>
      <p:sp>
        <p:nvSpPr>
          <p:cNvPr id="31749" name="Text Box 3"/>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mtClean="0"/>
              <a:t>Example 3: Form</a:t>
            </a:r>
          </a:p>
        </p:txBody>
      </p:sp>
      <p:pic>
        <p:nvPicPr>
          <p:cNvPr id="32776" name="Content Placeholder 11" descr="4-2-3.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449888" y="2362200"/>
            <a:ext cx="5027112" cy="3276600"/>
          </a:xfrm>
        </p:spPr>
      </p:pic>
      <p:sp>
        <p:nvSpPr>
          <p:cNvPr id="3277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D1451E2-9D27-43DA-9210-C55B3B4CCC8A}" type="slidenum">
              <a:rPr lang="en-US" sz="1400" smtClean="0"/>
              <a:pPr eaLnBrk="1" hangingPunct="1"/>
              <a:t>35</a:t>
            </a:fld>
            <a:endParaRPr lang="en-US" sz="1400" smtClean="0"/>
          </a:p>
        </p:txBody>
      </p:sp>
      <p:sp>
        <p:nvSpPr>
          <p:cNvPr id="32773" name="Text Box 3"/>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
        <p:nvSpPr>
          <p:cNvPr id="32774" name="Text Box 9"/>
          <p:cNvSpPr txBox="1">
            <a:spLocks noChangeArrowheads="1"/>
          </p:cNvSpPr>
          <p:nvPr/>
        </p:nvSpPr>
        <p:spPr bwMode="auto">
          <a:xfrm>
            <a:off x="6477000" y="3276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txtAnswer</a:t>
            </a:r>
          </a:p>
        </p:txBody>
      </p:sp>
      <p:sp>
        <p:nvSpPr>
          <p:cNvPr id="32775" name="Text Box 10"/>
          <p:cNvSpPr txBox="1">
            <a:spLocks noChangeArrowheads="1"/>
          </p:cNvSpPr>
          <p:nvPr/>
        </p:nvSpPr>
        <p:spPr bwMode="auto">
          <a:xfrm>
            <a:off x="6477000" y="4953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txtSolution</a:t>
            </a:r>
          </a:p>
        </p:txBody>
      </p:sp>
      <p:sp>
        <p:nvSpPr>
          <p:cNvPr id="32777" name="Line 7"/>
          <p:cNvSpPr>
            <a:spLocks noChangeShapeType="1"/>
          </p:cNvSpPr>
          <p:nvPr/>
        </p:nvSpPr>
        <p:spPr bwMode="auto">
          <a:xfrm flipH="1">
            <a:off x="5943600" y="35052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32778" name="Line 8"/>
          <p:cNvSpPr>
            <a:spLocks noChangeShapeType="1"/>
          </p:cNvSpPr>
          <p:nvPr/>
        </p:nvSpPr>
        <p:spPr bwMode="auto">
          <a:xfrm flipH="1">
            <a:off x="5943600" y="51816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smtClean="0"/>
              <a:t>Example 3: Code</a:t>
            </a:r>
          </a:p>
        </p:txBody>
      </p:sp>
      <p:sp>
        <p:nvSpPr>
          <p:cNvPr id="33797" name="Rectangle 3"/>
          <p:cNvSpPr>
            <a:spLocks noGrp="1" noChangeArrowheads="1"/>
          </p:cNvSpPr>
          <p:nvPr>
            <p:ph sz="quarter" idx="1"/>
          </p:nvPr>
        </p:nvSpPr>
        <p:spPr>
          <a:xfrm>
            <a:off x="457200" y="980728"/>
            <a:ext cx="8229600" cy="5493224"/>
          </a:xfrm>
        </p:spPr>
        <p:txBody>
          <a:bodyPr/>
          <a:lstStyle/>
          <a:p>
            <a:pPr eaLnBrk="1" hangingPunct="1">
              <a:lnSpc>
                <a:spcPct val="90000"/>
              </a:lnSpc>
              <a:buFontTx/>
              <a:buNone/>
            </a:pPr>
            <a:r>
              <a:rPr lang="en-US" sz="2100" b="1" dirty="0" smtClean="0">
                <a:solidFill>
                  <a:schemeClr val="folHlink"/>
                </a:solidFill>
                <a:latin typeface="Courier New" pitchFamily="49" charset="0"/>
              </a:rPr>
              <a:t>Private Sub</a:t>
            </a:r>
            <a:r>
              <a:rPr lang="en-US" sz="2100" b="1" dirty="0" smtClean="0">
                <a:latin typeface="Courier New" pitchFamily="49" charset="0"/>
              </a:rPr>
              <a:t> </a:t>
            </a:r>
            <a:r>
              <a:rPr lang="en-US" sz="2100" b="1" dirty="0" err="1" smtClean="0">
                <a:latin typeface="Courier New" pitchFamily="49" charset="0"/>
              </a:rPr>
              <a:t>btnEvaluate_Click</a:t>
            </a:r>
            <a:r>
              <a:rPr lang="en-US" sz="2100" b="1" dirty="0" smtClean="0">
                <a:latin typeface="Courier New" pitchFamily="49" charset="0"/>
              </a:rPr>
              <a:t>(</a:t>
            </a:r>
            <a:r>
              <a:rPr lang="en-US" sz="2100" b="1" dirty="0" smtClean="0">
                <a:solidFill>
                  <a:schemeClr val="folHlink"/>
                </a:solidFill>
                <a:latin typeface="Courier New" pitchFamily="49" charset="0"/>
              </a:rPr>
              <a:t>...</a:t>
            </a:r>
            <a:r>
              <a:rPr lang="en-US" sz="2100" b="1" dirty="0" smtClean="0">
                <a:latin typeface="Courier New" pitchFamily="49" charset="0"/>
              </a:rPr>
              <a:t>) _</a:t>
            </a:r>
          </a:p>
          <a:p>
            <a:pPr eaLnBrk="1" hangingPunct="1">
              <a:lnSpc>
                <a:spcPct val="90000"/>
              </a:lnSpc>
              <a:buFontTx/>
              <a:buNone/>
            </a:pPr>
            <a:r>
              <a:rPr lang="en-US" sz="2100" b="1" dirty="0" smtClean="0">
                <a:latin typeface="Courier New" pitchFamily="49" charset="0"/>
              </a:rPr>
              <a:t>                      </a:t>
            </a:r>
            <a:r>
              <a:rPr lang="en-US" sz="2100" b="1" dirty="0" smtClean="0">
                <a:solidFill>
                  <a:schemeClr val="folHlink"/>
                </a:solidFill>
                <a:latin typeface="Courier New" pitchFamily="49" charset="0"/>
              </a:rPr>
              <a:t>Handles</a:t>
            </a:r>
            <a:r>
              <a:rPr lang="en-US" sz="2100" b="1" dirty="0" smtClean="0">
                <a:latin typeface="Courier New" pitchFamily="49" charset="0"/>
              </a:rPr>
              <a:t> </a:t>
            </a:r>
            <a:r>
              <a:rPr lang="en-US" sz="2100" b="1" dirty="0" err="1" smtClean="0">
                <a:latin typeface="Courier New" pitchFamily="49" charset="0"/>
              </a:rPr>
              <a:t>btnEvaluate.Click</a:t>
            </a:r>
            <a:endParaRPr lang="en-US" sz="2100" b="1" dirty="0" smtClean="0">
              <a:latin typeface="Courier New" pitchFamily="49" charset="0"/>
            </a:endParaRPr>
          </a:p>
          <a:p>
            <a:pPr eaLnBrk="1" hangingPunct="1">
              <a:lnSpc>
                <a:spcPct val="90000"/>
              </a:lnSpc>
              <a:buFontTx/>
              <a:buNone/>
            </a:pPr>
            <a:r>
              <a:rPr lang="en-US" sz="2100" b="1" dirty="0" smtClean="0">
                <a:latin typeface="Courier New" pitchFamily="49" charset="0"/>
              </a:rPr>
              <a:t>  </a:t>
            </a:r>
            <a:r>
              <a:rPr lang="en-US" sz="2100" b="1" dirty="0" smtClean="0">
                <a:solidFill>
                  <a:schemeClr val="folHlink"/>
                </a:solidFill>
                <a:latin typeface="Courier New" pitchFamily="49" charset="0"/>
              </a:rPr>
              <a:t>Dim</a:t>
            </a:r>
            <a:r>
              <a:rPr lang="en-US" sz="2100" b="1" dirty="0" smtClean="0">
                <a:latin typeface="Courier New" pitchFamily="49" charset="0"/>
              </a:rPr>
              <a:t> answer </a:t>
            </a:r>
            <a:r>
              <a:rPr lang="en-US" sz="2100" b="1" dirty="0" smtClean="0">
                <a:solidFill>
                  <a:schemeClr val="folHlink"/>
                </a:solidFill>
                <a:latin typeface="Courier New" pitchFamily="49" charset="0"/>
              </a:rPr>
              <a:t>As Double</a:t>
            </a:r>
          </a:p>
          <a:p>
            <a:pPr eaLnBrk="1" hangingPunct="1">
              <a:lnSpc>
                <a:spcPct val="90000"/>
              </a:lnSpc>
              <a:buFontTx/>
              <a:buNone/>
            </a:pPr>
            <a:r>
              <a:rPr lang="en-US" sz="2100" b="1" dirty="0" smtClean="0">
                <a:latin typeface="Courier New" pitchFamily="49" charset="0"/>
              </a:rPr>
              <a:t>  answer = </a:t>
            </a:r>
            <a:r>
              <a:rPr lang="en-US" sz="2100" b="1" dirty="0" err="1" smtClean="0">
                <a:solidFill>
                  <a:schemeClr val="folHlink"/>
                </a:solidFill>
                <a:latin typeface="Courier New" pitchFamily="49" charset="0"/>
              </a:rPr>
              <a:t>CDbl</a:t>
            </a:r>
            <a:r>
              <a:rPr lang="en-US" sz="2100" b="1" dirty="0" smtClean="0">
                <a:latin typeface="Courier New" pitchFamily="49" charset="0"/>
              </a:rPr>
              <a:t>(</a:t>
            </a:r>
            <a:r>
              <a:rPr lang="en-US" sz="2100" b="1" dirty="0" err="1" smtClean="0">
                <a:latin typeface="Courier New" pitchFamily="49" charset="0"/>
              </a:rPr>
              <a:t>txtAnswer.Text</a:t>
            </a:r>
            <a:r>
              <a:rPr lang="en-US" sz="2100" b="1" dirty="0" smtClean="0">
                <a:latin typeface="Courier New" pitchFamily="49" charset="0"/>
              </a:rPr>
              <a:t>)</a:t>
            </a:r>
          </a:p>
          <a:p>
            <a:pPr eaLnBrk="1" hangingPunct="1">
              <a:lnSpc>
                <a:spcPct val="90000"/>
              </a:lnSpc>
              <a:buFontTx/>
              <a:buNone/>
            </a:pPr>
            <a:r>
              <a:rPr lang="en-US" sz="2100" b="1" dirty="0" smtClean="0">
                <a:latin typeface="Courier New" pitchFamily="49" charset="0"/>
              </a:rPr>
              <a:t>  </a:t>
            </a:r>
            <a:r>
              <a:rPr lang="en-US" sz="2100" b="1" dirty="0" smtClean="0">
                <a:solidFill>
                  <a:schemeClr val="folHlink"/>
                </a:solidFill>
                <a:latin typeface="Courier New" pitchFamily="49" charset="0"/>
              </a:rPr>
              <a:t>If</a:t>
            </a:r>
            <a:r>
              <a:rPr lang="en-US" sz="2100" b="1" dirty="0" smtClean="0">
                <a:latin typeface="Courier New" pitchFamily="49" charset="0"/>
              </a:rPr>
              <a:t> (answer &gt;= 0.5) </a:t>
            </a:r>
            <a:r>
              <a:rPr lang="en-US" sz="2100" b="1" dirty="0" smtClean="0">
                <a:solidFill>
                  <a:schemeClr val="folHlink"/>
                </a:solidFill>
                <a:latin typeface="Courier New" pitchFamily="49" charset="0"/>
              </a:rPr>
              <a:t>And</a:t>
            </a:r>
            <a:r>
              <a:rPr lang="en-US" sz="2100" b="1" dirty="0" smtClean="0">
                <a:latin typeface="Courier New" pitchFamily="49" charset="0"/>
              </a:rPr>
              <a:t> (answer &lt;= 1) </a:t>
            </a:r>
            <a:r>
              <a:rPr lang="en-US" sz="2100" b="1" dirty="0" smtClean="0">
                <a:solidFill>
                  <a:schemeClr val="folHlink"/>
                </a:solidFill>
                <a:latin typeface="Courier New" pitchFamily="49" charset="0"/>
              </a:rPr>
              <a:t>Then</a:t>
            </a:r>
          </a:p>
          <a:p>
            <a:pPr eaLnBrk="1" hangingPunct="1">
              <a:lnSpc>
                <a:spcPct val="90000"/>
              </a:lnSpc>
              <a:buFontTx/>
              <a:buNone/>
            </a:pPr>
            <a:r>
              <a:rPr lang="en-US" sz="2100" b="1" dirty="0" smtClean="0">
                <a:latin typeface="Courier New" pitchFamily="49" charset="0"/>
              </a:rPr>
              <a:t>    </a:t>
            </a:r>
            <a:r>
              <a:rPr lang="en-US" sz="2100" b="1" dirty="0" err="1" smtClean="0">
                <a:latin typeface="Courier New" pitchFamily="49" charset="0"/>
              </a:rPr>
              <a:t>txtSolution.Text</a:t>
            </a:r>
            <a:r>
              <a:rPr lang="en-US" sz="2100" b="1" dirty="0" smtClean="0">
                <a:latin typeface="Courier New" pitchFamily="49" charset="0"/>
              </a:rPr>
              <a:t> = </a:t>
            </a:r>
            <a:r>
              <a:rPr lang="en-US" sz="2100" b="1" dirty="0" smtClean="0">
                <a:solidFill>
                  <a:schemeClr val="hlink"/>
                </a:solidFill>
                <a:latin typeface="Courier New" pitchFamily="49" charset="0"/>
              </a:rPr>
              <a:t>"Good, "</a:t>
            </a:r>
          </a:p>
          <a:p>
            <a:pPr eaLnBrk="1" hangingPunct="1">
              <a:lnSpc>
                <a:spcPct val="90000"/>
              </a:lnSpc>
              <a:buFontTx/>
              <a:buNone/>
            </a:pPr>
            <a:r>
              <a:rPr lang="en-US" sz="2100" b="1" dirty="0" smtClean="0">
                <a:latin typeface="Courier New" pitchFamily="49" charset="0"/>
              </a:rPr>
              <a:t>  </a:t>
            </a:r>
            <a:r>
              <a:rPr lang="en-US" sz="2100" b="1" dirty="0" smtClean="0">
                <a:solidFill>
                  <a:schemeClr val="folHlink"/>
                </a:solidFill>
                <a:latin typeface="Courier New" pitchFamily="49" charset="0"/>
              </a:rPr>
              <a:t>Else</a:t>
            </a:r>
          </a:p>
          <a:p>
            <a:pPr eaLnBrk="1" hangingPunct="1">
              <a:lnSpc>
                <a:spcPct val="90000"/>
              </a:lnSpc>
              <a:buFontTx/>
              <a:buNone/>
            </a:pPr>
            <a:r>
              <a:rPr lang="en-US" sz="2100" b="1" dirty="0" smtClean="0">
                <a:latin typeface="Courier New" pitchFamily="49" charset="0"/>
              </a:rPr>
              <a:t>    </a:t>
            </a:r>
            <a:r>
              <a:rPr lang="en-US" sz="2100" b="1" dirty="0" err="1" smtClean="0">
                <a:latin typeface="Courier New" pitchFamily="49" charset="0"/>
              </a:rPr>
              <a:t>txtSolution.Text</a:t>
            </a:r>
            <a:r>
              <a:rPr lang="en-US" sz="2100" b="1" dirty="0" smtClean="0">
                <a:latin typeface="Courier New" pitchFamily="49" charset="0"/>
              </a:rPr>
              <a:t> = </a:t>
            </a:r>
            <a:r>
              <a:rPr lang="en-US" sz="2100" b="1" dirty="0" smtClean="0">
                <a:solidFill>
                  <a:schemeClr val="hlink"/>
                </a:solidFill>
                <a:latin typeface="Courier New" pitchFamily="49" charset="0"/>
              </a:rPr>
              <a:t>"No, "</a:t>
            </a:r>
          </a:p>
          <a:p>
            <a:pPr eaLnBrk="1" hangingPunct="1">
              <a:lnSpc>
                <a:spcPct val="90000"/>
              </a:lnSpc>
              <a:buFontTx/>
              <a:buNone/>
            </a:pPr>
            <a:r>
              <a:rPr lang="en-US" sz="2100" b="1" dirty="0" smtClean="0">
                <a:latin typeface="Courier New" pitchFamily="49" charset="0"/>
              </a:rPr>
              <a:t>  </a:t>
            </a:r>
            <a:r>
              <a:rPr lang="en-US" sz="2100" b="1" dirty="0" smtClean="0">
                <a:solidFill>
                  <a:schemeClr val="folHlink"/>
                </a:solidFill>
                <a:latin typeface="Courier New" pitchFamily="49" charset="0"/>
              </a:rPr>
              <a:t>End If</a:t>
            </a:r>
          </a:p>
          <a:p>
            <a:pPr eaLnBrk="1" hangingPunct="1">
              <a:lnSpc>
                <a:spcPct val="90000"/>
              </a:lnSpc>
              <a:buFontTx/>
              <a:buNone/>
            </a:pPr>
            <a:r>
              <a:rPr lang="en-US" sz="2100" b="1" dirty="0" smtClean="0">
                <a:latin typeface="Courier New" pitchFamily="49" charset="0"/>
              </a:rPr>
              <a:t>  </a:t>
            </a:r>
            <a:r>
              <a:rPr lang="en-US" sz="2100" b="1" dirty="0" err="1" smtClean="0">
                <a:latin typeface="Courier New" pitchFamily="49" charset="0"/>
              </a:rPr>
              <a:t>txtSolution.Text</a:t>
            </a:r>
            <a:r>
              <a:rPr lang="en-US" sz="2100" b="1" dirty="0" smtClean="0">
                <a:latin typeface="Courier New" pitchFamily="49" charset="0"/>
              </a:rPr>
              <a:t> &amp;= </a:t>
            </a:r>
            <a:r>
              <a:rPr lang="en-US" sz="2100" b="1" dirty="0" smtClean="0">
                <a:solidFill>
                  <a:schemeClr val="hlink"/>
                </a:solidFill>
                <a:latin typeface="Courier New" pitchFamily="49" charset="0"/>
              </a:rPr>
              <a:t>"it holds about 3/4 of"</a:t>
            </a:r>
            <a:r>
              <a:rPr lang="en-US" sz="2100" b="1" dirty="0" smtClean="0">
                <a:latin typeface="Courier New" pitchFamily="49" charset="0"/>
              </a:rPr>
              <a:t> _</a:t>
            </a:r>
          </a:p>
          <a:p>
            <a:pPr eaLnBrk="1" hangingPunct="1">
              <a:lnSpc>
                <a:spcPct val="90000"/>
              </a:lnSpc>
              <a:buFontTx/>
              <a:buNone/>
            </a:pPr>
            <a:r>
              <a:rPr lang="en-US" sz="2100" b="1" dirty="0" smtClean="0">
                <a:latin typeface="Courier New" pitchFamily="49" charset="0"/>
              </a:rPr>
              <a:t>                       &amp; </a:t>
            </a:r>
            <a:r>
              <a:rPr lang="en-US" sz="2100" b="1" dirty="0" smtClean="0">
                <a:solidFill>
                  <a:schemeClr val="hlink"/>
                </a:solidFill>
                <a:latin typeface="Courier New" pitchFamily="49" charset="0"/>
              </a:rPr>
              <a:t>" a gallon."</a:t>
            </a:r>
          </a:p>
          <a:p>
            <a:pPr eaLnBrk="1" hangingPunct="1">
              <a:lnSpc>
                <a:spcPct val="90000"/>
              </a:lnSpc>
              <a:buFontTx/>
              <a:buNone/>
            </a:pPr>
            <a:r>
              <a:rPr lang="en-US" sz="2100" b="1" dirty="0" smtClean="0">
                <a:solidFill>
                  <a:schemeClr val="folHlink"/>
                </a:solidFill>
                <a:latin typeface="Courier New" pitchFamily="49" charset="0"/>
              </a:rPr>
              <a:t>End Sub</a:t>
            </a:r>
          </a:p>
        </p:txBody>
      </p:sp>
      <p:sp>
        <p:nvSpPr>
          <p:cNvPr id="3379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535B82A-26EB-4AB7-AA42-B55E4931E4D8}" type="slidenum">
              <a:rPr lang="en-US" sz="1400" smtClean="0"/>
              <a:pPr eaLnBrk="1" hangingPunct="1"/>
              <a:t>36</a:t>
            </a:fld>
            <a:endParaRPr lang="en-US" sz="1400" smtClean="0"/>
          </a:p>
        </p:txBody>
      </p:sp>
      <p:sp>
        <p:nvSpPr>
          <p:cNvPr id="6" name="TextBox 5"/>
          <p:cNvSpPr txBox="1"/>
          <p:nvPr/>
        </p:nvSpPr>
        <p:spPr>
          <a:xfrm>
            <a:off x="5029200" y="3126259"/>
            <a:ext cx="4114800" cy="646331"/>
          </a:xfrm>
          <a:prstGeom prst="rect">
            <a:avLst/>
          </a:prstGeom>
          <a:noFill/>
        </p:spPr>
        <p:txBody>
          <a:bodyPr wrap="square" rtlCol="0">
            <a:spAutoFit/>
          </a:bodyPr>
          <a:lstStyle/>
          <a:p>
            <a:r>
              <a:rPr lang="en-US" sz="3600" b="1" dirty="0" smtClean="0">
                <a:solidFill>
                  <a:srgbClr val="FF0000"/>
                </a:solidFill>
              </a:rPr>
              <a:t>What happens?</a:t>
            </a:r>
            <a:endParaRPr lang="en-US" sz="3600" b="1" dirty="0">
              <a:solidFill>
                <a:srgbClr val="FF0000"/>
              </a:solidFill>
            </a:endParaRPr>
          </a:p>
        </p:txBody>
      </p:sp>
      <p:pic>
        <p:nvPicPr>
          <p:cNvPr id="7" name="Content Placeholder 11" descr="4-2-3.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5105400"/>
            <a:ext cx="2537564" cy="16539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en-US" smtClean="0"/>
              <a:t>Example 3: Output</a:t>
            </a:r>
          </a:p>
        </p:txBody>
      </p:sp>
      <p:pic>
        <p:nvPicPr>
          <p:cNvPr id="34822" name="Content Placeholder 7" descr="4-2-3R.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81200" y="2124074"/>
            <a:ext cx="5158636" cy="3362325"/>
          </a:xfrm>
        </p:spPr>
      </p:pic>
      <p:sp>
        <p:nvSpPr>
          <p:cNvPr id="3481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1C8C07B-9405-46AB-AB56-9D2FE65262BD}" type="slidenum">
              <a:rPr lang="en-US" sz="1400" smtClean="0"/>
              <a:pPr eaLnBrk="1" hangingPunct="1"/>
              <a:t>37</a:t>
            </a:fld>
            <a:endParaRPr lang="en-US" sz="1400" smtClean="0"/>
          </a:p>
        </p:txBody>
      </p:sp>
      <p:sp>
        <p:nvSpPr>
          <p:cNvPr id="34821" name="Text Box 3"/>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fade">
                                      <p:cBhvr>
                                        <p:cTn id="7"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smtClean="0"/>
              <a:t>Example 4: Form</a:t>
            </a:r>
          </a:p>
        </p:txBody>
      </p:sp>
      <p:pic>
        <p:nvPicPr>
          <p:cNvPr id="35848" name="Content Placeholder 11" descr="4-2-4.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80203" y="2209800"/>
            <a:ext cx="5525397" cy="2638425"/>
          </a:xfrm>
        </p:spPr>
      </p:pic>
      <p:sp>
        <p:nvSpPr>
          <p:cNvPr id="3584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32230AA-E4A7-4E7C-BE44-00270605F8B1}" type="slidenum">
              <a:rPr lang="en-US" sz="1400" smtClean="0"/>
              <a:pPr eaLnBrk="1" hangingPunct="1"/>
              <a:t>38</a:t>
            </a:fld>
            <a:endParaRPr lang="en-US" sz="1400" smtClean="0"/>
          </a:p>
        </p:txBody>
      </p:sp>
      <p:sp>
        <p:nvSpPr>
          <p:cNvPr id="35845" name="Text Box 3"/>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
        <p:nvSpPr>
          <p:cNvPr id="35846" name="Text Box 8"/>
          <p:cNvSpPr txBox="1">
            <a:spLocks noChangeArrowheads="1"/>
          </p:cNvSpPr>
          <p:nvPr/>
        </p:nvSpPr>
        <p:spPr bwMode="auto">
          <a:xfrm>
            <a:off x="6781800" y="2819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mtxtAnswer</a:t>
            </a:r>
          </a:p>
        </p:txBody>
      </p:sp>
      <p:sp>
        <p:nvSpPr>
          <p:cNvPr id="35847" name="Text Box 10"/>
          <p:cNvSpPr txBox="1">
            <a:spLocks noChangeArrowheads="1"/>
          </p:cNvSpPr>
          <p:nvPr/>
        </p:nvSpPr>
        <p:spPr bwMode="auto">
          <a:xfrm>
            <a:off x="6781800" y="41910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txtQuote</a:t>
            </a:r>
          </a:p>
        </p:txBody>
      </p:sp>
      <p:sp>
        <p:nvSpPr>
          <p:cNvPr id="35849" name="Line 7"/>
          <p:cNvSpPr>
            <a:spLocks noChangeShapeType="1"/>
          </p:cNvSpPr>
          <p:nvPr/>
        </p:nvSpPr>
        <p:spPr bwMode="auto">
          <a:xfrm flipH="1">
            <a:off x="6324600" y="3124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35850" name="Line 9"/>
          <p:cNvSpPr>
            <a:spLocks noChangeShapeType="1"/>
          </p:cNvSpPr>
          <p:nvPr/>
        </p:nvSpPr>
        <p:spPr bwMode="auto">
          <a:xfrm flipH="1">
            <a:off x="6324600" y="4419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smtClean="0"/>
              <a:t>Example 4</a:t>
            </a:r>
          </a:p>
        </p:txBody>
      </p:sp>
      <p:sp>
        <p:nvSpPr>
          <p:cNvPr id="36869" name="Rectangle 3"/>
          <p:cNvSpPr>
            <a:spLocks noGrp="1" noChangeArrowheads="1"/>
          </p:cNvSpPr>
          <p:nvPr>
            <p:ph sz="quarter" idx="1"/>
          </p:nvPr>
        </p:nvSpPr>
        <p:spPr>
          <a:xfrm>
            <a:off x="304800" y="914400"/>
            <a:ext cx="8650288" cy="4151313"/>
          </a:xfrm>
        </p:spPr>
        <p:txBody>
          <a:bodyPr>
            <a:normAutofit lnSpcReduction="10000"/>
          </a:bodyPr>
          <a:lstStyle/>
          <a:p>
            <a:pPr eaLnBrk="1" hangingPunct="1">
              <a:lnSpc>
                <a:spcPct val="90000"/>
              </a:lnSpc>
              <a:buFontTx/>
              <a:buNone/>
            </a:pPr>
            <a:r>
              <a:rPr lang="en-US" sz="2000" b="1" dirty="0" smtClean="0">
                <a:solidFill>
                  <a:schemeClr val="folHlink"/>
                </a:solidFill>
                <a:latin typeface="Courier New" pitchFamily="49" charset="0"/>
              </a:rPr>
              <a:t>Private Sub</a:t>
            </a:r>
            <a:r>
              <a:rPr lang="en-US" sz="2000" b="1" dirty="0" smtClean="0">
                <a:latin typeface="Courier New" pitchFamily="49" charset="0"/>
              </a:rPr>
              <a:t> </a:t>
            </a:r>
            <a:r>
              <a:rPr lang="en-US" sz="2000" b="1" dirty="0" err="1" smtClean="0">
                <a:latin typeface="Courier New" pitchFamily="49" charset="0"/>
              </a:rPr>
              <a:t>btnDisplay_Click</a:t>
            </a:r>
            <a:r>
              <a:rPr lang="en-US" sz="2000" b="1" dirty="0" smtClean="0">
                <a:latin typeface="Courier New" pitchFamily="49" charset="0"/>
              </a:rPr>
              <a:t>(</a:t>
            </a:r>
            <a:r>
              <a:rPr lang="en-US" sz="2000" b="1" dirty="0" smtClean="0">
                <a:solidFill>
                  <a:schemeClr val="folHlink"/>
                </a:solidFill>
                <a:latin typeface="Courier New" pitchFamily="49" charset="0"/>
              </a:rPr>
              <a:t>...</a:t>
            </a:r>
            <a:r>
              <a:rPr lang="en-US" sz="2000" b="1" dirty="0" smtClean="0">
                <a:latin typeface="Courier New" pitchFamily="49" charset="0"/>
              </a:rPr>
              <a:t>) _</a:t>
            </a: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Handles</a:t>
            </a:r>
            <a:r>
              <a:rPr lang="en-US" sz="2000" b="1" dirty="0" smtClean="0">
                <a:latin typeface="Courier New" pitchFamily="49" charset="0"/>
              </a:rPr>
              <a:t> </a:t>
            </a:r>
            <a:r>
              <a:rPr lang="en-US" sz="2000" b="1" dirty="0" err="1" smtClean="0">
                <a:latin typeface="Courier New" pitchFamily="49" charset="0"/>
              </a:rPr>
              <a:t>btnDisplay.Click</a:t>
            </a:r>
            <a:endParaRPr lang="en-US" sz="2000" b="1" dirty="0" smtClean="0">
              <a:latin typeface="Courier New" pitchFamily="49" charset="0"/>
            </a:endParaRP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Dim</a:t>
            </a:r>
            <a:r>
              <a:rPr lang="en-US" sz="2000" b="1" dirty="0" smtClean="0">
                <a:latin typeface="Courier New" pitchFamily="49" charset="0"/>
              </a:rPr>
              <a:t> message </a:t>
            </a:r>
            <a:r>
              <a:rPr lang="en-US" sz="2000" b="1" dirty="0" smtClean="0">
                <a:solidFill>
                  <a:schemeClr val="folHlink"/>
                </a:solidFill>
                <a:latin typeface="Courier New" pitchFamily="49" charset="0"/>
              </a:rPr>
              <a:t>As String</a:t>
            </a:r>
            <a:r>
              <a:rPr lang="en-US" sz="2000" b="1" dirty="0" smtClean="0">
                <a:latin typeface="Courier New" pitchFamily="49" charset="0"/>
              </a:rPr>
              <a:t> </a:t>
            </a:r>
          </a:p>
          <a:p>
            <a:pPr eaLnBrk="1" hangingPunct="1">
              <a:lnSpc>
                <a:spcPct val="90000"/>
              </a:lnSpc>
              <a:buFontTx/>
              <a:buNone/>
            </a:pPr>
            <a:r>
              <a:rPr lang="en-US" sz="2000" b="1" dirty="0" smtClean="0">
                <a:latin typeface="Courier New" pitchFamily="49" charset="0"/>
              </a:rPr>
              <a:t>  message = </a:t>
            </a:r>
            <a:r>
              <a:rPr lang="en-US" sz="2000" b="1" dirty="0" smtClean="0">
                <a:solidFill>
                  <a:schemeClr val="hlink"/>
                </a:solidFill>
                <a:latin typeface="Courier New" pitchFamily="49" charset="0"/>
              </a:rPr>
              <a:t>"Skittles is an old form of bowling in "</a:t>
            </a:r>
            <a:r>
              <a:rPr lang="en-US" sz="2000" b="1" dirty="0" smtClean="0">
                <a:latin typeface="Courier New" pitchFamily="49" charset="0"/>
              </a:rPr>
              <a:t> _</a:t>
            </a:r>
          </a:p>
          <a:p>
            <a:pPr eaLnBrk="1" hangingPunct="1">
              <a:lnSpc>
                <a:spcPct val="90000"/>
              </a:lnSpc>
              <a:buFontTx/>
              <a:buNone/>
            </a:pPr>
            <a:r>
              <a:rPr lang="en-US" sz="2000" b="1" dirty="0" smtClean="0">
                <a:latin typeface="Courier New" pitchFamily="49" charset="0"/>
              </a:rPr>
              <a:t>   &amp; </a:t>
            </a:r>
            <a:r>
              <a:rPr lang="en-US" sz="2000" b="1" dirty="0" smtClean="0">
                <a:solidFill>
                  <a:schemeClr val="hlink"/>
                </a:solidFill>
                <a:latin typeface="Courier New" pitchFamily="49" charset="0"/>
              </a:rPr>
              <a:t>"which a wooden disk is used to knock down nine"</a:t>
            </a:r>
            <a:r>
              <a:rPr lang="en-US" sz="2000" b="1" dirty="0" smtClean="0">
                <a:latin typeface="Courier New" pitchFamily="49" charset="0"/>
              </a:rPr>
              <a:t> _</a:t>
            </a:r>
          </a:p>
          <a:p>
            <a:pPr eaLnBrk="1" hangingPunct="1">
              <a:lnSpc>
                <a:spcPct val="90000"/>
              </a:lnSpc>
              <a:buFontTx/>
              <a:buNone/>
            </a:pPr>
            <a:r>
              <a:rPr lang="en-US" sz="2000" b="1" dirty="0" smtClean="0">
                <a:latin typeface="Courier New" pitchFamily="49" charset="0"/>
              </a:rPr>
              <a:t>   &amp; </a:t>
            </a:r>
            <a:r>
              <a:rPr lang="en-US" sz="2000" b="1" dirty="0" smtClean="0">
                <a:solidFill>
                  <a:schemeClr val="hlink"/>
                </a:solidFill>
                <a:latin typeface="Courier New" pitchFamily="49" charset="0"/>
              </a:rPr>
              <a:t>" pins arranged in a square."</a:t>
            </a: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If</a:t>
            </a:r>
            <a:r>
              <a:rPr lang="en-US" sz="2000" b="1" dirty="0" smtClean="0">
                <a:latin typeface="Courier New" pitchFamily="49" charset="0"/>
              </a:rPr>
              <a:t> </a:t>
            </a:r>
            <a:r>
              <a:rPr lang="en-US" sz="2000" b="1" dirty="0" err="1" smtClean="0">
                <a:latin typeface="Courier New" pitchFamily="49" charset="0"/>
              </a:rPr>
              <a:t>txtAnswer.Text.ToUpper</a:t>
            </a:r>
            <a:r>
              <a:rPr lang="en-US" sz="2000" b="1" dirty="0" smtClean="0">
                <a:latin typeface="Courier New" pitchFamily="49" charset="0"/>
              </a:rPr>
              <a:t> = </a:t>
            </a:r>
            <a:r>
              <a:rPr lang="en-US" sz="2000" b="1" dirty="0" smtClean="0">
                <a:solidFill>
                  <a:schemeClr val="hlink"/>
                </a:solidFill>
                <a:latin typeface="Courier New" pitchFamily="49" charset="0"/>
              </a:rPr>
              <a:t>"N"</a:t>
            </a:r>
            <a:r>
              <a:rPr lang="en-US" sz="2000" b="1" dirty="0" smtClean="0">
                <a:latin typeface="Courier New" pitchFamily="49" charset="0"/>
              </a:rPr>
              <a:t> </a:t>
            </a:r>
            <a:r>
              <a:rPr lang="en-US" sz="2000" b="1" dirty="0" smtClean="0">
                <a:solidFill>
                  <a:schemeClr val="folHlink"/>
                </a:solidFill>
                <a:latin typeface="Courier New" pitchFamily="49" charset="0"/>
              </a:rPr>
              <a:t>Then</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MessageBox.Show</a:t>
            </a:r>
            <a:r>
              <a:rPr lang="en-US" sz="2000" b="1" dirty="0" smtClean="0">
                <a:latin typeface="Courier New" pitchFamily="49" charset="0"/>
              </a:rPr>
              <a:t>(message, </a:t>
            </a:r>
            <a:r>
              <a:rPr lang="en-US" sz="2000" b="1" dirty="0" smtClean="0">
                <a:solidFill>
                  <a:schemeClr val="hlink"/>
                </a:solidFill>
                <a:latin typeface="Courier New" pitchFamily="49" charset="0"/>
              </a:rPr>
              <a:t>""</a:t>
            </a:r>
            <a:r>
              <a:rPr lang="en-US" sz="2000" b="1" dirty="0" smtClean="0">
                <a:latin typeface="Courier New" pitchFamily="49" charset="0"/>
              </a:rPr>
              <a:t>)</a:t>
            </a:r>
          </a:p>
          <a:p>
            <a:pPr eaLnBrk="1" hangingPunct="1">
              <a:lnSpc>
                <a:spcPct val="90000"/>
              </a:lnSpc>
              <a:buFontTx/>
              <a:buNone/>
            </a:pPr>
            <a:r>
              <a:rPr lang="en-US" sz="2000" b="1" dirty="0" smtClean="0">
                <a:latin typeface="Courier New" pitchFamily="49" charset="0"/>
              </a:rPr>
              <a:t>  End If</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txtQuote.Text</a:t>
            </a:r>
            <a:r>
              <a:rPr lang="en-US" sz="2000" b="1" dirty="0" smtClean="0">
                <a:latin typeface="Courier New" pitchFamily="49" charset="0"/>
              </a:rPr>
              <a:t> = </a:t>
            </a:r>
            <a:r>
              <a:rPr lang="en-US" sz="2000" b="1" dirty="0" smtClean="0">
                <a:solidFill>
                  <a:schemeClr val="hlink"/>
                </a:solidFill>
                <a:latin typeface="Courier New" pitchFamily="49" charset="0"/>
              </a:rPr>
              <a:t>"Life </a:t>
            </a:r>
            <a:r>
              <a:rPr lang="en-US" sz="2000" b="1" dirty="0" err="1" smtClean="0">
                <a:solidFill>
                  <a:schemeClr val="hlink"/>
                </a:solidFill>
                <a:latin typeface="Courier New" pitchFamily="49" charset="0"/>
              </a:rPr>
              <a:t>ain't</a:t>
            </a:r>
            <a:r>
              <a:rPr lang="en-US" sz="2000" b="1" dirty="0" smtClean="0">
                <a:solidFill>
                  <a:schemeClr val="hlink"/>
                </a:solidFill>
                <a:latin typeface="Courier New" pitchFamily="49" charset="0"/>
              </a:rPr>
              <a:t> all beer and skittles.“</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txtQuote.Text</a:t>
            </a:r>
            <a:r>
              <a:rPr lang="en-US" sz="2000" b="1" dirty="0" smtClean="0">
                <a:latin typeface="Courier New" pitchFamily="49" charset="0"/>
              </a:rPr>
              <a:t> &amp;= </a:t>
            </a:r>
            <a:r>
              <a:rPr lang="en-US" sz="2000" b="1" dirty="0" smtClean="0">
                <a:solidFill>
                  <a:schemeClr val="hlink"/>
                </a:solidFill>
                <a:latin typeface="Courier New" pitchFamily="49" charset="0"/>
              </a:rPr>
              <a:t>" – Du </a:t>
            </a:r>
            <a:r>
              <a:rPr lang="en-US" sz="2000" b="1" dirty="0" err="1" smtClean="0">
                <a:solidFill>
                  <a:schemeClr val="hlink"/>
                </a:solidFill>
                <a:latin typeface="Courier New" pitchFamily="49" charset="0"/>
              </a:rPr>
              <a:t>Maurier</a:t>
            </a:r>
            <a:r>
              <a:rPr lang="en-US" sz="2000" b="1" dirty="0" smtClean="0">
                <a:solidFill>
                  <a:schemeClr val="hlink"/>
                </a:solidFill>
                <a:latin typeface="Courier New" pitchFamily="49" charset="0"/>
              </a:rPr>
              <a:t> (1894)."</a:t>
            </a:r>
          </a:p>
          <a:p>
            <a:pPr eaLnBrk="1" hangingPunct="1">
              <a:lnSpc>
                <a:spcPct val="90000"/>
              </a:lnSpc>
              <a:buFontTx/>
              <a:buNone/>
            </a:pPr>
            <a:r>
              <a:rPr lang="en-US" sz="2000" b="1" dirty="0" smtClean="0">
                <a:solidFill>
                  <a:schemeClr val="folHlink"/>
                </a:solidFill>
                <a:latin typeface="Courier New" pitchFamily="49" charset="0"/>
              </a:rPr>
              <a:t>End Sub</a:t>
            </a:r>
          </a:p>
        </p:txBody>
      </p:sp>
      <p:sp>
        <p:nvSpPr>
          <p:cNvPr id="3686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8CDF8F4-B1EF-4C29-9517-5F3140D9D12C}" type="slidenum">
              <a:rPr lang="en-US" sz="1400" smtClean="0"/>
              <a:pPr eaLnBrk="1" hangingPunct="1"/>
              <a:t>39</a:t>
            </a:fld>
            <a:endParaRPr lang="en-US" sz="1400" smtClean="0"/>
          </a:p>
        </p:txBody>
      </p:sp>
      <p:sp>
        <p:nvSpPr>
          <p:cNvPr id="6" name="TextBox 5"/>
          <p:cNvSpPr txBox="1"/>
          <p:nvPr/>
        </p:nvSpPr>
        <p:spPr>
          <a:xfrm>
            <a:off x="4724400" y="4495800"/>
            <a:ext cx="4114800" cy="646331"/>
          </a:xfrm>
          <a:prstGeom prst="rect">
            <a:avLst/>
          </a:prstGeom>
          <a:noFill/>
        </p:spPr>
        <p:txBody>
          <a:bodyPr wrap="square" rtlCol="0">
            <a:spAutoFit/>
          </a:bodyPr>
          <a:lstStyle/>
          <a:p>
            <a:r>
              <a:rPr lang="en-US" sz="3600" b="1" dirty="0" smtClean="0">
                <a:solidFill>
                  <a:srgbClr val="FF0000"/>
                </a:solidFill>
              </a:rPr>
              <a:t>What </a:t>
            </a:r>
            <a:r>
              <a:rPr lang="en-US" sz="3600" b="1" dirty="0" smtClean="0">
                <a:solidFill>
                  <a:srgbClr val="FF0000"/>
                </a:solidFill>
              </a:rPr>
              <a:t>happens</a:t>
            </a:r>
            <a:r>
              <a:rPr lang="en-US" sz="3600" b="1" dirty="0" smtClean="0">
                <a:solidFill>
                  <a:srgbClr val="FF0000"/>
                </a:solidFill>
              </a:rPr>
              <a:t>?</a:t>
            </a:r>
            <a:endParaRPr lang="en-US" sz="3600" b="1" dirty="0">
              <a:solidFill>
                <a:srgbClr val="FF0000"/>
              </a:solidFill>
            </a:endParaRPr>
          </a:p>
        </p:txBody>
      </p:sp>
      <p:pic>
        <p:nvPicPr>
          <p:cNvPr id="7" name="Content Placeholder 11" descr="4-2-4.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953000"/>
            <a:ext cx="3620397" cy="17287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ASCII values</a:t>
            </a:r>
            <a:endParaRPr lang="en-CA" dirty="0"/>
          </a:p>
        </p:txBody>
      </p:sp>
      <p:sp>
        <p:nvSpPr>
          <p:cNvPr id="3" name="Content Placeholder 2"/>
          <p:cNvSpPr>
            <a:spLocks noGrp="1"/>
          </p:cNvSpPr>
          <p:nvPr>
            <p:ph sz="quarter" idx="1"/>
          </p:nvPr>
        </p:nvSpPr>
        <p:spPr/>
        <p:txBody>
          <a:bodyPr/>
          <a:lstStyle/>
          <a:p>
            <a:r>
              <a:rPr lang="en-CA" dirty="0" smtClean="0"/>
              <a:t>Standard characters available</a:t>
            </a:r>
          </a:p>
          <a:p>
            <a:r>
              <a:rPr lang="en-CA" dirty="0" smtClean="0">
                <a:hlinkClick r:id="rId2"/>
              </a:rPr>
              <a:t>http</a:t>
            </a:r>
            <a:r>
              <a:rPr lang="en-CA" dirty="0">
                <a:hlinkClick r:id="rId2"/>
              </a:rPr>
              <a:t>://www.asciitable.com</a:t>
            </a:r>
            <a:r>
              <a:rPr lang="en-CA" dirty="0" smtClean="0">
                <a:hlinkClick r:id="rId2"/>
              </a:rPr>
              <a:t>/</a:t>
            </a:r>
            <a:endParaRPr lang="en-CA" dirty="0" smtClean="0"/>
          </a:p>
          <a:p>
            <a:endParaRPr lang="en-CA" dirty="0" smtClean="0"/>
          </a:p>
          <a:p>
            <a:endParaRPr lang="en-CA" dirty="0"/>
          </a:p>
        </p:txBody>
      </p:sp>
      <p:sp>
        <p:nvSpPr>
          <p:cNvPr id="5" name="Slide Number Placeholder 4"/>
          <p:cNvSpPr>
            <a:spLocks noGrp="1"/>
          </p:cNvSpPr>
          <p:nvPr>
            <p:ph type="sldNum" sz="quarter" idx="4294967295"/>
          </p:nvPr>
        </p:nvSpPr>
        <p:spPr>
          <a:xfrm>
            <a:off x="7239000" y="6324600"/>
            <a:ext cx="1905000" cy="457200"/>
          </a:xfrm>
          <a:prstGeom prst="rect">
            <a:avLst/>
          </a:prstGeom>
        </p:spPr>
        <p:txBody>
          <a:bodyPr/>
          <a:lstStyle/>
          <a:p>
            <a:pPr>
              <a:defRPr/>
            </a:pPr>
            <a:fld id="{946130F1-80BA-4552-B33E-C009BBB9693B}" type="slidenum">
              <a:rPr lang="en-US" smtClean="0"/>
              <a:pPr>
                <a:defRPr/>
              </a:pPr>
              <a:t>4</a:t>
            </a:fld>
            <a:endParaRPr lang="en-US"/>
          </a:p>
        </p:txBody>
      </p:sp>
    </p:spTree>
    <p:extLst>
      <p:ext uri="{BB962C8B-B14F-4D97-AF65-F5344CB8AC3E}">
        <p14:creationId xmlns:p14="http://schemas.microsoft.com/office/powerpoint/2010/main" val="2151196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r>
              <a:rPr lang="en-US" smtClean="0"/>
              <a:t>Example 4: Output</a:t>
            </a:r>
          </a:p>
        </p:txBody>
      </p:sp>
      <p:pic>
        <p:nvPicPr>
          <p:cNvPr id="37894" name="Content Placeholder 8" descr="4-2-4R1.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295400" y="1066800"/>
            <a:ext cx="6143348" cy="4099719"/>
          </a:xfrm>
        </p:spPr>
      </p:pic>
      <p:sp>
        <p:nvSpPr>
          <p:cNvPr id="3789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E186CE9-8B78-44BE-9D30-F1EEDA50144A}" type="slidenum">
              <a:rPr lang="en-US" sz="1400" smtClean="0"/>
              <a:pPr eaLnBrk="1" hangingPunct="1"/>
              <a:t>40</a:t>
            </a:fld>
            <a:endParaRPr lang="en-US" sz="1400" smtClean="0"/>
          </a:p>
        </p:txBody>
      </p:sp>
      <p:sp>
        <p:nvSpPr>
          <p:cNvPr id="37893" name="Text Box 3"/>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fade">
                                      <p:cBhvr>
                                        <p:cTn id="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smtClean="0"/>
              <a:t>Example 4: Output continued</a:t>
            </a:r>
          </a:p>
        </p:txBody>
      </p:sp>
      <p:pic>
        <p:nvPicPr>
          <p:cNvPr id="38918" name="Content Placeholder 7" descr="4-2-4R2.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81200" y="2514600"/>
            <a:ext cx="4787348" cy="2286000"/>
          </a:xfrm>
        </p:spPr>
      </p:pic>
      <p:sp>
        <p:nvSpPr>
          <p:cNvPr id="3891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B5BA6C8-0CC5-4CCA-A683-ACC2DE3BDE10}" type="slidenum">
              <a:rPr lang="en-US" sz="1400" smtClean="0"/>
              <a:pPr eaLnBrk="1" hangingPunct="1"/>
              <a:t>41</a:t>
            </a:fld>
            <a:endParaRPr lang="en-US" sz="1400" smtClean="0"/>
          </a:p>
        </p:txBody>
      </p:sp>
      <p:sp>
        <p:nvSpPr>
          <p:cNvPr id="38917" name="Text Box 3"/>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smtClean="0"/>
              <a:t>ElseIf clause</a:t>
            </a:r>
          </a:p>
        </p:txBody>
      </p:sp>
      <p:sp>
        <p:nvSpPr>
          <p:cNvPr id="39941" name="Rectangle 3"/>
          <p:cNvSpPr>
            <a:spLocks noGrp="1" noChangeArrowheads="1"/>
          </p:cNvSpPr>
          <p:nvPr>
            <p:ph sz="quarter" idx="1"/>
          </p:nvPr>
        </p:nvSpPr>
        <p:spPr/>
        <p:txBody>
          <a:bodyPr/>
          <a:lstStyle/>
          <a:p>
            <a:pPr eaLnBrk="1" hangingPunct="1">
              <a:lnSpc>
                <a:spcPct val="90000"/>
              </a:lnSpc>
              <a:buFontTx/>
              <a:buNone/>
            </a:pPr>
            <a:r>
              <a:rPr lang="en-US" sz="2800" b="1" smtClean="0">
                <a:solidFill>
                  <a:schemeClr val="folHlink"/>
                </a:solidFill>
                <a:latin typeface="Courier New" pitchFamily="49" charset="0"/>
              </a:rPr>
              <a:t>If</a:t>
            </a:r>
            <a:r>
              <a:rPr lang="en-US" sz="2800" b="1" smtClean="0">
                <a:latin typeface="Courier New" pitchFamily="49" charset="0"/>
              </a:rPr>
              <a:t> </a:t>
            </a:r>
            <a:r>
              <a:rPr lang="en-US" sz="2800" b="1" i="1" smtClean="0">
                <a:latin typeface="Courier New" pitchFamily="49" charset="0"/>
              </a:rPr>
              <a:t>condition1 </a:t>
            </a:r>
            <a:r>
              <a:rPr lang="en-US" sz="2800" b="1" smtClean="0">
                <a:solidFill>
                  <a:schemeClr val="folHlink"/>
                </a:solidFill>
                <a:latin typeface="Courier New" pitchFamily="49" charset="0"/>
              </a:rPr>
              <a:t>Then</a:t>
            </a:r>
          </a:p>
          <a:p>
            <a:pPr eaLnBrk="1" hangingPunct="1">
              <a:lnSpc>
                <a:spcPct val="90000"/>
              </a:lnSpc>
              <a:buFontTx/>
              <a:buNone/>
            </a:pPr>
            <a:r>
              <a:rPr lang="en-US" sz="2800" b="1" i="1" smtClean="0">
                <a:latin typeface="Courier New" pitchFamily="49" charset="0"/>
              </a:rPr>
              <a:t>  action1</a:t>
            </a:r>
          </a:p>
          <a:p>
            <a:pPr eaLnBrk="1" hangingPunct="1">
              <a:lnSpc>
                <a:spcPct val="90000"/>
              </a:lnSpc>
              <a:buFontTx/>
              <a:buNone/>
            </a:pPr>
            <a:r>
              <a:rPr lang="en-US" sz="2800" b="1" smtClean="0">
                <a:solidFill>
                  <a:schemeClr val="folHlink"/>
                </a:solidFill>
                <a:latin typeface="Courier New" pitchFamily="49" charset="0"/>
              </a:rPr>
              <a:t>ElseIf</a:t>
            </a:r>
            <a:r>
              <a:rPr lang="en-US" sz="2800" b="1" smtClean="0">
                <a:latin typeface="Courier New" pitchFamily="49" charset="0"/>
              </a:rPr>
              <a:t> </a:t>
            </a:r>
            <a:r>
              <a:rPr lang="en-US" sz="2800" b="1" i="1" smtClean="0">
                <a:latin typeface="Courier New" pitchFamily="49" charset="0"/>
              </a:rPr>
              <a:t>condition2 </a:t>
            </a:r>
            <a:r>
              <a:rPr lang="en-US" sz="2800" b="1" smtClean="0">
                <a:solidFill>
                  <a:schemeClr val="folHlink"/>
                </a:solidFill>
                <a:latin typeface="Courier New" pitchFamily="49" charset="0"/>
              </a:rPr>
              <a:t>Then</a:t>
            </a:r>
          </a:p>
          <a:p>
            <a:pPr eaLnBrk="1" hangingPunct="1">
              <a:lnSpc>
                <a:spcPct val="90000"/>
              </a:lnSpc>
              <a:buFontTx/>
              <a:buNone/>
            </a:pPr>
            <a:r>
              <a:rPr lang="en-US" sz="2800" b="1" i="1" smtClean="0">
                <a:latin typeface="Courier New" pitchFamily="49" charset="0"/>
              </a:rPr>
              <a:t>  action2</a:t>
            </a:r>
          </a:p>
          <a:p>
            <a:pPr eaLnBrk="1" hangingPunct="1">
              <a:lnSpc>
                <a:spcPct val="90000"/>
              </a:lnSpc>
              <a:buFontTx/>
              <a:buNone/>
            </a:pPr>
            <a:r>
              <a:rPr lang="en-US" sz="2800" b="1" smtClean="0">
                <a:solidFill>
                  <a:schemeClr val="folHlink"/>
                </a:solidFill>
                <a:latin typeface="Courier New" pitchFamily="49" charset="0"/>
              </a:rPr>
              <a:t>ElseIf</a:t>
            </a:r>
            <a:r>
              <a:rPr lang="en-US" sz="2800" b="1" smtClean="0">
                <a:latin typeface="Courier New" pitchFamily="49" charset="0"/>
              </a:rPr>
              <a:t> </a:t>
            </a:r>
            <a:r>
              <a:rPr lang="en-US" sz="2800" b="1" i="1" smtClean="0">
                <a:latin typeface="Courier New" pitchFamily="49" charset="0"/>
              </a:rPr>
              <a:t>condition3 </a:t>
            </a:r>
            <a:r>
              <a:rPr lang="en-US" sz="2800" b="1" smtClean="0">
                <a:solidFill>
                  <a:schemeClr val="folHlink"/>
                </a:solidFill>
                <a:latin typeface="Courier New" pitchFamily="49" charset="0"/>
              </a:rPr>
              <a:t>Then</a:t>
            </a:r>
          </a:p>
          <a:p>
            <a:pPr eaLnBrk="1" hangingPunct="1">
              <a:lnSpc>
                <a:spcPct val="90000"/>
              </a:lnSpc>
              <a:buFontTx/>
              <a:buNone/>
            </a:pPr>
            <a:r>
              <a:rPr lang="en-US" sz="2800" b="1" i="1" smtClean="0">
                <a:latin typeface="Courier New" pitchFamily="49" charset="0"/>
              </a:rPr>
              <a:t>  action3</a:t>
            </a:r>
          </a:p>
          <a:p>
            <a:pPr eaLnBrk="1" hangingPunct="1">
              <a:lnSpc>
                <a:spcPct val="90000"/>
              </a:lnSpc>
              <a:buFontTx/>
              <a:buNone/>
            </a:pPr>
            <a:r>
              <a:rPr lang="en-US" sz="2800" b="1" smtClean="0">
                <a:solidFill>
                  <a:schemeClr val="folHlink"/>
                </a:solidFill>
                <a:latin typeface="Courier New" pitchFamily="49" charset="0"/>
              </a:rPr>
              <a:t>Else</a:t>
            </a:r>
          </a:p>
          <a:p>
            <a:pPr eaLnBrk="1" hangingPunct="1">
              <a:lnSpc>
                <a:spcPct val="90000"/>
              </a:lnSpc>
              <a:buFontTx/>
              <a:buNone/>
            </a:pPr>
            <a:r>
              <a:rPr lang="en-US" sz="2800" b="1" i="1" smtClean="0">
                <a:latin typeface="Courier New" pitchFamily="49" charset="0"/>
              </a:rPr>
              <a:t>  action4</a:t>
            </a:r>
          </a:p>
          <a:p>
            <a:pPr eaLnBrk="1" hangingPunct="1">
              <a:lnSpc>
                <a:spcPct val="90000"/>
              </a:lnSpc>
              <a:buFontTx/>
              <a:buNone/>
            </a:pPr>
            <a:r>
              <a:rPr lang="en-US" sz="2800" b="1" smtClean="0">
                <a:solidFill>
                  <a:schemeClr val="folHlink"/>
                </a:solidFill>
                <a:latin typeface="Courier New" pitchFamily="49" charset="0"/>
              </a:rPr>
              <a:t>End If</a:t>
            </a:r>
          </a:p>
        </p:txBody>
      </p:sp>
      <p:sp>
        <p:nvSpPr>
          <p:cNvPr id="3993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F8C21B3-BC6F-490A-AF08-FF19D409C2CE}" type="slidenum">
              <a:rPr lang="en-US" sz="1400" smtClean="0"/>
              <a:pPr eaLnBrk="1" hangingPunct="1"/>
              <a:t>42</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smtClean="0"/>
              <a:t>Example 5: Form</a:t>
            </a:r>
          </a:p>
        </p:txBody>
      </p:sp>
      <p:pic>
        <p:nvPicPr>
          <p:cNvPr id="40969" name="Content Placeholder 13" descr="4-2-1.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817783" y="2133600"/>
            <a:ext cx="3439099" cy="2854452"/>
          </a:xfrm>
        </p:spPr>
      </p:pic>
      <p:sp>
        <p:nvSpPr>
          <p:cNvPr id="4096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70D7972-D9B0-4504-A458-FE953585D481}" type="slidenum">
              <a:rPr lang="en-US" sz="1400" smtClean="0"/>
              <a:pPr eaLnBrk="1" hangingPunct="1"/>
              <a:t>43</a:t>
            </a:fld>
            <a:endParaRPr lang="en-US" sz="1400" smtClean="0"/>
          </a:p>
        </p:txBody>
      </p:sp>
      <p:sp>
        <p:nvSpPr>
          <p:cNvPr id="40965" name="Text Box 9"/>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
        <p:nvSpPr>
          <p:cNvPr id="40966" name="Text Box 10"/>
          <p:cNvSpPr txBox="1">
            <a:spLocks noChangeArrowheads="1"/>
          </p:cNvSpPr>
          <p:nvPr/>
        </p:nvSpPr>
        <p:spPr bwMode="auto">
          <a:xfrm>
            <a:off x="5334000" y="2743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txtFirstNum</a:t>
            </a:r>
          </a:p>
        </p:txBody>
      </p:sp>
      <p:sp>
        <p:nvSpPr>
          <p:cNvPr id="40967" name="Text Box 11"/>
          <p:cNvSpPr txBox="1">
            <a:spLocks noChangeArrowheads="1"/>
          </p:cNvSpPr>
          <p:nvPr/>
        </p:nvSpPr>
        <p:spPr bwMode="auto">
          <a:xfrm>
            <a:off x="5334000" y="32766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txtSecondNum</a:t>
            </a:r>
          </a:p>
        </p:txBody>
      </p:sp>
      <p:sp>
        <p:nvSpPr>
          <p:cNvPr id="40968" name="Text Box 12"/>
          <p:cNvSpPr txBox="1">
            <a:spLocks noChangeArrowheads="1"/>
          </p:cNvSpPr>
          <p:nvPr/>
        </p:nvSpPr>
        <p:spPr bwMode="auto">
          <a:xfrm>
            <a:off x="5029200" y="4267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txtResult</a:t>
            </a:r>
          </a:p>
        </p:txBody>
      </p:sp>
      <p:sp>
        <p:nvSpPr>
          <p:cNvPr id="40970" name="Line 6"/>
          <p:cNvSpPr>
            <a:spLocks noChangeShapeType="1"/>
          </p:cNvSpPr>
          <p:nvPr/>
        </p:nvSpPr>
        <p:spPr bwMode="auto">
          <a:xfrm flipH="1">
            <a:off x="4495800" y="29718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40971" name="Line 7"/>
          <p:cNvSpPr>
            <a:spLocks noChangeShapeType="1"/>
          </p:cNvSpPr>
          <p:nvPr/>
        </p:nvSpPr>
        <p:spPr bwMode="auto">
          <a:xfrm flipH="1">
            <a:off x="4495800" y="35052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40972" name="Line 8"/>
          <p:cNvSpPr>
            <a:spLocks noChangeShapeType="1"/>
          </p:cNvSpPr>
          <p:nvPr/>
        </p:nvSpPr>
        <p:spPr bwMode="auto">
          <a:xfrm flipH="1">
            <a:off x="4495800" y="44958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smtClean="0"/>
              <a:t>Example 5: Code</a:t>
            </a:r>
          </a:p>
        </p:txBody>
      </p:sp>
      <p:sp>
        <p:nvSpPr>
          <p:cNvPr id="41989" name="Rectangle 3"/>
          <p:cNvSpPr>
            <a:spLocks noGrp="1" noChangeArrowheads="1"/>
          </p:cNvSpPr>
          <p:nvPr>
            <p:ph sz="quarter" idx="1"/>
          </p:nvPr>
        </p:nvSpPr>
        <p:spPr>
          <a:xfrm>
            <a:off x="228600" y="685800"/>
            <a:ext cx="8650288" cy="4151313"/>
          </a:xfrm>
        </p:spPr>
        <p:txBody>
          <a:bodyPr>
            <a:normAutofit fontScale="92500" lnSpcReduction="10000"/>
          </a:bodyPr>
          <a:lstStyle/>
          <a:p>
            <a:pPr eaLnBrk="1" hangingPunct="1">
              <a:lnSpc>
                <a:spcPct val="90000"/>
              </a:lnSpc>
              <a:buFontTx/>
              <a:buNone/>
            </a:pPr>
            <a:r>
              <a:rPr lang="en-US" sz="2000" b="1" dirty="0" smtClean="0">
                <a:solidFill>
                  <a:schemeClr val="folHlink"/>
                </a:solidFill>
                <a:latin typeface="Courier New" pitchFamily="49" charset="0"/>
              </a:rPr>
              <a:t>Private Sub</a:t>
            </a:r>
            <a:r>
              <a:rPr lang="en-US" sz="2000" b="1" dirty="0" smtClean="0">
                <a:latin typeface="Courier New" pitchFamily="49" charset="0"/>
              </a:rPr>
              <a:t> </a:t>
            </a:r>
            <a:r>
              <a:rPr lang="en-US" sz="2000" b="1" dirty="0" err="1" smtClean="0">
                <a:latin typeface="Courier New" pitchFamily="49" charset="0"/>
              </a:rPr>
              <a:t>btnFindLarger_Click</a:t>
            </a:r>
            <a:r>
              <a:rPr lang="en-US" sz="2000" b="1" dirty="0" smtClean="0">
                <a:latin typeface="Courier New" pitchFamily="49" charset="0"/>
              </a:rPr>
              <a:t>(</a:t>
            </a:r>
            <a:r>
              <a:rPr lang="en-US" sz="2000" b="1" dirty="0" smtClean="0">
                <a:solidFill>
                  <a:schemeClr val="folHlink"/>
                </a:solidFill>
                <a:latin typeface="Courier New" pitchFamily="49" charset="0"/>
              </a:rPr>
              <a:t>...</a:t>
            </a:r>
            <a:r>
              <a:rPr lang="en-US" sz="2000" b="1" dirty="0" smtClean="0">
                <a:latin typeface="Courier New" pitchFamily="49" charset="0"/>
              </a:rPr>
              <a:t>) _</a:t>
            </a: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Handles</a:t>
            </a:r>
            <a:r>
              <a:rPr lang="en-US" sz="2000" b="1" dirty="0" smtClean="0">
                <a:latin typeface="Courier New" pitchFamily="49" charset="0"/>
              </a:rPr>
              <a:t> </a:t>
            </a:r>
            <a:r>
              <a:rPr lang="en-US" sz="2000" b="1" dirty="0" err="1" smtClean="0">
                <a:latin typeface="Courier New" pitchFamily="49" charset="0"/>
              </a:rPr>
              <a:t>btnFindLarger.Click</a:t>
            </a:r>
            <a:endParaRPr lang="en-US" sz="2000" b="1" dirty="0" smtClean="0">
              <a:latin typeface="Courier New" pitchFamily="49" charset="0"/>
            </a:endParaRP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Dim</a:t>
            </a:r>
            <a:r>
              <a:rPr lang="en-US" sz="2000" b="1" dirty="0" smtClean="0">
                <a:latin typeface="Courier New" pitchFamily="49" charset="0"/>
              </a:rPr>
              <a:t> num1, num2 </a:t>
            </a:r>
            <a:r>
              <a:rPr lang="en-US" sz="2000" b="1" dirty="0" smtClean="0">
                <a:solidFill>
                  <a:schemeClr val="folHlink"/>
                </a:solidFill>
                <a:latin typeface="Courier New" pitchFamily="49" charset="0"/>
              </a:rPr>
              <a:t>As</a:t>
            </a:r>
            <a:r>
              <a:rPr lang="en-US" sz="2000" b="1" dirty="0" smtClean="0">
                <a:latin typeface="Courier New" pitchFamily="49" charset="0"/>
              </a:rPr>
              <a:t> </a:t>
            </a:r>
            <a:r>
              <a:rPr lang="en-US" sz="2000" b="1" dirty="0" smtClean="0">
                <a:solidFill>
                  <a:schemeClr val="folHlink"/>
                </a:solidFill>
                <a:latin typeface="Courier New" pitchFamily="49" charset="0"/>
              </a:rPr>
              <a:t>Double</a:t>
            </a:r>
          </a:p>
          <a:p>
            <a:pPr eaLnBrk="1" hangingPunct="1">
              <a:lnSpc>
                <a:spcPct val="90000"/>
              </a:lnSpc>
              <a:buFontTx/>
              <a:buNone/>
            </a:pPr>
            <a:r>
              <a:rPr lang="en-US" sz="2000" b="1" dirty="0" smtClean="0">
                <a:latin typeface="Courier New" pitchFamily="49" charset="0"/>
              </a:rPr>
              <a:t>  num1 = </a:t>
            </a:r>
            <a:r>
              <a:rPr lang="en-US" sz="2000" b="1" dirty="0" err="1" smtClean="0">
                <a:solidFill>
                  <a:schemeClr val="folHlink"/>
                </a:solidFill>
                <a:latin typeface="Courier New" pitchFamily="49" charset="0"/>
              </a:rPr>
              <a:t>CDbl</a:t>
            </a:r>
            <a:r>
              <a:rPr lang="en-US" sz="2000" b="1" dirty="0" smtClean="0">
                <a:latin typeface="Courier New" pitchFamily="49" charset="0"/>
              </a:rPr>
              <a:t>(</a:t>
            </a:r>
            <a:r>
              <a:rPr lang="en-US" sz="2000" b="1" dirty="0" err="1" smtClean="0">
                <a:latin typeface="Courier New" pitchFamily="49" charset="0"/>
              </a:rPr>
              <a:t>txtFirstNum.Text</a:t>
            </a:r>
            <a:r>
              <a:rPr lang="en-US" sz="2000" b="1" dirty="0" smtClean="0">
                <a:latin typeface="Courier New" pitchFamily="49" charset="0"/>
              </a:rPr>
              <a:t>)</a:t>
            </a:r>
          </a:p>
          <a:p>
            <a:pPr eaLnBrk="1" hangingPunct="1">
              <a:lnSpc>
                <a:spcPct val="90000"/>
              </a:lnSpc>
              <a:buFontTx/>
              <a:buNone/>
            </a:pPr>
            <a:r>
              <a:rPr lang="en-US" sz="2000" b="1" dirty="0" smtClean="0">
                <a:latin typeface="Courier New" pitchFamily="49" charset="0"/>
              </a:rPr>
              <a:t>  num2 = </a:t>
            </a:r>
            <a:r>
              <a:rPr lang="en-US" sz="2000" b="1" dirty="0" err="1" smtClean="0">
                <a:solidFill>
                  <a:schemeClr val="folHlink"/>
                </a:solidFill>
                <a:latin typeface="Courier New" pitchFamily="49" charset="0"/>
              </a:rPr>
              <a:t>CDbl</a:t>
            </a:r>
            <a:r>
              <a:rPr lang="en-US" sz="2000" b="1" dirty="0" smtClean="0">
                <a:latin typeface="Courier New" pitchFamily="49" charset="0"/>
              </a:rPr>
              <a:t>(</a:t>
            </a:r>
            <a:r>
              <a:rPr lang="en-US" sz="2000" b="1" dirty="0" err="1" smtClean="0">
                <a:latin typeface="Courier New" pitchFamily="49" charset="0"/>
              </a:rPr>
              <a:t>txtSecondNum.Text</a:t>
            </a:r>
            <a:r>
              <a:rPr lang="en-US" sz="2000" b="1" dirty="0" smtClean="0">
                <a:latin typeface="Courier New" pitchFamily="49" charset="0"/>
              </a:rPr>
              <a:t>)</a:t>
            </a: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If</a:t>
            </a:r>
            <a:r>
              <a:rPr lang="en-US" sz="2000" b="1" dirty="0" smtClean="0">
                <a:latin typeface="Courier New" pitchFamily="49" charset="0"/>
              </a:rPr>
              <a:t> (num1 &gt; num2) </a:t>
            </a:r>
            <a:r>
              <a:rPr lang="en-US" sz="2000" b="1" dirty="0" smtClean="0">
                <a:solidFill>
                  <a:schemeClr val="folHlink"/>
                </a:solidFill>
                <a:latin typeface="Courier New" pitchFamily="49" charset="0"/>
              </a:rPr>
              <a:t>Then</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txtResult.Text</a:t>
            </a:r>
            <a:r>
              <a:rPr lang="en-US" sz="2000" b="1" dirty="0" smtClean="0">
                <a:latin typeface="Courier New" pitchFamily="49" charset="0"/>
              </a:rPr>
              <a:t> = </a:t>
            </a:r>
            <a:r>
              <a:rPr lang="en-US" sz="2000" b="1" dirty="0" smtClean="0">
                <a:solidFill>
                  <a:schemeClr val="hlink"/>
                </a:solidFill>
                <a:latin typeface="Courier New" pitchFamily="49" charset="0"/>
              </a:rPr>
              <a:t>"Larger number is "</a:t>
            </a:r>
            <a:r>
              <a:rPr lang="en-US" sz="2000" b="1" dirty="0" smtClean="0">
                <a:latin typeface="Courier New" pitchFamily="49" charset="0"/>
              </a:rPr>
              <a:t> &amp; num1</a:t>
            </a:r>
          </a:p>
          <a:p>
            <a:pPr eaLnBrk="1" hangingPunct="1">
              <a:lnSpc>
                <a:spcPct val="90000"/>
              </a:lnSpc>
              <a:buFontTx/>
              <a:buNone/>
            </a:pPr>
            <a:r>
              <a:rPr lang="en-US" sz="2000" b="1" dirty="0" smtClean="0">
                <a:latin typeface="Courier New" pitchFamily="49" charset="0"/>
              </a:rPr>
              <a:t>  </a:t>
            </a:r>
            <a:r>
              <a:rPr lang="en-US" sz="2000" b="1" dirty="0" err="1" smtClean="0">
                <a:solidFill>
                  <a:schemeClr val="folHlink"/>
                </a:solidFill>
                <a:latin typeface="Courier New" pitchFamily="49" charset="0"/>
              </a:rPr>
              <a:t>ElseIf</a:t>
            </a:r>
            <a:r>
              <a:rPr lang="en-US" sz="2000" b="1" dirty="0" smtClean="0">
                <a:latin typeface="Courier New" pitchFamily="49" charset="0"/>
              </a:rPr>
              <a:t> (num2 &gt; num1) </a:t>
            </a:r>
            <a:r>
              <a:rPr lang="en-US" sz="2000" b="1" dirty="0" smtClean="0">
                <a:solidFill>
                  <a:schemeClr val="hlink"/>
                </a:solidFill>
                <a:latin typeface="Courier New" pitchFamily="49" charset="0"/>
              </a:rPr>
              <a:t>Then</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txtResult.Text</a:t>
            </a:r>
            <a:r>
              <a:rPr lang="en-US" sz="2000" b="1" dirty="0" smtClean="0">
                <a:latin typeface="Courier New" pitchFamily="49" charset="0"/>
              </a:rPr>
              <a:t> = </a:t>
            </a:r>
            <a:r>
              <a:rPr lang="en-US" sz="2000" b="1" dirty="0" smtClean="0">
                <a:solidFill>
                  <a:schemeClr val="hlink"/>
                </a:solidFill>
                <a:latin typeface="Courier New" pitchFamily="49" charset="0"/>
              </a:rPr>
              <a:t>"Larger number is "</a:t>
            </a:r>
            <a:r>
              <a:rPr lang="en-US" sz="2000" b="1" dirty="0" smtClean="0">
                <a:latin typeface="Courier New" pitchFamily="49" charset="0"/>
              </a:rPr>
              <a:t> &amp; num2</a:t>
            </a: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Else</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txtResult.Text</a:t>
            </a:r>
            <a:r>
              <a:rPr lang="en-US" sz="2000" b="1" dirty="0" smtClean="0">
                <a:latin typeface="Courier New" pitchFamily="49" charset="0"/>
              </a:rPr>
              <a:t> = </a:t>
            </a:r>
            <a:r>
              <a:rPr lang="en-US" sz="2000" b="1" dirty="0" smtClean="0">
                <a:solidFill>
                  <a:schemeClr val="hlink"/>
                </a:solidFill>
                <a:latin typeface="Courier New" pitchFamily="49" charset="0"/>
              </a:rPr>
              <a:t>"The two are equal."</a:t>
            </a:r>
          </a:p>
          <a:p>
            <a:pPr eaLnBrk="1" hangingPunct="1">
              <a:lnSpc>
                <a:spcPct val="90000"/>
              </a:lnSpc>
              <a:buFontTx/>
              <a:buNone/>
            </a:pPr>
            <a:r>
              <a:rPr lang="en-US" sz="2000" b="1" dirty="0" smtClean="0">
                <a:latin typeface="Courier New" pitchFamily="49" charset="0"/>
              </a:rPr>
              <a:t>  </a:t>
            </a:r>
            <a:r>
              <a:rPr lang="en-US" sz="2000" b="1" dirty="0" smtClean="0">
                <a:solidFill>
                  <a:schemeClr val="folHlink"/>
                </a:solidFill>
                <a:latin typeface="Courier New" pitchFamily="49" charset="0"/>
              </a:rPr>
              <a:t>End If</a:t>
            </a:r>
          </a:p>
          <a:p>
            <a:pPr eaLnBrk="1" hangingPunct="1">
              <a:lnSpc>
                <a:spcPct val="90000"/>
              </a:lnSpc>
              <a:buFontTx/>
              <a:buNone/>
            </a:pPr>
            <a:r>
              <a:rPr lang="en-US" sz="2000" b="1" dirty="0" smtClean="0">
                <a:solidFill>
                  <a:schemeClr val="folHlink"/>
                </a:solidFill>
                <a:latin typeface="Courier New" pitchFamily="49" charset="0"/>
              </a:rPr>
              <a:t>End Sub</a:t>
            </a:r>
          </a:p>
        </p:txBody>
      </p:sp>
      <p:sp>
        <p:nvSpPr>
          <p:cNvPr id="4198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F4E95BD-4490-4511-846E-4BD38A4CE97C}" type="slidenum">
              <a:rPr lang="en-US" sz="1400" smtClean="0"/>
              <a:pPr eaLnBrk="1" hangingPunct="1"/>
              <a:t>44</a:t>
            </a:fld>
            <a:endParaRPr lang="en-US" sz="1400" smtClean="0"/>
          </a:p>
        </p:txBody>
      </p:sp>
      <p:sp>
        <p:nvSpPr>
          <p:cNvPr id="6" name="TextBox 5"/>
          <p:cNvSpPr txBox="1"/>
          <p:nvPr/>
        </p:nvSpPr>
        <p:spPr>
          <a:xfrm>
            <a:off x="457200" y="5638800"/>
            <a:ext cx="4114800" cy="646331"/>
          </a:xfrm>
          <a:prstGeom prst="rect">
            <a:avLst/>
          </a:prstGeom>
          <a:noFill/>
        </p:spPr>
        <p:txBody>
          <a:bodyPr wrap="square" rtlCol="0">
            <a:spAutoFit/>
          </a:bodyPr>
          <a:lstStyle/>
          <a:p>
            <a:r>
              <a:rPr lang="en-US" sz="3600" b="1" dirty="0" smtClean="0">
                <a:solidFill>
                  <a:srgbClr val="FF0000"/>
                </a:solidFill>
              </a:rPr>
              <a:t>What happens?</a:t>
            </a:r>
            <a:endParaRPr lang="en-US" sz="3600" b="1" dirty="0">
              <a:solidFill>
                <a:srgbClr val="FF0000"/>
              </a:solidFill>
            </a:endParaRPr>
          </a:p>
        </p:txBody>
      </p:sp>
      <p:pic>
        <p:nvPicPr>
          <p:cNvPr id="7" name="Content Placeholder 13" descr="4-2-1.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423" y="4419600"/>
            <a:ext cx="2521027" cy="20924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smtClean="0"/>
              <a:t>Example 6: Form</a:t>
            </a:r>
          </a:p>
        </p:txBody>
      </p:sp>
      <p:pic>
        <p:nvPicPr>
          <p:cNvPr id="43017" name="Content Placeholder 10" descr="4-2-6.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57200" y="457200"/>
            <a:ext cx="4495800" cy="3680030"/>
          </a:xfrm>
        </p:spPr>
      </p:pic>
      <p:sp>
        <p:nvSpPr>
          <p:cNvPr id="4301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E481431-DE80-4B9E-BC4B-1E07179EBF67}" type="slidenum">
              <a:rPr lang="en-US" sz="1400" smtClean="0"/>
              <a:pPr eaLnBrk="1" hangingPunct="1"/>
              <a:t>45</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smtClean="0"/>
              <a:t>Example 6: Partial Code</a:t>
            </a:r>
          </a:p>
        </p:txBody>
      </p:sp>
      <p:sp>
        <p:nvSpPr>
          <p:cNvPr id="44037" name="Rectangle 3"/>
          <p:cNvSpPr>
            <a:spLocks noGrp="1" noChangeArrowheads="1"/>
          </p:cNvSpPr>
          <p:nvPr>
            <p:ph sz="quarter" idx="1"/>
          </p:nvPr>
        </p:nvSpPr>
        <p:spPr>
          <a:xfrm>
            <a:off x="228600" y="914597"/>
            <a:ext cx="8650288" cy="4151313"/>
          </a:xfrm>
        </p:spPr>
        <p:txBody>
          <a:bodyPr>
            <a:normAutofit fontScale="92500" lnSpcReduction="10000"/>
          </a:bodyPr>
          <a:lstStyle/>
          <a:p>
            <a:pPr eaLnBrk="1" hangingPunct="1">
              <a:lnSpc>
                <a:spcPct val="90000"/>
              </a:lnSpc>
              <a:buFontTx/>
              <a:buNone/>
            </a:pPr>
            <a:r>
              <a:rPr lang="en-US" sz="2000" b="1" dirty="0" smtClean="0">
                <a:solidFill>
                  <a:schemeClr val="folHlink"/>
                </a:solidFill>
                <a:latin typeface="Courier New" pitchFamily="49" charset="0"/>
              </a:rPr>
              <a:t>Dim</a:t>
            </a:r>
            <a:r>
              <a:rPr lang="en-US" sz="2000" b="1" dirty="0" smtClean="0">
                <a:latin typeface="Courier New" pitchFamily="49" charset="0"/>
              </a:rPr>
              <a:t> </a:t>
            </a:r>
            <a:r>
              <a:rPr lang="en-US" sz="2000" b="1" dirty="0" err="1" smtClean="0">
                <a:latin typeface="Courier New" pitchFamily="49" charset="0"/>
              </a:rPr>
              <a:t>ytdEarnings</a:t>
            </a:r>
            <a:r>
              <a:rPr lang="en-US" sz="2000" b="1" dirty="0" smtClean="0">
                <a:latin typeface="Courier New" pitchFamily="49" charset="0"/>
              </a:rPr>
              <a:t>, </a:t>
            </a:r>
            <a:r>
              <a:rPr lang="en-US" sz="2000" b="1" dirty="0" err="1" smtClean="0">
                <a:latin typeface="Courier New" pitchFamily="49" charset="0"/>
              </a:rPr>
              <a:t>curEarnings</a:t>
            </a:r>
            <a:r>
              <a:rPr lang="en-US" sz="2000" b="1" dirty="0" smtClean="0">
                <a:latin typeface="Courier New" pitchFamily="49" charset="0"/>
              </a:rPr>
              <a:t> </a:t>
            </a:r>
            <a:r>
              <a:rPr lang="en-US" sz="2000" b="1" dirty="0" smtClean="0">
                <a:solidFill>
                  <a:schemeClr val="folHlink"/>
                </a:solidFill>
                <a:latin typeface="Courier New" pitchFamily="49" charset="0"/>
              </a:rPr>
              <a:t>As Double</a:t>
            </a:r>
          </a:p>
          <a:p>
            <a:pPr eaLnBrk="1" hangingPunct="1">
              <a:lnSpc>
                <a:spcPct val="90000"/>
              </a:lnSpc>
              <a:buFontTx/>
              <a:buNone/>
            </a:pPr>
            <a:r>
              <a:rPr lang="en-US" sz="2000" b="1" dirty="0" smtClean="0">
                <a:solidFill>
                  <a:schemeClr val="folHlink"/>
                </a:solidFill>
                <a:latin typeface="Courier New" pitchFamily="49" charset="0"/>
              </a:rPr>
              <a:t>Dim</a:t>
            </a:r>
            <a:r>
              <a:rPr lang="en-US" sz="2000" b="1" dirty="0" smtClean="0">
                <a:latin typeface="Courier New" pitchFamily="49" charset="0"/>
              </a:rPr>
              <a:t> </a:t>
            </a:r>
            <a:r>
              <a:rPr lang="en-US" sz="2000" b="1" dirty="0" err="1" smtClean="0">
                <a:latin typeface="Courier New" pitchFamily="49" charset="0"/>
              </a:rPr>
              <a:t>socSecBenTax</a:t>
            </a:r>
            <a:r>
              <a:rPr lang="en-US" sz="2000" b="1" dirty="0" smtClean="0">
                <a:latin typeface="Courier New" pitchFamily="49" charset="0"/>
              </a:rPr>
              <a:t>, </a:t>
            </a:r>
            <a:r>
              <a:rPr lang="en-US" sz="2000" b="1" dirty="0" err="1" smtClean="0">
                <a:latin typeface="Courier New" pitchFamily="49" charset="0"/>
              </a:rPr>
              <a:t>medicareTax</a:t>
            </a:r>
            <a:r>
              <a:rPr lang="en-US" sz="2000" b="1" dirty="0" smtClean="0">
                <a:latin typeface="Courier New" pitchFamily="49" charset="0"/>
              </a:rPr>
              <a:t>, </a:t>
            </a:r>
            <a:r>
              <a:rPr lang="en-US" sz="2000" b="1" dirty="0" err="1" smtClean="0">
                <a:latin typeface="Courier New" pitchFamily="49" charset="0"/>
              </a:rPr>
              <a:t>ficaTaxes</a:t>
            </a:r>
            <a:r>
              <a:rPr lang="en-US" sz="2000" b="1" dirty="0" smtClean="0">
                <a:latin typeface="Courier New" pitchFamily="49" charset="0"/>
              </a:rPr>
              <a:t> </a:t>
            </a:r>
            <a:r>
              <a:rPr lang="en-US" sz="2000" b="1" dirty="0" smtClean="0">
                <a:solidFill>
                  <a:schemeClr val="folHlink"/>
                </a:solidFill>
                <a:latin typeface="Courier New" pitchFamily="49" charset="0"/>
              </a:rPr>
              <a:t>As Double</a:t>
            </a:r>
          </a:p>
          <a:p>
            <a:pPr eaLnBrk="1" hangingPunct="1">
              <a:lnSpc>
                <a:spcPct val="90000"/>
              </a:lnSpc>
              <a:buFontTx/>
              <a:buNone/>
            </a:pPr>
            <a:r>
              <a:rPr lang="en-US" sz="2000" b="1" dirty="0" err="1" smtClean="0">
                <a:latin typeface="Courier New" pitchFamily="49" charset="0"/>
              </a:rPr>
              <a:t>ytdEarnings</a:t>
            </a:r>
            <a:r>
              <a:rPr lang="en-US" sz="2000" b="1" dirty="0" smtClean="0">
                <a:latin typeface="Courier New" pitchFamily="49" charset="0"/>
              </a:rPr>
              <a:t> = </a:t>
            </a:r>
            <a:r>
              <a:rPr lang="en-US" sz="2000" b="1" dirty="0" err="1" smtClean="0">
                <a:solidFill>
                  <a:schemeClr val="folHlink"/>
                </a:solidFill>
                <a:latin typeface="Courier New" pitchFamily="49" charset="0"/>
              </a:rPr>
              <a:t>CDbl</a:t>
            </a:r>
            <a:r>
              <a:rPr lang="en-US" sz="2000" b="1" dirty="0" smtClean="0">
                <a:latin typeface="Courier New" pitchFamily="49" charset="0"/>
              </a:rPr>
              <a:t>(</a:t>
            </a:r>
            <a:r>
              <a:rPr lang="en-US" sz="2000" b="1" dirty="0" err="1" smtClean="0">
                <a:latin typeface="Courier New" pitchFamily="49" charset="0"/>
              </a:rPr>
              <a:t>txtToDate.Text</a:t>
            </a:r>
            <a:r>
              <a:rPr lang="en-US" sz="2000" b="1" dirty="0" smtClean="0">
                <a:latin typeface="Courier New" pitchFamily="49" charset="0"/>
              </a:rPr>
              <a:t>)</a:t>
            </a:r>
          </a:p>
          <a:p>
            <a:pPr eaLnBrk="1" hangingPunct="1">
              <a:lnSpc>
                <a:spcPct val="90000"/>
              </a:lnSpc>
              <a:buFontTx/>
              <a:buNone/>
            </a:pPr>
            <a:r>
              <a:rPr lang="en-US" sz="2000" b="1" dirty="0" err="1" smtClean="0">
                <a:latin typeface="Courier New" pitchFamily="49" charset="0"/>
              </a:rPr>
              <a:t>curEarnings</a:t>
            </a:r>
            <a:r>
              <a:rPr lang="en-US" sz="2000" b="1" dirty="0" smtClean="0">
                <a:latin typeface="Courier New" pitchFamily="49" charset="0"/>
              </a:rPr>
              <a:t> = </a:t>
            </a:r>
            <a:r>
              <a:rPr lang="en-US" sz="2000" b="1" dirty="0" err="1" smtClean="0">
                <a:solidFill>
                  <a:schemeClr val="folHlink"/>
                </a:solidFill>
                <a:latin typeface="Courier New" pitchFamily="49" charset="0"/>
              </a:rPr>
              <a:t>CDbl</a:t>
            </a:r>
            <a:r>
              <a:rPr lang="en-US" sz="2000" b="1" dirty="0" smtClean="0">
                <a:latin typeface="Courier New" pitchFamily="49" charset="0"/>
              </a:rPr>
              <a:t>(</a:t>
            </a:r>
            <a:r>
              <a:rPr lang="en-US" sz="2000" b="1" dirty="0" err="1" smtClean="0">
                <a:latin typeface="Courier New" pitchFamily="49" charset="0"/>
              </a:rPr>
              <a:t>txtCurrent.Text</a:t>
            </a:r>
            <a:r>
              <a:rPr lang="en-US" sz="2000" b="1" dirty="0" smtClean="0">
                <a:latin typeface="Courier New" pitchFamily="49" charset="0"/>
              </a:rPr>
              <a:t>)</a:t>
            </a:r>
          </a:p>
          <a:p>
            <a:pPr eaLnBrk="1" hangingPunct="1">
              <a:lnSpc>
                <a:spcPct val="90000"/>
              </a:lnSpc>
              <a:buFontTx/>
              <a:buNone/>
            </a:pPr>
            <a:r>
              <a:rPr lang="en-US" sz="2000" b="1" dirty="0" smtClean="0">
                <a:solidFill>
                  <a:schemeClr val="folHlink"/>
                </a:solidFill>
                <a:latin typeface="Courier New" pitchFamily="49" charset="0"/>
              </a:rPr>
              <a:t>If</a:t>
            </a:r>
            <a:r>
              <a:rPr lang="en-US" sz="2000" b="1" dirty="0" smtClean="0">
                <a:latin typeface="Courier New" pitchFamily="49" charset="0"/>
              </a:rPr>
              <a:t> (</a:t>
            </a:r>
            <a:r>
              <a:rPr lang="en-US" sz="2000" b="1" dirty="0" err="1" smtClean="0">
                <a:latin typeface="Courier New" pitchFamily="49" charset="0"/>
              </a:rPr>
              <a:t>ytdEarnings</a:t>
            </a:r>
            <a:r>
              <a:rPr lang="en-US" sz="2000" b="1" dirty="0" smtClean="0">
                <a:latin typeface="Courier New" pitchFamily="49" charset="0"/>
              </a:rPr>
              <a:t> + </a:t>
            </a:r>
            <a:r>
              <a:rPr lang="en-US" sz="2000" b="1" dirty="0" err="1" smtClean="0">
                <a:latin typeface="Courier New" pitchFamily="49" charset="0"/>
              </a:rPr>
              <a:t>curEarnings</a:t>
            </a:r>
            <a:r>
              <a:rPr lang="en-US" sz="2000" b="1" dirty="0" smtClean="0">
                <a:latin typeface="Courier New" pitchFamily="49" charset="0"/>
              </a:rPr>
              <a:t>) &lt;= 102000 </a:t>
            </a:r>
            <a:r>
              <a:rPr lang="en-US" sz="2000" b="1" dirty="0" smtClean="0">
                <a:solidFill>
                  <a:schemeClr val="folHlink"/>
                </a:solidFill>
                <a:latin typeface="Courier New" pitchFamily="49" charset="0"/>
              </a:rPr>
              <a:t>Then</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socSecBenTax</a:t>
            </a:r>
            <a:r>
              <a:rPr lang="en-US" sz="2000" b="1" dirty="0" smtClean="0">
                <a:latin typeface="Courier New" pitchFamily="49" charset="0"/>
              </a:rPr>
              <a:t> = 0.062 * </a:t>
            </a:r>
            <a:r>
              <a:rPr lang="en-US" sz="2000" b="1" dirty="0" err="1" smtClean="0">
                <a:latin typeface="Courier New" pitchFamily="49" charset="0"/>
              </a:rPr>
              <a:t>curEarnings</a:t>
            </a:r>
            <a:endParaRPr lang="en-US" sz="2000" b="1" dirty="0" smtClean="0">
              <a:latin typeface="Courier New" pitchFamily="49" charset="0"/>
            </a:endParaRPr>
          </a:p>
          <a:p>
            <a:pPr eaLnBrk="1" hangingPunct="1">
              <a:lnSpc>
                <a:spcPct val="90000"/>
              </a:lnSpc>
              <a:buFontTx/>
              <a:buNone/>
            </a:pPr>
            <a:r>
              <a:rPr lang="en-US" sz="2000" b="1" dirty="0" err="1" smtClean="0">
                <a:solidFill>
                  <a:schemeClr val="folHlink"/>
                </a:solidFill>
                <a:latin typeface="Courier New" pitchFamily="49" charset="0"/>
              </a:rPr>
              <a:t>ElseIf</a:t>
            </a:r>
            <a:r>
              <a:rPr lang="en-US" sz="2000" b="1" dirty="0" smtClean="0">
                <a:latin typeface="Courier New" pitchFamily="49" charset="0"/>
              </a:rPr>
              <a:t> </a:t>
            </a:r>
            <a:r>
              <a:rPr lang="en-US" sz="2000" b="1" dirty="0" err="1" smtClean="0">
                <a:latin typeface="Courier New" pitchFamily="49" charset="0"/>
              </a:rPr>
              <a:t>ytdEarnings</a:t>
            </a:r>
            <a:r>
              <a:rPr lang="en-US" sz="2000" b="1" dirty="0" smtClean="0">
                <a:latin typeface="Courier New" pitchFamily="49" charset="0"/>
              </a:rPr>
              <a:t> &lt; 102000 Then</a:t>
            </a:r>
          </a:p>
          <a:p>
            <a:pPr eaLnBrk="1" hangingPunct="1">
              <a:lnSpc>
                <a:spcPct val="90000"/>
              </a:lnSpc>
              <a:buFontTx/>
              <a:buNone/>
            </a:pPr>
            <a:r>
              <a:rPr lang="en-US" sz="2000" b="1" dirty="0" smtClean="0">
                <a:latin typeface="Courier New" pitchFamily="49" charset="0"/>
              </a:rPr>
              <a:t>  </a:t>
            </a:r>
            <a:r>
              <a:rPr lang="en-US" sz="2000" b="1" dirty="0" err="1" smtClean="0">
                <a:latin typeface="Courier New" pitchFamily="49" charset="0"/>
              </a:rPr>
              <a:t>socSecBenTax</a:t>
            </a:r>
            <a:r>
              <a:rPr lang="en-US" sz="2000" b="1" dirty="0" smtClean="0">
                <a:latin typeface="Courier New" pitchFamily="49" charset="0"/>
              </a:rPr>
              <a:t> = 0.062 * (102000 - </a:t>
            </a:r>
            <a:r>
              <a:rPr lang="en-US" sz="2000" b="1" dirty="0" err="1" smtClean="0">
                <a:latin typeface="Courier New" pitchFamily="49" charset="0"/>
              </a:rPr>
              <a:t>ytdEarnings</a:t>
            </a:r>
            <a:r>
              <a:rPr lang="en-US" sz="2000" b="1" dirty="0" smtClean="0">
                <a:latin typeface="Courier New" pitchFamily="49" charset="0"/>
              </a:rPr>
              <a:t>)</a:t>
            </a:r>
          </a:p>
          <a:p>
            <a:pPr eaLnBrk="1" hangingPunct="1">
              <a:lnSpc>
                <a:spcPct val="90000"/>
              </a:lnSpc>
              <a:buFontTx/>
              <a:buNone/>
            </a:pPr>
            <a:r>
              <a:rPr lang="en-US" sz="2000" b="1" dirty="0" smtClean="0">
                <a:solidFill>
                  <a:schemeClr val="folHlink"/>
                </a:solidFill>
                <a:latin typeface="Courier New" pitchFamily="49" charset="0"/>
              </a:rPr>
              <a:t>End If</a:t>
            </a:r>
          </a:p>
          <a:p>
            <a:pPr eaLnBrk="1" hangingPunct="1">
              <a:lnSpc>
                <a:spcPct val="90000"/>
              </a:lnSpc>
              <a:buFontTx/>
              <a:buNone/>
            </a:pPr>
            <a:r>
              <a:rPr lang="en-US" sz="2000" b="1" dirty="0" err="1" smtClean="0">
                <a:latin typeface="Courier New" pitchFamily="49" charset="0"/>
              </a:rPr>
              <a:t>medicareTax</a:t>
            </a:r>
            <a:r>
              <a:rPr lang="en-US" sz="2000" b="1" dirty="0" smtClean="0">
                <a:latin typeface="Courier New" pitchFamily="49" charset="0"/>
              </a:rPr>
              <a:t> = 0.0145 * </a:t>
            </a:r>
            <a:r>
              <a:rPr lang="en-US" sz="2000" b="1" dirty="0" err="1" smtClean="0">
                <a:latin typeface="Courier New" pitchFamily="49" charset="0"/>
              </a:rPr>
              <a:t>curEarnings</a:t>
            </a:r>
            <a:endParaRPr lang="en-US" sz="2000" b="1" dirty="0" smtClean="0">
              <a:latin typeface="Courier New" pitchFamily="49" charset="0"/>
            </a:endParaRPr>
          </a:p>
          <a:p>
            <a:pPr eaLnBrk="1" hangingPunct="1">
              <a:lnSpc>
                <a:spcPct val="90000"/>
              </a:lnSpc>
              <a:buFontTx/>
              <a:buNone/>
            </a:pPr>
            <a:r>
              <a:rPr lang="en-US" sz="2000" b="1" dirty="0" err="1" smtClean="0">
                <a:latin typeface="Courier New" pitchFamily="49" charset="0"/>
              </a:rPr>
              <a:t>ficaTaxes</a:t>
            </a:r>
            <a:r>
              <a:rPr lang="en-US" sz="2000" b="1" dirty="0" smtClean="0">
                <a:latin typeface="Courier New" pitchFamily="49" charset="0"/>
              </a:rPr>
              <a:t> = </a:t>
            </a:r>
            <a:r>
              <a:rPr lang="en-US" sz="2000" b="1" dirty="0" err="1" smtClean="0">
                <a:latin typeface="Courier New" pitchFamily="49" charset="0"/>
              </a:rPr>
              <a:t>socSecBenTax</a:t>
            </a:r>
            <a:r>
              <a:rPr lang="en-US" sz="2000" b="1" dirty="0" smtClean="0">
                <a:latin typeface="Courier New" pitchFamily="49" charset="0"/>
              </a:rPr>
              <a:t> + </a:t>
            </a:r>
            <a:r>
              <a:rPr lang="en-US" sz="2000" b="1" dirty="0" err="1" smtClean="0">
                <a:latin typeface="Courier New" pitchFamily="49" charset="0"/>
              </a:rPr>
              <a:t>medicareTax</a:t>
            </a:r>
            <a:endParaRPr lang="en-US" sz="2000" b="1" dirty="0" smtClean="0">
              <a:latin typeface="Courier New" pitchFamily="49" charset="0"/>
            </a:endParaRPr>
          </a:p>
          <a:p>
            <a:pPr eaLnBrk="1" hangingPunct="1">
              <a:lnSpc>
                <a:spcPct val="90000"/>
              </a:lnSpc>
              <a:buFontTx/>
              <a:buNone/>
            </a:pPr>
            <a:r>
              <a:rPr lang="en-US" sz="2000" b="1" dirty="0" err="1" smtClean="0">
                <a:latin typeface="Courier New" pitchFamily="49" charset="0"/>
              </a:rPr>
              <a:t>txtText.Text</a:t>
            </a:r>
            <a:r>
              <a:rPr lang="en-US" sz="2000" b="1" dirty="0" smtClean="0">
                <a:latin typeface="Courier New" pitchFamily="49" charset="0"/>
              </a:rPr>
              <a:t> = </a:t>
            </a:r>
            <a:r>
              <a:rPr lang="en-US" sz="2000" b="1" dirty="0" err="1" smtClean="0">
                <a:latin typeface="Courier New" pitchFamily="49" charset="0"/>
              </a:rPr>
              <a:t>FormatCurrency</a:t>
            </a:r>
            <a:r>
              <a:rPr lang="en-US" sz="2000" b="1" dirty="0" smtClean="0">
                <a:latin typeface="Courier New" pitchFamily="49" charset="0"/>
              </a:rPr>
              <a:t>(</a:t>
            </a:r>
            <a:r>
              <a:rPr lang="en-US" sz="2000" b="1" dirty="0" err="1" smtClean="0">
                <a:latin typeface="Courier New" pitchFamily="49" charset="0"/>
              </a:rPr>
              <a:t>ficaTaxes</a:t>
            </a:r>
            <a:r>
              <a:rPr lang="en-US" sz="2000" b="1" dirty="0" smtClean="0">
                <a:latin typeface="Courier New" pitchFamily="49" charset="0"/>
              </a:rPr>
              <a:t>)</a:t>
            </a:r>
          </a:p>
          <a:p>
            <a:pPr eaLnBrk="1" hangingPunct="1">
              <a:lnSpc>
                <a:spcPct val="90000"/>
              </a:lnSpc>
              <a:buFontTx/>
              <a:buNone/>
            </a:pPr>
            <a:r>
              <a:rPr lang="en-US" sz="2000" b="1" dirty="0" smtClean="0">
                <a:solidFill>
                  <a:schemeClr val="folHlink"/>
                </a:solidFill>
                <a:latin typeface="Courier New" pitchFamily="49" charset="0"/>
              </a:rPr>
              <a:t>End Function</a:t>
            </a:r>
          </a:p>
        </p:txBody>
      </p:sp>
      <p:sp>
        <p:nvSpPr>
          <p:cNvPr id="4403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8D23E09-FBF4-4B28-81C7-DF9FD78B9ECA}" type="slidenum">
              <a:rPr lang="en-US" sz="1400" smtClean="0"/>
              <a:pPr eaLnBrk="1" hangingPunct="1"/>
              <a:t>46</a:t>
            </a:fld>
            <a:endParaRPr lang="en-US" sz="1400" smtClean="0"/>
          </a:p>
        </p:txBody>
      </p:sp>
      <p:sp>
        <p:nvSpPr>
          <p:cNvPr id="6" name="TextBox 5"/>
          <p:cNvSpPr txBox="1"/>
          <p:nvPr/>
        </p:nvSpPr>
        <p:spPr>
          <a:xfrm>
            <a:off x="304800" y="5486400"/>
            <a:ext cx="4114800" cy="646331"/>
          </a:xfrm>
          <a:prstGeom prst="rect">
            <a:avLst/>
          </a:prstGeom>
          <a:noFill/>
        </p:spPr>
        <p:txBody>
          <a:bodyPr wrap="square" rtlCol="0">
            <a:spAutoFit/>
          </a:bodyPr>
          <a:lstStyle/>
          <a:p>
            <a:r>
              <a:rPr lang="en-US" sz="3600" b="1" dirty="0" smtClean="0">
                <a:solidFill>
                  <a:srgbClr val="FF0000"/>
                </a:solidFill>
              </a:rPr>
              <a:t>What happens?</a:t>
            </a:r>
            <a:endParaRPr lang="en-US" sz="3600" b="1" dirty="0">
              <a:solidFill>
                <a:srgbClr val="FF0000"/>
              </a:solidFill>
            </a:endParaRPr>
          </a:p>
        </p:txBody>
      </p:sp>
      <p:pic>
        <p:nvPicPr>
          <p:cNvPr id="7" name="Content Placeholder 10" descr="4-2-6.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949662"/>
            <a:ext cx="2667000" cy="218306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smtClean="0"/>
              <a:t>Example 6: Output</a:t>
            </a:r>
          </a:p>
        </p:txBody>
      </p:sp>
      <p:pic>
        <p:nvPicPr>
          <p:cNvPr id="45065" name="Content Placeholder 10" descr="4-2-6R.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05000" y="2362200"/>
            <a:ext cx="4495800" cy="3680030"/>
          </a:xfrm>
        </p:spPr>
      </p:pic>
      <p:sp>
        <p:nvSpPr>
          <p:cNvPr id="4505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3525FAE-9FD4-4448-BC39-15AD345EE5E7}" type="slidenum">
              <a:rPr lang="en-US" sz="1400" smtClean="0"/>
              <a:pPr eaLnBrk="1" hangingPunct="1"/>
              <a:t>47</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fade">
                                      <p:cBhvr>
                                        <p:cTn id="7"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smtClean="0"/>
              <a:t>Comments</a:t>
            </a:r>
          </a:p>
        </p:txBody>
      </p:sp>
      <p:sp>
        <p:nvSpPr>
          <p:cNvPr id="46085" name="Rectangle 3"/>
          <p:cNvSpPr>
            <a:spLocks noGrp="1" noChangeArrowheads="1"/>
          </p:cNvSpPr>
          <p:nvPr>
            <p:ph sz="quarter" idx="1"/>
          </p:nvPr>
        </p:nvSpPr>
        <p:spPr/>
        <p:txBody>
          <a:bodyPr/>
          <a:lstStyle/>
          <a:p>
            <a:pPr eaLnBrk="1" hangingPunct="1"/>
            <a:r>
              <a:rPr lang="en-US" dirty="0" smtClean="0">
                <a:cs typeface="Times New Roman" pitchFamily="18" charset="0"/>
              </a:rPr>
              <a:t>When one If block is contained inside another If block, the structure is referred to as </a:t>
            </a:r>
            <a:r>
              <a:rPr lang="en-US" b="1" dirty="0" smtClean="0">
                <a:cs typeface="Times New Roman" pitchFamily="18" charset="0"/>
              </a:rPr>
              <a:t>nested If blocks</a:t>
            </a:r>
            <a:r>
              <a:rPr lang="en-US" dirty="0" smtClean="0">
                <a:cs typeface="Times New Roman" pitchFamily="18" charset="0"/>
              </a:rPr>
              <a:t>.</a:t>
            </a:r>
            <a:endParaRPr lang="en-US" dirty="0" smtClean="0"/>
          </a:p>
          <a:p>
            <a:pPr eaLnBrk="1" hangingPunct="1">
              <a:spcBef>
                <a:spcPts val="1800"/>
              </a:spcBef>
            </a:pPr>
            <a:r>
              <a:rPr lang="en-US" dirty="0" smtClean="0"/>
              <a:t>Care should be taken to make </a:t>
            </a:r>
            <a:r>
              <a:rPr lang="en-US" b="1" dirty="0" smtClean="0"/>
              <a:t>If</a:t>
            </a:r>
            <a:r>
              <a:rPr lang="en-US" dirty="0" smtClean="0"/>
              <a:t> blocks easy to understand. </a:t>
            </a:r>
          </a:p>
        </p:txBody>
      </p:sp>
      <p:sp>
        <p:nvSpPr>
          <p:cNvPr id="4608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114331F-E5A0-4908-BFC0-5438F0626CAA}" type="slidenum">
              <a:rPr lang="en-US" sz="1400" smtClean="0"/>
              <a:pPr eaLnBrk="1" hangingPunct="1"/>
              <a:t>48</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eaLnBrk="1" hangingPunct="1"/>
            <a:r>
              <a:rPr lang="en-US" smtClean="0"/>
              <a:t>Simplified Nested If Statement</a:t>
            </a:r>
          </a:p>
        </p:txBody>
      </p:sp>
      <p:sp>
        <p:nvSpPr>
          <p:cNvPr id="47109" name="Rectangle 3"/>
          <p:cNvSpPr>
            <a:spLocks noGrp="1" noChangeArrowheads="1"/>
          </p:cNvSpPr>
          <p:nvPr>
            <p:ph sz="quarter" idx="1"/>
          </p:nvPr>
        </p:nvSpPr>
        <p:spPr/>
        <p:txBody>
          <a:bodyPr/>
          <a:lstStyle/>
          <a:p>
            <a:pPr eaLnBrk="1" hangingPunct="1">
              <a:buFontTx/>
              <a:buNone/>
            </a:pPr>
            <a:r>
              <a:rPr lang="en-US" sz="2000" b="1" smtClean="0">
                <a:solidFill>
                  <a:schemeClr val="folHlink"/>
                </a:solidFill>
                <a:latin typeface="Courier New" pitchFamily="49" charset="0"/>
              </a:rPr>
              <a:t>If</a:t>
            </a:r>
            <a:r>
              <a:rPr lang="en-US" sz="2000" b="1" smtClean="0">
                <a:latin typeface="Courier New" pitchFamily="49" charset="0"/>
              </a:rPr>
              <a:t> </a:t>
            </a:r>
            <a:r>
              <a:rPr lang="en-US" sz="2000" b="1" i="1" smtClean="0">
                <a:latin typeface="Courier New" pitchFamily="49" charset="0"/>
              </a:rPr>
              <a:t>cond1 </a:t>
            </a:r>
            <a:r>
              <a:rPr lang="en-US" sz="2000" b="1" smtClean="0">
                <a:solidFill>
                  <a:schemeClr val="folHlink"/>
                </a:solidFill>
                <a:latin typeface="Courier New" pitchFamily="49" charset="0"/>
              </a:rPr>
              <a:t>Then        If</a:t>
            </a:r>
            <a:r>
              <a:rPr lang="en-US" sz="2000" b="1" smtClean="0">
                <a:latin typeface="Courier New" pitchFamily="49" charset="0"/>
              </a:rPr>
              <a:t> </a:t>
            </a:r>
            <a:r>
              <a:rPr lang="en-US" sz="2000" b="1" i="1" smtClean="0">
                <a:latin typeface="Courier New" pitchFamily="49" charset="0"/>
              </a:rPr>
              <a:t>cond1 </a:t>
            </a:r>
            <a:r>
              <a:rPr lang="en-US" sz="2000" b="1" smtClean="0">
                <a:solidFill>
                  <a:schemeClr val="folHlink"/>
                </a:solidFill>
                <a:latin typeface="Courier New" pitchFamily="49" charset="0"/>
              </a:rPr>
              <a:t>And</a:t>
            </a:r>
            <a:r>
              <a:rPr lang="en-US" sz="2000" b="1" smtClean="0">
                <a:latin typeface="Courier New" pitchFamily="49" charset="0"/>
              </a:rPr>
              <a:t> </a:t>
            </a:r>
            <a:r>
              <a:rPr lang="en-US" sz="2000" b="1" i="1" smtClean="0">
                <a:latin typeface="Courier New" pitchFamily="49" charset="0"/>
              </a:rPr>
              <a:t>cond2 </a:t>
            </a:r>
            <a:r>
              <a:rPr lang="en-US" sz="2000" b="1" smtClean="0">
                <a:solidFill>
                  <a:schemeClr val="folHlink"/>
                </a:solidFill>
                <a:latin typeface="Courier New" pitchFamily="49" charset="0"/>
              </a:rPr>
              <a:t>Then</a:t>
            </a:r>
          </a:p>
          <a:p>
            <a:pPr eaLnBrk="1" hangingPunct="1">
              <a:buFontTx/>
              <a:buNone/>
            </a:pPr>
            <a:r>
              <a:rPr lang="en-US" sz="2000" b="1" smtClean="0">
                <a:latin typeface="Courier New" pitchFamily="49" charset="0"/>
              </a:rPr>
              <a:t>  </a:t>
            </a:r>
            <a:r>
              <a:rPr lang="en-US" sz="2000" b="1" smtClean="0">
                <a:solidFill>
                  <a:schemeClr val="folHlink"/>
                </a:solidFill>
                <a:latin typeface="Courier New" pitchFamily="49" charset="0"/>
              </a:rPr>
              <a:t>If</a:t>
            </a:r>
            <a:r>
              <a:rPr lang="en-US" sz="2000" b="1" smtClean="0">
                <a:latin typeface="Courier New" pitchFamily="49" charset="0"/>
              </a:rPr>
              <a:t> </a:t>
            </a:r>
            <a:r>
              <a:rPr lang="en-US" sz="2000" b="1" i="1" smtClean="0">
                <a:latin typeface="Courier New" pitchFamily="49" charset="0"/>
              </a:rPr>
              <a:t>cond2 </a:t>
            </a:r>
            <a:r>
              <a:rPr lang="en-US" sz="2000" b="1" smtClean="0">
                <a:solidFill>
                  <a:schemeClr val="folHlink"/>
                </a:solidFill>
                <a:latin typeface="Courier New" pitchFamily="49" charset="0"/>
              </a:rPr>
              <a:t>Then</a:t>
            </a:r>
            <a:r>
              <a:rPr lang="en-US" sz="2000" b="1" smtClean="0">
                <a:latin typeface="Courier New" pitchFamily="49" charset="0"/>
              </a:rPr>
              <a:t>        </a:t>
            </a:r>
            <a:r>
              <a:rPr lang="en-US" sz="2000" b="1" i="1" smtClean="0">
                <a:latin typeface="Courier New" pitchFamily="49" charset="0"/>
              </a:rPr>
              <a:t>action</a:t>
            </a:r>
          </a:p>
          <a:p>
            <a:pPr eaLnBrk="1" hangingPunct="1">
              <a:buFontTx/>
              <a:buNone/>
            </a:pPr>
            <a:r>
              <a:rPr lang="en-US" sz="2000" b="1" i="1" smtClean="0">
                <a:latin typeface="Courier New" pitchFamily="49" charset="0"/>
              </a:rPr>
              <a:t>    action           </a:t>
            </a:r>
            <a:r>
              <a:rPr lang="en-US" sz="2000" b="1" smtClean="0">
                <a:solidFill>
                  <a:schemeClr val="folHlink"/>
                </a:solidFill>
                <a:latin typeface="Courier New" pitchFamily="49" charset="0"/>
              </a:rPr>
              <a:t>End If</a:t>
            </a:r>
          </a:p>
          <a:p>
            <a:pPr eaLnBrk="1" hangingPunct="1">
              <a:buFontTx/>
              <a:buNone/>
            </a:pPr>
            <a:r>
              <a:rPr lang="en-US" sz="2000" b="1" smtClean="0">
                <a:latin typeface="Courier New" pitchFamily="49" charset="0"/>
              </a:rPr>
              <a:t>  </a:t>
            </a:r>
            <a:r>
              <a:rPr lang="en-US" sz="2000" b="1" smtClean="0">
                <a:solidFill>
                  <a:schemeClr val="folHlink"/>
                </a:solidFill>
                <a:latin typeface="Courier New" pitchFamily="49" charset="0"/>
              </a:rPr>
              <a:t>End If</a:t>
            </a:r>
          </a:p>
          <a:p>
            <a:pPr eaLnBrk="1" hangingPunct="1">
              <a:buFontTx/>
              <a:buNone/>
            </a:pPr>
            <a:r>
              <a:rPr lang="en-US" sz="2000" b="1" smtClean="0">
                <a:solidFill>
                  <a:schemeClr val="folHlink"/>
                </a:solidFill>
                <a:latin typeface="Courier New" pitchFamily="49" charset="0"/>
              </a:rPr>
              <a:t>End If</a:t>
            </a:r>
          </a:p>
        </p:txBody>
      </p:sp>
      <p:sp>
        <p:nvSpPr>
          <p:cNvPr id="4710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D07A12A-EE88-45EF-9C74-98AB7B769F30}" type="slidenum">
              <a:rPr lang="en-US" sz="1400" smtClean="0"/>
              <a:pPr eaLnBrk="1" hangingPunct="1"/>
              <a:t>49</a:t>
            </a:fld>
            <a:endParaRPr lang="en-US" sz="1400" smtClean="0"/>
          </a:p>
        </p:txBody>
      </p:sp>
      <p:sp>
        <p:nvSpPr>
          <p:cNvPr id="47110" name="AutoShape 4"/>
          <p:cNvSpPr>
            <a:spLocks noChangeArrowheads="1"/>
          </p:cNvSpPr>
          <p:nvPr/>
        </p:nvSpPr>
        <p:spPr bwMode="auto">
          <a:xfrm>
            <a:off x="1219200" y="4191000"/>
            <a:ext cx="1752600" cy="1371600"/>
          </a:xfrm>
          <a:prstGeom prst="upArrow">
            <a:avLst>
              <a:gd name="adj1" fmla="val 50000"/>
              <a:gd name="adj2" fmla="val 25000"/>
            </a:avLst>
          </a:prstGeom>
          <a:solidFill>
            <a:schemeClr val="accent2"/>
          </a:solidFill>
          <a:ln w="9525">
            <a:solidFill>
              <a:schemeClr val="tx1"/>
            </a:solidFill>
            <a:miter lim="800000"/>
            <a:headEnd/>
            <a:tailEnd/>
          </a:ln>
        </p:spPr>
        <p:txBody>
          <a:bodyPr wrap="none" anchor="ctr"/>
          <a:lstStyle/>
          <a:p>
            <a:r>
              <a:rPr lang="en-US" sz="2000" b="1" dirty="0"/>
              <a:t>Nested</a:t>
            </a:r>
          </a:p>
          <a:p>
            <a:r>
              <a:rPr lang="en-US" sz="2000" b="1" dirty="0"/>
              <a:t>If</a:t>
            </a:r>
          </a:p>
        </p:txBody>
      </p:sp>
      <p:sp>
        <p:nvSpPr>
          <p:cNvPr id="47111" name="AutoShape 5"/>
          <p:cNvSpPr>
            <a:spLocks noChangeArrowheads="1"/>
          </p:cNvSpPr>
          <p:nvPr/>
        </p:nvSpPr>
        <p:spPr bwMode="auto">
          <a:xfrm>
            <a:off x="4343400" y="4191000"/>
            <a:ext cx="3200400" cy="1371600"/>
          </a:xfrm>
          <a:prstGeom prst="upArrow">
            <a:avLst>
              <a:gd name="adj1" fmla="val 50000"/>
              <a:gd name="adj2" fmla="val 25000"/>
            </a:avLst>
          </a:prstGeom>
          <a:solidFill>
            <a:schemeClr val="accent2"/>
          </a:solidFill>
          <a:ln w="9525">
            <a:solidFill>
              <a:schemeClr val="tx1"/>
            </a:solidFill>
            <a:miter lim="800000"/>
            <a:headEnd/>
            <a:tailEnd/>
          </a:ln>
        </p:spPr>
        <p:txBody>
          <a:bodyPr wrap="none" anchor="ctr"/>
          <a:lstStyle/>
          <a:p>
            <a:r>
              <a:rPr lang="en-US" sz="2000" b="1" dirty="0" smtClean="0"/>
              <a:t>Is this </a:t>
            </a:r>
            <a:br>
              <a:rPr lang="en-US" sz="2000" b="1" dirty="0" smtClean="0"/>
            </a:br>
            <a:r>
              <a:rPr lang="en-US" sz="2000" b="1" dirty="0" smtClean="0"/>
              <a:t>equivalent?</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ASCII values</a:t>
            </a:r>
            <a:endParaRPr lang="en-CA" dirty="0"/>
          </a:p>
        </p:txBody>
      </p:sp>
      <p:sp>
        <p:nvSpPr>
          <p:cNvPr id="5" name="Slide Number Placeholder 4"/>
          <p:cNvSpPr>
            <a:spLocks noGrp="1"/>
          </p:cNvSpPr>
          <p:nvPr>
            <p:ph type="sldNum" sz="quarter" idx="4294967295"/>
          </p:nvPr>
        </p:nvSpPr>
        <p:spPr>
          <a:xfrm>
            <a:off x="7239000" y="6324600"/>
            <a:ext cx="1905000" cy="457200"/>
          </a:xfrm>
          <a:prstGeom prst="rect">
            <a:avLst/>
          </a:prstGeom>
        </p:spPr>
        <p:txBody>
          <a:bodyPr/>
          <a:lstStyle/>
          <a:p>
            <a:pPr>
              <a:defRPr/>
            </a:pPr>
            <a:fld id="{946130F1-80BA-4552-B33E-C009BBB9693B}" type="slidenum">
              <a:rPr lang="en-US" smtClean="0"/>
              <a:pPr>
                <a:defRPr/>
              </a:pPr>
              <a:t>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7086600" cy="483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878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eaLnBrk="1" hangingPunct="1"/>
            <a:r>
              <a:rPr lang="en-US" smtClean="0"/>
              <a:t>More Comments</a:t>
            </a:r>
          </a:p>
        </p:txBody>
      </p:sp>
      <p:sp>
        <p:nvSpPr>
          <p:cNvPr id="48133" name="Rectangle 3"/>
          <p:cNvSpPr>
            <a:spLocks noGrp="1" noChangeArrowheads="1"/>
          </p:cNvSpPr>
          <p:nvPr>
            <p:ph sz="quarter" idx="1"/>
          </p:nvPr>
        </p:nvSpPr>
        <p:spPr>
          <a:xfrm>
            <a:off x="457200" y="1371600"/>
            <a:ext cx="8421688" cy="4151313"/>
          </a:xfrm>
        </p:spPr>
        <p:txBody>
          <a:bodyPr/>
          <a:lstStyle/>
          <a:p>
            <a:pPr eaLnBrk="1" hangingPunct="1"/>
            <a:r>
              <a:rPr lang="en-US" dirty="0" smtClean="0"/>
              <a:t>Some programs call for selecting among many </a:t>
            </a:r>
            <a:r>
              <a:rPr lang="en-US" dirty="0" smtClean="0"/>
              <a:t>possibilities</a:t>
            </a:r>
          </a:p>
          <a:p>
            <a:pPr eaLnBrk="1" hangingPunct="1"/>
            <a:endParaRPr lang="en-US" dirty="0" smtClean="0"/>
          </a:p>
          <a:p>
            <a:pPr eaLnBrk="1" hangingPunct="1"/>
            <a:r>
              <a:rPr lang="en-US" dirty="0" smtClean="0"/>
              <a:t>Can be accomplished with complicated nested </a:t>
            </a:r>
            <a:r>
              <a:rPr lang="en-US" b="1" dirty="0" smtClean="0"/>
              <a:t>If</a:t>
            </a:r>
            <a:r>
              <a:rPr lang="en-US" dirty="0" smtClean="0"/>
              <a:t> </a:t>
            </a:r>
            <a:r>
              <a:rPr lang="en-US" dirty="0" smtClean="0"/>
              <a:t>blocks</a:t>
            </a:r>
          </a:p>
          <a:p>
            <a:pPr eaLnBrk="1" hangingPunct="1"/>
            <a:endParaRPr lang="en-US" dirty="0" smtClean="0"/>
          </a:p>
          <a:p>
            <a:pPr eaLnBrk="1" hangingPunct="1"/>
            <a:r>
              <a:rPr lang="en-US" i="1" dirty="0" smtClean="0"/>
              <a:t>Select Case</a:t>
            </a:r>
            <a:r>
              <a:rPr lang="en-US" dirty="0" smtClean="0"/>
              <a:t> block is often a better alternative</a:t>
            </a:r>
          </a:p>
        </p:txBody>
      </p:sp>
      <p:sp>
        <p:nvSpPr>
          <p:cNvPr id="4813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43BB70B-07E9-4346-AC97-59E77C63DA49}" type="slidenum">
              <a:rPr lang="en-US" sz="1400" smtClean="0"/>
              <a:pPr eaLnBrk="1" hangingPunct="1"/>
              <a:t>50</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eaLnBrk="1" hangingPunct="1"/>
            <a:r>
              <a:rPr lang="en-US" smtClean="0"/>
              <a:t>4.3  Select Case Blocks</a:t>
            </a:r>
          </a:p>
        </p:txBody>
      </p:sp>
      <p:sp>
        <p:nvSpPr>
          <p:cNvPr id="2" name="Content Placeholder 1"/>
          <p:cNvSpPr>
            <a:spLocks noGrp="1"/>
          </p:cNvSpPr>
          <p:nvPr>
            <p:ph sz="quarter" idx="1"/>
          </p:nvPr>
        </p:nvSpPr>
        <p:spPr/>
        <p:txBody>
          <a:bodyPr/>
          <a:lstStyle/>
          <a:p>
            <a:endParaRPr lang="en-CA" dirty="0"/>
          </a:p>
        </p:txBody>
      </p:sp>
      <p:sp>
        <p:nvSpPr>
          <p:cNvPr id="4915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014F162-237F-48B8-A7A3-403E4C45D07D}" type="slidenum">
              <a:rPr lang="en-US" sz="1400" smtClean="0"/>
              <a:pPr eaLnBrk="1" hangingPunct="1"/>
              <a:t>51</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eaLnBrk="1" hangingPunct="1"/>
            <a:r>
              <a:rPr lang="en-US" smtClean="0"/>
              <a:t>Select Case Block</a:t>
            </a:r>
          </a:p>
        </p:txBody>
      </p:sp>
      <p:sp>
        <p:nvSpPr>
          <p:cNvPr id="50181" name="Rectangle 3"/>
          <p:cNvSpPr>
            <a:spLocks noGrp="1" noChangeArrowheads="1"/>
          </p:cNvSpPr>
          <p:nvPr>
            <p:ph sz="quarter" idx="1"/>
          </p:nvPr>
        </p:nvSpPr>
        <p:spPr/>
        <p:txBody>
          <a:bodyPr/>
          <a:lstStyle/>
          <a:p>
            <a:pPr eaLnBrk="1" hangingPunct="1">
              <a:lnSpc>
                <a:spcPct val="90000"/>
              </a:lnSpc>
            </a:pPr>
            <a:r>
              <a:rPr lang="en-US" dirty="0" smtClean="0"/>
              <a:t>A decision-making structure that simplifies choosing among several actions. </a:t>
            </a:r>
            <a:endParaRPr lang="en-US" dirty="0" smtClean="0"/>
          </a:p>
          <a:p>
            <a:pPr eaLnBrk="1" hangingPunct="1">
              <a:lnSpc>
                <a:spcPct val="90000"/>
              </a:lnSpc>
            </a:pPr>
            <a:endParaRPr lang="en-US" dirty="0" smtClean="0"/>
          </a:p>
          <a:p>
            <a:pPr eaLnBrk="1" hangingPunct="1">
              <a:lnSpc>
                <a:spcPct val="90000"/>
              </a:lnSpc>
            </a:pPr>
            <a:r>
              <a:rPr lang="en-US" dirty="0" smtClean="0"/>
              <a:t>Avoids complex nested </a:t>
            </a:r>
            <a:r>
              <a:rPr lang="en-US" b="1" dirty="0" smtClean="0"/>
              <a:t>If</a:t>
            </a:r>
            <a:r>
              <a:rPr lang="en-US" dirty="0" smtClean="0"/>
              <a:t> constructs. </a:t>
            </a:r>
            <a:endParaRPr lang="en-US" dirty="0" smtClean="0"/>
          </a:p>
          <a:p>
            <a:pPr eaLnBrk="1" hangingPunct="1">
              <a:lnSpc>
                <a:spcPct val="90000"/>
              </a:lnSpc>
            </a:pPr>
            <a:endParaRPr lang="en-US" dirty="0" smtClean="0"/>
          </a:p>
          <a:p>
            <a:pPr eaLnBrk="1" hangingPunct="1">
              <a:lnSpc>
                <a:spcPct val="90000"/>
              </a:lnSpc>
            </a:pPr>
            <a:r>
              <a:rPr lang="en-US" b="1" dirty="0" smtClean="0"/>
              <a:t>If</a:t>
            </a:r>
            <a:r>
              <a:rPr lang="en-US" dirty="0" smtClean="0"/>
              <a:t> blocks make decisions based on the truth value of a condition. Select Case choices are determined by the value of an expression called a </a:t>
            </a:r>
            <a:r>
              <a:rPr lang="en-US" b="1" dirty="0" smtClean="0"/>
              <a:t>selector</a:t>
            </a:r>
            <a:r>
              <a:rPr lang="en-US" dirty="0" smtClean="0"/>
              <a:t>. </a:t>
            </a:r>
          </a:p>
        </p:txBody>
      </p:sp>
      <p:sp>
        <p:nvSpPr>
          <p:cNvPr id="5017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A8AF940-AA1F-47D3-BA59-4DA1DE832C55}" type="slidenum">
              <a:rPr lang="en-US" sz="1400" smtClean="0"/>
              <a:pPr eaLnBrk="1" hangingPunct="1"/>
              <a:t>52</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eaLnBrk="1" hangingPunct="1"/>
            <a:r>
              <a:rPr lang="en-US" smtClean="0"/>
              <a:t>Select Case Terminology</a:t>
            </a:r>
          </a:p>
        </p:txBody>
      </p:sp>
      <p:sp>
        <p:nvSpPr>
          <p:cNvPr id="51205" name="Rectangle 3"/>
          <p:cNvSpPr>
            <a:spLocks noGrp="1" noChangeArrowheads="1"/>
          </p:cNvSpPr>
          <p:nvPr>
            <p:ph sz="quarter" idx="1"/>
          </p:nvPr>
        </p:nvSpPr>
        <p:spPr/>
        <p:txBody>
          <a:bodyPr/>
          <a:lstStyle/>
          <a:p>
            <a:pPr eaLnBrk="1" hangingPunct="1">
              <a:buFontTx/>
              <a:buNone/>
            </a:pPr>
            <a:r>
              <a:rPr lang="en-US" dirty="0" smtClean="0"/>
              <a:t>Each of the possible actions is preceded</a:t>
            </a:r>
          </a:p>
          <a:p>
            <a:pPr eaLnBrk="1" hangingPunct="1">
              <a:buFontTx/>
              <a:buNone/>
            </a:pPr>
            <a:r>
              <a:rPr lang="en-US" dirty="0" smtClean="0"/>
              <a:t>by a clause of the </a:t>
            </a:r>
            <a:r>
              <a:rPr lang="en-US" dirty="0" smtClean="0"/>
              <a:t>form</a:t>
            </a:r>
          </a:p>
          <a:p>
            <a:pPr eaLnBrk="1" hangingPunct="1">
              <a:buFontTx/>
              <a:buNone/>
            </a:pPr>
            <a:endParaRPr lang="en-US" dirty="0" smtClean="0"/>
          </a:p>
          <a:p>
            <a:pPr algn="ctr" eaLnBrk="1" hangingPunct="1">
              <a:spcBef>
                <a:spcPct val="50000"/>
              </a:spcBef>
              <a:buFontTx/>
              <a:buNone/>
            </a:pPr>
            <a:r>
              <a:rPr lang="en-US" b="1" dirty="0" smtClean="0">
                <a:solidFill>
                  <a:schemeClr val="folHlink"/>
                </a:solidFill>
                <a:latin typeface="Courier New" pitchFamily="49" charset="0"/>
              </a:rPr>
              <a:t>Case</a:t>
            </a:r>
            <a:r>
              <a:rPr lang="en-US" b="1" dirty="0" smtClean="0">
                <a:latin typeface="Courier New" pitchFamily="49" charset="0"/>
              </a:rPr>
              <a:t> </a:t>
            </a:r>
            <a:r>
              <a:rPr lang="en-US" b="1" i="1" dirty="0" err="1" smtClean="0">
                <a:latin typeface="Courier New" pitchFamily="49" charset="0"/>
              </a:rPr>
              <a:t>valueList</a:t>
            </a:r>
            <a:endParaRPr lang="en-US" b="1" i="1" dirty="0" smtClean="0">
              <a:latin typeface="Courier New" pitchFamily="49" charset="0"/>
            </a:endParaRPr>
          </a:p>
          <a:p>
            <a:pPr eaLnBrk="1" hangingPunct="1">
              <a:spcBef>
                <a:spcPct val="50000"/>
              </a:spcBef>
              <a:buFontTx/>
              <a:buNone/>
            </a:pPr>
            <a:endParaRPr lang="en-US" dirty="0" smtClean="0"/>
          </a:p>
          <a:p>
            <a:pPr eaLnBrk="1" hangingPunct="1">
              <a:spcBef>
                <a:spcPct val="50000"/>
              </a:spcBef>
              <a:buFontTx/>
              <a:buNone/>
            </a:pPr>
            <a:r>
              <a:rPr lang="en-US" dirty="0" smtClean="0"/>
              <a:t>where </a:t>
            </a:r>
            <a:r>
              <a:rPr lang="en-US" i="1" dirty="0" err="1" smtClean="0"/>
              <a:t>valueList</a:t>
            </a:r>
            <a:r>
              <a:rPr lang="en-US" i="1" dirty="0" smtClean="0"/>
              <a:t> </a:t>
            </a:r>
            <a:r>
              <a:rPr lang="en-US" dirty="0" smtClean="0"/>
              <a:t>itemizes the values of the</a:t>
            </a:r>
          </a:p>
          <a:p>
            <a:pPr eaLnBrk="1" hangingPunct="1">
              <a:buFontTx/>
              <a:buNone/>
            </a:pPr>
            <a:r>
              <a:rPr lang="en-US" b="1" dirty="0" smtClean="0"/>
              <a:t>selector</a:t>
            </a:r>
            <a:r>
              <a:rPr lang="en-US" dirty="0" smtClean="0"/>
              <a:t> for which the action should be</a:t>
            </a:r>
          </a:p>
          <a:p>
            <a:pPr eaLnBrk="1" hangingPunct="1">
              <a:buFontTx/>
              <a:buNone/>
            </a:pPr>
            <a:r>
              <a:rPr lang="en-US" dirty="0" smtClean="0"/>
              <a:t>taken.</a:t>
            </a:r>
          </a:p>
        </p:txBody>
      </p:sp>
      <p:sp>
        <p:nvSpPr>
          <p:cNvPr id="5120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A7FF31A-DAA7-4AE2-A3B7-51DCED893547}" type="slidenum">
              <a:rPr lang="en-US" sz="1400" smtClean="0"/>
              <a:pPr eaLnBrk="1" hangingPunct="1"/>
              <a:t>53</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pPr eaLnBrk="1" hangingPunct="1"/>
            <a:r>
              <a:rPr lang="en-US" smtClean="0"/>
              <a:t>Example 1: Form</a:t>
            </a:r>
          </a:p>
        </p:txBody>
      </p:sp>
      <p:pic>
        <p:nvPicPr>
          <p:cNvPr id="52232" name="Content Placeholder 11" descr="4-3-1.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767555" y="2209800"/>
            <a:ext cx="4738125" cy="3581400"/>
          </a:xfrm>
        </p:spPr>
      </p:pic>
      <p:sp>
        <p:nvSpPr>
          <p:cNvPr id="5222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239B098-7572-41C5-A2FB-D452C2A3AED8}" type="slidenum">
              <a:rPr lang="en-US" sz="1400" smtClean="0"/>
              <a:pPr eaLnBrk="1" hangingPunct="1"/>
              <a:t>54</a:t>
            </a:fld>
            <a:endParaRPr lang="en-US" sz="1400" smtClean="0"/>
          </a:p>
        </p:txBody>
      </p:sp>
      <p:sp>
        <p:nvSpPr>
          <p:cNvPr id="52229" name="Text Box 6"/>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
        <p:nvSpPr>
          <p:cNvPr id="52230" name="Text Box 11"/>
          <p:cNvSpPr txBox="1">
            <a:spLocks noChangeArrowheads="1"/>
          </p:cNvSpPr>
          <p:nvPr/>
        </p:nvSpPr>
        <p:spPr bwMode="auto">
          <a:xfrm>
            <a:off x="5486400" y="3352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txtPosition</a:t>
            </a:r>
          </a:p>
        </p:txBody>
      </p:sp>
      <p:sp>
        <p:nvSpPr>
          <p:cNvPr id="52231" name="Text Box 13"/>
          <p:cNvSpPr txBox="1">
            <a:spLocks noChangeArrowheads="1"/>
          </p:cNvSpPr>
          <p:nvPr/>
        </p:nvSpPr>
        <p:spPr bwMode="auto">
          <a:xfrm>
            <a:off x="5486400" y="4876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txtOutcome</a:t>
            </a:r>
          </a:p>
        </p:txBody>
      </p:sp>
      <p:sp>
        <p:nvSpPr>
          <p:cNvPr id="52233" name="Line 10"/>
          <p:cNvSpPr>
            <a:spLocks noChangeShapeType="1"/>
          </p:cNvSpPr>
          <p:nvPr/>
        </p:nvSpPr>
        <p:spPr bwMode="auto">
          <a:xfrm flipH="1">
            <a:off x="4343400" y="35814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52234" name="Line 12"/>
          <p:cNvSpPr>
            <a:spLocks noChangeShapeType="1"/>
          </p:cNvSpPr>
          <p:nvPr/>
        </p:nvSpPr>
        <p:spPr bwMode="auto">
          <a:xfrm flipH="1">
            <a:off x="4648200" y="51054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eaLnBrk="1" hangingPunct="1"/>
            <a:r>
              <a:rPr lang="en-US" smtClean="0"/>
              <a:t>Example 1: Code</a:t>
            </a:r>
          </a:p>
        </p:txBody>
      </p:sp>
      <p:sp>
        <p:nvSpPr>
          <p:cNvPr id="53253" name="Rectangle 3"/>
          <p:cNvSpPr>
            <a:spLocks noGrp="1" noChangeArrowheads="1"/>
          </p:cNvSpPr>
          <p:nvPr>
            <p:ph sz="quarter" idx="1"/>
          </p:nvPr>
        </p:nvSpPr>
        <p:spPr>
          <a:xfrm>
            <a:off x="152400" y="1255931"/>
            <a:ext cx="8726488" cy="4151313"/>
          </a:xfrm>
        </p:spPr>
        <p:txBody>
          <a:bodyPr>
            <a:normAutofit fontScale="92500" lnSpcReduction="20000"/>
          </a:bodyPr>
          <a:lstStyle/>
          <a:p>
            <a:pPr eaLnBrk="1" hangingPunct="1">
              <a:lnSpc>
                <a:spcPct val="90000"/>
              </a:lnSpc>
              <a:buFontTx/>
              <a:buNone/>
            </a:pPr>
            <a:r>
              <a:rPr lang="en-US" sz="1800" b="1" dirty="0" smtClean="0">
                <a:solidFill>
                  <a:schemeClr val="folHlink"/>
                </a:solidFill>
                <a:latin typeface="Courier New" pitchFamily="49" charset="0"/>
              </a:rPr>
              <a:t>Private Sub</a:t>
            </a:r>
            <a:r>
              <a:rPr lang="en-US" sz="1800" b="1" dirty="0" smtClean="0">
                <a:latin typeface="Courier New" pitchFamily="49" charset="0"/>
              </a:rPr>
              <a:t> </a:t>
            </a:r>
            <a:r>
              <a:rPr lang="en-US" sz="1800" b="1" dirty="0" err="1" smtClean="0">
                <a:latin typeface="Courier New" pitchFamily="49" charset="0"/>
              </a:rPr>
              <a:t>btnEvaluate_Click</a:t>
            </a:r>
            <a:r>
              <a:rPr lang="en-US" sz="1800" b="1" dirty="0" smtClean="0">
                <a:latin typeface="Courier New" pitchFamily="49" charset="0"/>
              </a:rPr>
              <a:t>(</a:t>
            </a:r>
            <a:r>
              <a:rPr lang="en-US" sz="1800" b="1" dirty="0" smtClean="0">
                <a:solidFill>
                  <a:schemeClr val="folHlink"/>
                </a:solidFill>
                <a:latin typeface="Courier New" pitchFamily="49" charset="0"/>
              </a:rPr>
              <a:t>...</a:t>
            </a:r>
            <a:r>
              <a:rPr lang="en-US" sz="1800" b="1" dirty="0" smtClean="0">
                <a:latin typeface="Courier New" pitchFamily="49" charset="0"/>
              </a:rPr>
              <a:t>) _</a:t>
            </a:r>
          </a:p>
          <a:p>
            <a:pPr eaLnBrk="1" hangingPunct="1">
              <a:lnSpc>
                <a:spcPct val="90000"/>
              </a:lnSpc>
              <a:buFontTx/>
              <a:buNone/>
            </a:pPr>
            <a:r>
              <a:rPr lang="en-US" sz="1800" b="1" dirty="0" smtClean="0">
                <a:latin typeface="Courier New" pitchFamily="49" charset="0"/>
              </a:rPr>
              <a:t>                                  </a:t>
            </a:r>
            <a:r>
              <a:rPr lang="en-US" sz="1800" b="1" dirty="0" smtClean="0">
                <a:solidFill>
                  <a:schemeClr val="folHlink"/>
                </a:solidFill>
                <a:latin typeface="Courier New" pitchFamily="49" charset="0"/>
              </a:rPr>
              <a:t>Handles</a:t>
            </a:r>
            <a:r>
              <a:rPr lang="en-US" sz="1800" b="1" dirty="0" smtClean="0">
                <a:latin typeface="Courier New" pitchFamily="49" charset="0"/>
              </a:rPr>
              <a:t> </a:t>
            </a:r>
            <a:r>
              <a:rPr lang="en-US" sz="1800" b="1" dirty="0" err="1" smtClean="0">
                <a:latin typeface="Courier New" pitchFamily="49" charset="0"/>
              </a:rPr>
              <a:t>btnEvaluate.Click</a:t>
            </a:r>
            <a:endParaRPr lang="en-US" sz="1800" b="1" dirty="0" smtClean="0">
              <a:latin typeface="Courier New" pitchFamily="49" charset="0"/>
            </a:endParaRPr>
          </a:p>
          <a:p>
            <a:pPr eaLnBrk="1" hangingPunct="1">
              <a:lnSpc>
                <a:spcPct val="90000"/>
              </a:lnSpc>
              <a:buFontTx/>
              <a:buNone/>
            </a:pPr>
            <a:r>
              <a:rPr lang="en-US" sz="1800" b="1" dirty="0" smtClean="0">
                <a:latin typeface="Courier New" pitchFamily="49" charset="0"/>
              </a:rPr>
              <a:t>  </a:t>
            </a:r>
            <a:r>
              <a:rPr lang="en-US" sz="1800" b="1" dirty="0" smtClean="0">
                <a:solidFill>
                  <a:schemeClr val="folHlink"/>
                </a:solidFill>
                <a:latin typeface="Courier New" pitchFamily="49" charset="0"/>
              </a:rPr>
              <a:t>Dim</a:t>
            </a:r>
            <a:r>
              <a:rPr lang="en-US" sz="1800" b="1" dirty="0" smtClean="0">
                <a:latin typeface="Courier New" pitchFamily="49" charset="0"/>
              </a:rPr>
              <a:t> position </a:t>
            </a:r>
            <a:r>
              <a:rPr lang="en-US" sz="1800" b="1" dirty="0" smtClean="0">
                <a:solidFill>
                  <a:schemeClr val="folHlink"/>
                </a:solidFill>
                <a:latin typeface="Courier New" pitchFamily="49" charset="0"/>
              </a:rPr>
              <a:t>As Integer</a:t>
            </a:r>
            <a:r>
              <a:rPr lang="en-US" sz="1800" b="1" dirty="0" smtClean="0">
                <a:latin typeface="Courier New" pitchFamily="49" charset="0"/>
              </a:rPr>
              <a:t> = </a:t>
            </a:r>
            <a:r>
              <a:rPr lang="en-US" sz="1800" b="1" dirty="0" err="1" smtClean="0">
                <a:solidFill>
                  <a:schemeClr val="folHlink"/>
                </a:solidFill>
                <a:latin typeface="Courier New" pitchFamily="49" charset="0"/>
              </a:rPr>
              <a:t>CInt</a:t>
            </a:r>
            <a:r>
              <a:rPr lang="en-US" sz="1800" b="1" dirty="0" smtClean="0">
                <a:latin typeface="Courier New" pitchFamily="49" charset="0"/>
              </a:rPr>
              <a:t>(</a:t>
            </a:r>
            <a:r>
              <a:rPr lang="en-US" sz="1800" b="1" dirty="0" err="1" smtClean="0">
                <a:latin typeface="Courier New" pitchFamily="49" charset="0"/>
              </a:rPr>
              <a:t>txtPosition.Text</a:t>
            </a:r>
            <a:r>
              <a:rPr lang="en-US" sz="1800" b="1" dirty="0" smtClean="0">
                <a:latin typeface="Courier New" pitchFamily="49" charset="0"/>
              </a:rPr>
              <a:t>)</a:t>
            </a:r>
          </a:p>
          <a:p>
            <a:pPr eaLnBrk="1" hangingPunct="1">
              <a:lnSpc>
                <a:spcPct val="90000"/>
              </a:lnSpc>
              <a:buFontTx/>
              <a:buNone/>
            </a:pPr>
            <a:r>
              <a:rPr lang="en-US" sz="1800" b="1" dirty="0" smtClean="0">
                <a:latin typeface="Courier New" pitchFamily="49" charset="0"/>
              </a:rPr>
              <a:t>  </a:t>
            </a:r>
            <a:r>
              <a:rPr lang="en-US" sz="1800" b="1" dirty="0" smtClean="0">
                <a:solidFill>
                  <a:schemeClr val="folHlink"/>
                </a:solidFill>
                <a:latin typeface="Courier New" pitchFamily="49" charset="0"/>
              </a:rPr>
              <a:t>Select Case</a:t>
            </a:r>
            <a:r>
              <a:rPr lang="en-US" sz="1800" b="1" dirty="0" smtClean="0">
                <a:latin typeface="Courier New" pitchFamily="49" charset="0"/>
              </a:rPr>
              <a:t> position</a:t>
            </a:r>
          </a:p>
          <a:p>
            <a:pPr eaLnBrk="1" hangingPunct="1">
              <a:lnSpc>
                <a:spcPct val="90000"/>
              </a:lnSpc>
              <a:buFontTx/>
              <a:buNone/>
            </a:pPr>
            <a:r>
              <a:rPr lang="en-US" sz="1800" b="1" dirty="0" smtClean="0">
                <a:latin typeface="Courier New" pitchFamily="49" charset="0"/>
              </a:rPr>
              <a:t>    </a:t>
            </a:r>
            <a:r>
              <a:rPr lang="en-US" sz="1800" b="1" dirty="0" smtClean="0">
                <a:solidFill>
                  <a:schemeClr val="folHlink"/>
                </a:solidFill>
                <a:latin typeface="Courier New" pitchFamily="49" charset="0"/>
              </a:rPr>
              <a:t>Case</a:t>
            </a:r>
            <a:r>
              <a:rPr lang="en-US" sz="1800" b="1" dirty="0" smtClean="0">
                <a:latin typeface="Courier New" pitchFamily="49" charset="0"/>
              </a:rPr>
              <a:t> 1</a:t>
            </a:r>
          </a:p>
          <a:p>
            <a:pPr eaLnBrk="1" hangingPunct="1">
              <a:lnSpc>
                <a:spcPct val="90000"/>
              </a:lnSpc>
              <a:buFontTx/>
              <a:buNone/>
            </a:pPr>
            <a:r>
              <a:rPr lang="en-US" sz="1800" b="1" dirty="0" smtClean="0">
                <a:latin typeface="Courier New" pitchFamily="49" charset="0"/>
              </a:rPr>
              <a:t>      </a:t>
            </a:r>
            <a:r>
              <a:rPr lang="en-US" sz="1800" b="1" dirty="0" err="1" smtClean="0">
                <a:latin typeface="Courier New" pitchFamily="49" charset="0"/>
              </a:rPr>
              <a:t>txtOutcome.Text</a:t>
            </a:r>
            <a:r>
              <a:rPr lang="en-US" sz="1800" b="1" dirty="0" smtClean="0">
                <a:latin typeface="Courier New" pitchFamily="49" charset="0"/>
              </a:rPr>
              <a:t> = </a:t>
            </a:r>
            <a:r>
              <a:rPr lang="en-US" sz="1800" b="1" dirty="0" smtClean="0">
                <a:solidFill>
                  <a:schemeClr val="hlink"/>
                </a:solidFill>
                <a:latin typeface="Courier New" pitchFamily="49" charset="0"/>
              </a:rPr>
              <a:t>"Win"</a:t>
            </a:r>
          </a:p>
          <a:p>
            <a:pPr eaLnBrk="1" hangingPunct="1">
              <a:lnSpc>
                <a:spcPct val="90000"/>
              </a:lnSpc>
              <a:buFontTx/>
              <a:buNone/>
            </a:pPr>
            <a:r>
              <a:rPr lang="en-US" sz="1800" b="1" dirty="0" smtClean="0">
                <a:latin typeface="Courier New" pitchFamily="49" charset="0"/>
              </a:rPr>
              <a:t>    </a:t>
            </a:r>
            <a:r>
              <a:rPr lang="en-US" sz="1800" b="1" dirty="0" smtClean="0">
                <a:solidFill>
                  <a:schemeClr val="folHlink"/>
                </a:solidFill>
                <a:latin typeface="Courier New" pitchFamily="49" charset="0"/>
              </a:rPr>
              <a:t>Case</a:t>
            </a:r>
            <a:r>
              <a:rPr lang="en-US" sz="1800" b="1" dirty="0" smtClean="0">
                <a:latin typeface="Courier New" pitchFamily="49" charset="0"/>
              </a:rPr>
              <a:t> 2</a:t>
            </a:r>
          </a:p>
          <a:p>
            <a:pPr eaLnBrk="1" hangingPunct="1">
              <a:lnSpc>
                <a:spcPct val="90000"/>
              </a:lnSpc>
              <a:buFontTx/>
              <a:buNone/>
            </a:pPr>
            <a:r>
              <a:rPr lang="en-US" sz="1800" b="1" dirty="0" smtClean="0">
                <a:latin typeface="Courier New" pitchFamily="49" charset="0"/>
              </a:rPr>
              <a:t>      </a:t>
            </a:r>
            <a:r>
              <a:rPr lang="en-US" sz="1800" b="1" dirty="0" err="1" smtClean="0">
                <a:latin typeface="Courier New" pitchFamily="49" charset="0"/>
              </a:rPr>
              <a:t>txtOutcome.Text</a:t>
            </a:r>
            <a:r>
              <a:rPr lang="en-US" sz="1800" b="1" dirty="0" smtClean="0">
                <a:latin typeface="Courier New" pitchFamily="49" charset="0"/>
              </a:rPr>
              <a:t> = </a:t>
            </a:r>
            <a:r>
              <a:rPr lang="en-US" sz="1800" b="1" dirty="0" smtClean="0">
                <a:solidFill>
                  <a:schemeClr val="hlink"/>
                </a:solidFill>
                <a:latin typeface="Courier New" pitchFamily="49" charset="0"/>
              </a:rPr>
              <a:t>"Place"</a:t>
            </a:r>
          </a:p>
          <a:p>
            <a:pPr eaLnBrk="1" hangingPunct="1">
              <a:lnSpc>
                <a:spcPct val="90000"/>
              </a:lnSpc>
              <a:buFontTx/>
              <a:buNone/>
            </a:pPr>
            <a:r>
              <a:rPr lang="en-US" sz="1800" b="1" dirty="0" smtClean="0">
                <a:latin typeface="Courier New" pitchFamily="49" charset="0"/>
              </a:rPr>
              <a:t>    </a:t>
            </a:r>
            <a:r>
              <a:rPr lang="en-US" sz="1800" b="1" dirty="0" smtClean="0">
                <a:solidFill>
                  <a:schemeClr val="folHlink"/>
                </a:solidFill>
                <a:latin typeface="Courier New" pitchFamily="49" charset="0"/>
              </a:rPr>
              <a:t>Case</a:t>
            </a:r>
            <a:r>
              <a:rPr lang="en-US" sz="1800" b="1" dirty="0" smtClean="0">
                <a:latin typeface="Courier New" pitchFamily="49" charset="0"/>
              </a:rPr>
              <a:t> 3</a:t>
            </a:r>
          </a:p>
          <a:p>
            <a:pPr eaLnBrk="1" hangingPunct="1">
              <a:lnSpc>
                <a:spcPct val="90000"/>
              </a:lnSpc>
              <a:buFontTx/>
              <a:buNone/>
            </a:pPr>
            <a:r>
              <a:rPr lang="en-US" sz="1800" b="1" dirty="0" smtClean="0">
                <a:latin typeface="Courier New" pitchFamily="49" charset="0"/>
              </a:rPr>
              <a:t>      </a:t>
            </a:r>
            <a:r>
              <a:rPr lang="en-US" sz="1800" b="1" dirty="0" err="1" smtClean="0">
                <a:latin typeface="Courier New" pitchFamily="49" charset="0"/>
              </a:rPr>
              <a:t>txtOutcome.Text</a:t>
            </a:r>
            <a:r>
              <a:rPr lang="en-US" sz="1800" b="1" dirty="0" smtClean="0">
                <a:latin typeface="Courier New" pitchFamily="49" charset="0"/>
              </a:rPr>
              <a:t> = </a:t>
            </a:r>
            <a:r>
              <a:rPr lang="en-US" sz="1800" b="1" dirty="0" smtClean="0">
                <a:solidFill>
                  <a:schemeClr val="hlink"/>
                </a:solidFill>
                <a:latin typeface="Courier New" pitchFamily="49" charset="0"/>
              </a:rPr>
              <a:t>"Show"</a:t>
            </a:r>
          </a:p>
          <a:p>
            <a:pPr eaLnBrk="1" hangingPunct="1">
              <a:lnSpc>
                <a:spcPct val="90000"/>
              </a:lnSpc>
              <a:buFontTx/>
              <a:buNone/>
            </a:pPr>
            <a:r>
              <a:rPr lang="en-US" sz="1800" b="1" dirty="0" smtClean="0">
                <a:latin typeface="Courier New" pitchFamily="49" charset="0"/>
              </a:rPr>
              <a:t>    </a:t>
            </a:r>
            <a:r>
              <a:rPr lang="en-US" sz="1800" b="1" dirty="0" smtClean="0">
                <a:solidFill>
                  <a:schemeClr val="folHlink"/>
                </a:solidFill>
                <a:latin typeface="Courier New" pitchFamily="49" charset="0"/>
              </a:rPr>
              <a:t>Case</a:t>
            </a:r>
            <a:r>
              <a:rPr lang="en-US" sz="1800" b="1" dirty="0" smtClean="0">
                <a:latin typeface="Courier New" pitchFamily="49" charset="0"/>
              </a:rPr>
              <a:t> 4, 5</a:t>
            </a:r>
          </a:p>
          <a:p>
            <a:pPr eaLnBrk="1" hangingPunct="1">
              <a:lnSpc>
                <a:spcPct val="90000"/>
              </a:lnSpc>
              <a:buFontTx/>
              <a:buNone/>
            </a:pPr>
            <a:r>
              <a:rPr lang="en-US" sz="1800" b="1" dirty="0" smtClean="0">
                <a:latin typeface="Courier New" pitchFamily="49" charset="0"/>
              </a:rPr>
              <a:t>      </a:t>
            </a:r>
            <a:r>
              <a:rPr lang="en-US" sz="1800" b="1" dirty="0" err="1" smtClean="0">
                <a:latin typeface="Courier New" pitchFamily="49" charset="0"/>
              </a:rPr>
              <a:t>txtOutcome.Text</a:t>
            </a:r>
            <a:r>
              <a:rPr lang="en-US" sz="1800" b="1" dirty="0" smtClean="0">
                <a:latin typeface="Courier New" pitchFamily="49" charset="0"/>
              </a:rPr>
              <a:t> = </a:t>
            </a:r>
            <a:r>
              <a:rPr lang="en-US" sz="1800" b="1" dirty="0" smtClean="0">
                <a:solidFill>
                  <a:schemeClr val="hlink"/>
                </a:solidFill>
                <a:latin typeface="Courier New" pitchFamily="49" charset="0"/>
              </a:rPr>
              <a:t>"You almost placed in the money."</a:t>
            </a:r>
          </a:p>
          <a:p>
            <a:pPr eaLnBrk="1" hangingPunct="1">
              <a:lnSpc>
                <a:spcPct val="90000"/>
              </a:lnSpc>
              <a:buFontTx/>
              <a:buNone/>
            </a:pPr>
            <a:r>
              <a:rPr lang="en-US" sz="1800" b="1" dirty="0" smtClean="0">
                <a:latin typeface="Courier New" pitchFamily="49" charset="0"/>
              </a:rPr>
              <a:t>    </a:t>
            </a:r>
            <a:r>
              <a:rPr lang="en-US" sz="1800" b="1" dirty="0" smtClean="0">
                <a:solidFill>
                  <a:schemeClr val="folHlink"/>
                </a:solidFill>
                <a:latin typeface="Courier New" pitchFamily="49" charset="0"/>
              </a:rPr>
              <a:t>Case Else</a:t>
            </a:r>
          </a:p>
          <a:p>
            <a:pPr eaLnBrk="1" hangingPunct="1">
              <a:lnSpc>
                <a:spcPct val="90000"/>
              </a:lnSpc>
              <a:buFontTx/>
              <a:buNone/>
            </a:pPr>
            <a:r>
              <a:rPr lang="en-US" sz="1800" b="1" dirty="0" smtClean="0">
                <a:latin typeface="Courier New" pitchFamily="49" charset="0"/>
              </a:rPr>
              <a:t>      </a:t>
            </a:r>
            <a:r>
              <a:rPr lang="en-US" sz="1800" b="1" dirty="0" err="1" smtClean="0">
                <a:latin typeface="Courier New" pitchFamily="49" charset="0"/>
              </a:rPr>
              <a:t>txtBox.Text</a:t>
            </a:r>
            <a:r>
              <a:rPr lang="en-US" sz="1800" b="1" dirty="0" smtClean="0">
                <a:latin typeface="Courier New" pitchFamily="49" charset="0"/>
              </a:rPr>
              <a:t> = </a:t>
            </a:r>
            <a:r>
              <a:rPr lang="en-US" sz="1800" b="1" dirty="0" smtClean="0">
                <a:solidFill>
                  <a:schemeClr val="hlink"/>
                </a:solidFill>
                <a:latin typeface="Courier New" pitchFamily="49" charset="0"/>
              </a:rPr>
              <a:t>"Out of the money."</a:t>
            </a:r>
          </a:p>
          <a:p>
            <a:pPr eaLnBrk="1" hangingPunct="1">
              <a:lnSpc>
                <a:spcPct val="90000"/>
              </a:lnSpc>
              <a:buFontTx/>
              <a:buNone/>
            </a:pPr>
            <a:r>
              <a:rPr lang="en-US" sz="1800" b="1" dirty="0" smtClean="0">
                <a:latin typeface="Courier New" pitchFamily="49" charset="0"/>
              </a:rPr>
              <a:t>  </a:t>
            </a:r>
            <a:r>
              <a:rPr lang="en-US" sz="1800" b="1" dirty="0" smtClean="0">
                <a:solidFill>
                  <a:schemeClr val="folHlink"/>
                </a:solidFill>
                <a:latin typeface="Courier New" pitchFamily="49" charset="0"/>
              </a:rPr>
              <a:t>End Select</a:t>
            </a:r>
          </a:p>
          <a:p>
            <a:pPr eaLnBrk="1" hangingPunct="1">
              <a:lnSpc>
                <a:spcPct val="90000"/>
              </a:lnSpc>
              <a:buFontTx/>
              <a:buNone/>
            </a:pPr>
            <a:r>
              <a:rPr lang="en-US" sz="1800" b="1" dirty="0" smtClean="0">
                <a:solidFill>
                  <a:schemeClr val="folHlink"/>
                </a:solidFill>
                <a:latin typeface="Courier New" pitchFamily="49" charset="0"/>
              </a:rPr>
              <a:t>End Sub</a:t>
            </a:r>
          </a:p>
        </p:txBody>
      </p:sp>
      <p:sp>
        <p:nvSpPr>
          <p:cNvPr id="5325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3098C00-3B68-4863-AA38-589DE499A965}" type="slidenum">
              <a:rPr lang="en-US" sz="1400" smtClean="0"/>
              <a:pPr eaLnBrk="1" hangingPunct="1"/>
              <a:t>55</a:t>
            </a:fld>
            <a:endParaRPr lang="en-US" sz="1400" smtClean="0"/>
          </a:p>
        </p:txBody>
      </p:sp>
      <p:sp>
        <p:nvSpPr>
          <p:cNvPr id="1028" name="AutoShape 4"/>
          <p:cNvSpPr>
            <a:spLocks noChangeArrowheads="1"/>
          </p:cNvSpPr>
          <p:nvPr/>
        </p:nvSpPr>
        <p:spPr bwMode="auto">
          <a:xfrm>
            <a:off x="3200400" y="1981200"/>
            <a:ext cx="3505200" cy="381000"/>
          </a:xfrm>
          <a:prstGeom prst="leftArrowCallout">
            <a:avLst>
              <a:gd name="adj1" fmla="val 25000"/>
              <a:gd name="adj2" fmla="val 25000"/>
              <a:gd name="adj3" fmla="val 153333"/>
              <a:gd name="adj4" fmla="val 66667"/>
            </a:avLst>
          </a:prstGeom>
          <a:solidFill>
            <a:schemeClr val="accent2"/>
          </a:solidFill>
          <a:ln w="9525">
            <a:solidFill>
              <a:schemeClr val="tx1"/>
            </a:solidFill>
            <a:miter lim="800000"/>
            <a:headEnd/>
            <a:tailEnd/>
          </a:ln>
        </p:spPr>
        <p:txBody>
          <a:bodyPr wrap="none" anchor="ctr"/>
          <a:lstStyle/>
          <a:p>
            <a:r>
              <a:rPr lang="en-US"/>
              <a:t>Selector</a:t>
            </a:r>
          </a:p>
        </p:txBody>
      </p:sp>
      <p:sp>
        <p:nvSpPr>
          <p:cNvPr id="1029" name="Text Box 5"/>
          <p:cNvSpPr txBox="1">
            <a:spLocks noChangeArrowheads="1"/>
          </p:cNvSpPr>
          <p:nvPr/>
        </p:nvSpPr>
        <p:spPr bwMode="auto">
          <a:xfrm>
            <a:off x="6400800" y="3477741"/>
            <a:ext cx="2209800" cy="406400"/>
          </a:xfrm>
          <a:prstGeom prst="rect">
            <a:avLst/>
          </a:prstGeom>
          <a:solidFill>
            <a:schemeClr val="accent2"/>
          </a:solidFill>
          <a:ln w="9525">
            <a:solidFill>
              <a:schemeClr val="accent2"/>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b="1" dirty="0"/>
              <a:t>Value</a:t>
            </a:r>
            <a:r>
              <a:rPr lang="en-US" sz="2000" b="1" dirty="0">
                <a:solidFill>
                  <a:schemeClr val="accent2"/>
                </a:solidFill>
              </a:rPr>
              <a:t> </a:t>
            </a:r>
            <a:r>
              <a:rPr lang="en-US" sz="2000" b="1" dirty="0"/>
              <a:t>Lists</a:t>
            </a:r>
          </a:p>
        </p:txBody>
      </p:sp>
      <p:sp>
        <p:nvSpPr>
          <p:cNvPr id="1035" name="Line 11"/>
          <p:cNvSpPr>
            <a:spLocks noChangeShapeType="1"/>
          </p:cNvSpPr>
          <p:nvPr/>
        </p:nvSpPr>
        <p:spPr bwMode="auto">
          <a:xfrm flipH="1">
            <a:off x="2133600" y="3401541"/>
            <a:ext cx="403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1037" name="Line 13"/>
          <p:cNvSpPr>
            <a:spLocks noChangeShapeType="1"/>
          </p:cNvSpPr>
          <p:nvPr/>
        </p:nvSpPr>
        <p:spPr bwMode="auto">
          <a:xfrm flipH="1">
            <a:off x="2667000" y="4495800"/>
            <a:ext cx="3505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1038" name="Line 14"/>
          <p:cNvSpPr>
            <a:spLocks noChangeShapeType="1"/>
          </p:cNvSpPr>
          <p:nvPr/>
        </p:nvSpPr>
        <p:spPr bwMode="auto">
          <a:xfrm flipH="1">
            <a:off x="2133600" y="3962400"/>
            <a:ext cx="403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1039" name="Line 15"/>
          <p:cNvSpPr>
            <a:spLocks noChangeShapeType="1"/>
          </p:cNvSpPr>
          <p:nvPr/>
        </p:nvSpPr>
        <p:spPr bwMode="auto">
          <a:xfrm flipH="1">
            <a:off x="2133600" y="2514600"/>
            <a:ext cx="403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
        <p:nvSpPr>
          <p:cNvPr id="1040" name="Line 16"/>
          <p:cNvSpPr>
            <a:spLocks noChangeShapeType="1"/>
          </p:cNvSpPr>
          <p:nvPr/>
        </p:nvSpPr>
        <p:spPr bwMode="auto">
          <a:xfrm>
            <a:off x="6172200" y="2514600"/>
            <a:ext cx="0" cy="202994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CA"/>
          </a:p>
        </p:txBody>
      </p:sp>
      <p:sp>
        <p:nvSpPr>
          <p:cNvPr id="13" name="TextBox 12"/>
          <p:cNvSpPr txBox="1"/>
          <p:nvPr/>
        </p:nvSpPr>
        <p:spPr>
          <a:xfrm>
            <a:off x="304800" y="609600"/>
            <a:ext cx="4114800" cy="646331"/>
          </a:xfrm>
          <a:prstGeom prst="rect">
            <a:avLst/>
          </a:prstGeom>
          <a:noFill/>
        </p:spPr>
        <p:txBody>
          <a:bodyPr wrap="square" rtlCol="0">
            <a:spAutoFit/>
          </a:bodyPr>
          <a:lstStyle/>
          <a:p>
            <a:r>
              <a:rPr lang="en-US" sz="3600" b="1" dirty="0" smtClean="0">
                <a:solidFill>
                  <a:srgbClr val="FF0000"/>
                </a:solidFill>
              </a:rPr>
              <a:t>What happens?</a:t>
            </a:r>
            <a:endParaRPr lang="en-US" sz="3600" b="1" dirty="0">
              <a:solidFill>
                <a:srgbClr val="FF0000"/>
              </a:solidFill>
            </a:endParaRPr>
          </a:p>
        </p:txBody>
      </p:sp>
      <p:pic>
        <p:nvPicPr>
          <p:cNvPr id="14" name="Content Placeholder 11" descr="4-3-1.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648200"/>
            <a:ext cx="2567135" cy="1940417"/>
          </a:xfrm>
          <a:prstGeom prst="rect">
            <a:avLst/>
          </a:prstGeom>
        </p:spPr>
      </p:pic>
      <p:sp>
        <p:nvSpPr>
          <p:cNvPr id="15" name="Line 11"/>
          <p:cNvSpPr>
            <a:spLocks noChangeShapeType="1"/>
          </p:cNvSpPr>
          <p:nvPr/>
        </p:nvSpPr>
        <p:spPr bwMode="auto">
          <a:xfrm flipH="1">
            <a:off x="2133600" y="2971800"/>
            <a:ext cx="403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nimBg="1"/>
      <p:bldP spid="1029" grpId="0" animBg="1"/>
      <p:bldP spid="1035" grpId="0" animBg="1"/>
      <p:bldP spid="1037" grpId="0" animBg="1"/>
      <p:bldP spid="1038" grpId="0" animBg="1"/>
      <p:bldP spid="1039" grpId="0" animBg="1"/>
      <p:bldP spid="1040" grpId="0" animBg="1"/>
      <p:bldP spid="13" grpId="0"/>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eaLnBrk="1" hangingPunct="1"/>
            <a:r>
              <a:rPr lang="en-US" smtClean="0"/>
              <a:t>Example 1: Output</a:t>
            </a:r>
          </a:p>
        </p:txBody>
      </p:sp>
      <p:pic>
        <p:nvPicPr>
          <p:cNvPr id="54278" name="Content Placeholder 7" descr="4-3-1R.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81000" y="604837"/>
            <a:ext cx="4240371" cy="3205163"/>
          </a:xfrm>
        </p:spPr>
      </p:pic>
      <p:sp>
        <p:nvSpPr>
          <p:cNvPr id="5427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9BE0369-2177-4AD8-80CA-4F7515FDBE47}" type="slidenum">
              <a:rPr lang="en-US" sz="1400" smtClean="0"/>
              <a:pPr eaLnBrk="1" hangingPunct="1"/>
              <a:t>56</a:t>
            </a:fld>
            <a:endParaRPr lang="en-US" sz="1400" smtClean="0"/>
          </a:p>
        </p:txBody>
      </p:sp>
      <p:sp>
        <p:nvSpPr>
          <p:cNvPr id="54277" name="Text Box 3"/>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fade">
                                      <p:cBhvr>
                                        <p:cTn id="7"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en-US" smtClean="0"/>
              <a:t>Example 2: Code</a:t>
            </a:r>
          </a:p>
        </p:txBody>
      </p:sp>
      <p:sp>
        <p:nvSpPr>
          <p:cNvPr id="55301" name="Rectangle 3"/>
          <p:cNvSpPr>
            <a:spLocks noGrp="1" noChangeArrowheads="1"/>
          </p:cNvSpPr>
          <p:nvPr>
            <p:ph sz="quarter" idx="1"/>
          </p:nvPr>
        </p:nvSpPr>
        <p:spPr>
          <a:xfrm>
            <a:off x="304800" y="1143000"/>
            <a:ext cx="8650288" cy="4151313"/>
          </a:xfrm>
        </p:spPr>
        <p:txBody>
          <a:bodyPr/>
          <a:lstStyle/>
          <a:p>
            <a:pPr eaLnBrk="1" hangingPunct="1">
              <a:buFontTx/>
              <a:buNone/>
            </a:pPr>
            <a:r>
              <a:rPr lang="en-US" sz="2000" b="1" dirty="0" smtClean="0">
                <a:solidFill>
                  <a:schemeClr val="folHlink"/>
                </a:solidFill>
                <a:latin typeface="Courier New" pitchFamily="49" charset="0"/>
              </a:rPr>
              <a:t>Private Sub</a:t>
            </a:r>
            <a:r>
              <a:rPr lang="en-US" sz="2000" b="1" dirty="0" smtClean="0">
                <a:latin typeface="Courier New" pitchFamily="49" charset="0"/>
              </a:rPr>
              <a:t> </a:t>
            </a:r>
            <a:r>
              <a:rPr lang="en-US" sz="2000" b="1" dirty="0" err="1" smtClean="0">
                <a:latin typeface="Courier New" pitchFamily="49" charset="0"/>
              </a:rPr>
              <a:t>btnEvaluate_Click</a:t>
            </a:r>
            <a:r>
              <a:rPr lang="en-US" sz="2000" b="1" dirty="0" smtClean="0">
                <a:latin typeface="Courier New" pitchFamily="49" charset="0"/>
              </a:rPr>
              <a:t>(</a:t>
            </a:r>
            <a:r>
              <a:rPr lang="en-US" sz="2000" b="1" dirty="0" smtClean="0">
                <a:solidFill>
                  <a:schemeClr val="folHlink"/>
                </a:solidFill>
                <a:latin typeface="Courier New" pitchFamily="49" charset="0"/>
              </a:rPr>
              <a:t>...</a:t>
            </a:r>
            <a:r>
              <a:rPr lang="en-US" sz="2000" b="1" dirty="0" smtClean="0">
                <a:latin typeface="Courier New" pitchFamily="49" charset="0"/>
              </a:rPr>
              <a:t>) _</a:t>
            </a:r>
          </a:p>
          <a:p>
            <a:pPr eaLnBrk="1" hangingPunct="1">
              <a:buFontTx/>
              <a:buNone/>
            </a:pPr>
            <a:r>
              <a:rPr lang="en-US" sz="2000" b="1" dirty="0" smtClean="0">
                <a:latin typeface="Courier New" pitchFamily="49" charset="0"/>
              </a:rPr>
              <a:t>                       </a:t>
            </a:r>
            <a:r>
              <a:rPr lang="en-US" sz="2000" b="1" dirty="0" smtClean="0">
                <a:solidFill>
                  <a:schemeClr val="folHlink"/>
                </a:solidFill>
                <a:latin typeface="Courier New" pitchFamily="49" charset="0"/>
              </a:rPr>
              <a:t>Handles</a:t>
            </a:r>
            <a:r>
              <a:rPr lang="en-US" sz="2000" b="1" dirty="0" smtClean="0">
                <a:latin typeface="Courier New" pitchFamily="49" charset="0"/>
              </a:rPr>
              <a:t> </a:t>
            </a:r>
            <a:r>
              <a:rPr lang="en-US" sz="2000" b="1" dirty="0" err="1" smtClean="0">
                <a:latin typeface="Courier New" pitchFamily="49" charset="0"/>
              </a:rPr>
              <a:t>btnEvaluate.Click</a:t>
            </a:r>
            <a:endParaRPr lang="en-US" sz="2000" b="1" dirty="0" smtClean="0">
              <a:latin typeface="Courier New" pitchFamily="49" charset="0"/>
            </a:endParaRPr>
          </a:p>
          <a:p>
            <a:pPr eaLnBrk="1" hangingPunct="1">
              <a:buFontTx/>
              <a:buNone/>
            </a:pPr>
            <a:r>
              <a:rPr lang="en-US" sz="2000" b="1" dirty="0" smtClean="0">
                <a:latin typeface="Courier New" pitchFamily="49" charset="0"/>
              </a:rPr>
              <a:t>  </a:t>
            </a:r>
            <a:r>
              <a:rPr lang="en-US" sz="2000" b="1" dirty="0" smtClean="0">
                <a:solidFill>
                  <a:schemeClr val="folHlink"/>
                </a:solidFill>
                <a:latin typeface="Courier New" pitchFamily="49" charset="0"/>
              </a:rPr>
              <a:t>Dim</a:t>
            </a:r>
            <a:r>
              <a:rPr lang="en-US" sz="2000" b="1" dirty="0" smtClean="0">
                <a:latin typeface="Courier New" pitchFamily="49" charset="0"/>
              </a:rPr>
              <a:t> position </a:t>
            </a:r>
            <a:r>
              <a:rPr lang="en-US" sz="2000" b="1" dirty="0" smtClean="0">
                <a:solidFill>
                  <a:schemeClr val="folHlink"/>
                </a:solidFill>
                <a:latin typeface="Courier New" pitchFamily="49" charset="0"/>
              </a:rPr>
              <a:t>As Integer</a:t>
            </a:r>
            <a:r>
              <a:rPr lang="en-US" sz="2000" b="1" dirty="0" smtClean="0">
                <a:latin typeface="Courier New" pitchFamily="49" charset="0"/>
              </a:rPr>
              <a:t> = </a:t>
            </a:r>
            <a:r>
              <a:rPr lang="en-US" sz="2000" b="1" dirty="0" err="1" smtClean="0">
                <a:solidFill>
                  <a:schemeClr val="folHlink"/>
                </a:solidFill>
                <a:latin typeface="Courier New" pitchFamily="49" charset="0"/>
              </a:rPr>
              <a:t>CInt</a:t>
            </a:r>
            <a:r>
              <a:rPr lang="en-US" sz="2000" b="1" dirty="0" smtClean="0">
                <a:latin typeface="Courier New" pitchFamily="49" charset="0"/>
              </a:rPr>
              <a:t>(</a:t>
            </a:r>
            <a:r>
              <a:rPr lang="en-US" sz="2000" b="1" dirty="0" err="1" smtClean="0">
                <a:latin typeface="Courier New" pitchFamily="49" charset="0"/>
              </a:rPr>
              <a:t>txtPosition.Text</a:t>
            </a:r>
            <a:r>
              <a:rPr lang="en-US" sz="2000" b="1" dirty="0" smtClean="0">
                <a:latin typeface="Courier New" pitchFamily="49" charset="0"/>
              </a:rPr>
              <a:t>)</a:t>
            </a:r>
          </a:p>
          <a:p>
            <a:pPr eaLnBrk="1" hangingPunct="1">
              <a:buFontTx/>
              <a:buNone/>
            </a:pPr>
            <a:r>
              <a:rPr lang="en-US" sz="2000" b="1" dirty="0" smtClean="0">
                <a:latin typeface="Courier New" pitchFamily="49" charset="0"/>
              </a:rPr>
              <a:t>  </a:t>
            </a:r>
            <a:r>
              <a:rPr lang="en-US" sz="2000" b="1" dirty="0" smtClean="0">
                <a:solidFill>
                  <a:schemeClr val="folHlink"/>
                </a:solidFill>
                <a:latin typeface="Courier New" pitchFamily="49" charset="0"/>
              </a:rPr>
              <a:t>Select Case</a:t>
            </a:r>
            <a:r>
              <a:rPr lang="en-US" sz="2000" b="1" dirty="0" smtClean="0">
                <a:latin typeface="Courier New" pitchFamily="49" charset="0"/>
              </a:rPr>
              <a:t> position</a:t>
            </a:r>
          </a:p>
          <a:p>
            <a:pPr eaLnBrk="1" hangingPunct="1">
              <a:buFontTx/>
              <a:buNone/>
            </a:pPr>
            <a:r>
              <a:rPr lang="en-US" sz="2000" b="1" dirty="0" smtClean="0">
                <a:latin typeface="Courier New" pitchFamily="49" charset="0"/>
              </a:rPr>
              <a:t>    </a:t>
            </a:r>
            <a:r>
              <a:rPr lang="en-US" sz="2000" b="1" dirty="0" smtClean="0">
                <a:solidFill>
                  <a:schemeClr val="folHlink"/>
                </a:solidFill>
                <a:latin typeface="Courier New" pitchFamily="49" charset="0"/>
              </a:rPr>
              <a:t>Case</a:t>
            </a:r>
            <a:r>
              <a:rPr lang="en-US" sz="2000" b="1" dirty="0" smtClean="0">
                <a:latin typeface="Courier New" pitchFamily="49" charset="0"/>
              </a:rPr>
              <a:t> 1 </a:t>
            </a:r>
            <a:r>
              <a:rPr lang="en-US" sz="2000" b="1" dirty="0" smtClean="0">
                <a:solidFill>
                  <a:schemeClr val="folHlink"/>
                </a:solidFill>
                <a:latin typeface="Courier New" pitchFamily="49" charset="0"/>
              </a:rPr>
              <a:t>To</a:t>
            </a:r>
            <a:r>
              <a:rPr lang="en-US" sz="2000" b="1" dirty="0" smtClean="0">
                <a:latin typeface="Courier New" pitchFamily="49" charset="0"/>
              </a:rPr>
              <a:t> 3</a:t>
            </a:r>
          </a:p>
          <a:p>
            <a:pPr eaLnBrk="1" hangingPunct="1">
              <a:buFontTx/>
              <a:buNone/>
            </a:pPr>
            <a:r>
              <a:rPr lang="en-US" sz="2000" b="1" dirty="0" smtClean="0">
                <a:latin typeface="Courier New" pitchFamily="49" charset="0"/>
              </a:rPr>
              <a:t>      </a:t>
            </a:r>
            <a:r>
              <a:rPr lang="en-US" sz="2000" b="1" dirty="0" err="1" smtClean="0">
                <a:latin typeface="Courier New" pitchFamily="49" charset="0"/>
              </a:rPr>
              <a:t>txtOutcome.Text</a:t>
            </a:r>
            <a:r>
              <a:rPr lang="en-US" sz="2000" b="1" dirty="0" smtClean="0">
                <a:latin typeface="Courier New" pitchFamily="49" charset="0"/>
              </a:rPr>
              <a:t> = </a:t>
            </a:r>
            <a:r>
              <a:rPr lang="en-US" sz="2000" b="1" dirty="0" smtClean="0">
                <a:solidFill>
                  <a:schemeClr val="hlink"/>
                </a:solidFill>
                <a:latin typeface="Courier New" pitchFamily="49" charset="0"/>
              </a:rPr>
              <a:t>"In the money. Congratulations"</a:t>
            </a:r>
          </a:p>
          <a:p>
            <a:pPr eaLnBrk="1" hangingPunct="1">
              <a:buFontTx/>
              <a:buNone/>
            </a:pPr>
            <a:r>
              <a:rPr lang="en-US" sz="2000" b="1" dirty="0" smtClean="0">
                <a:latin typeface="Courier New" pitchFamily="49" charset="0"/>
              </a:rPr>
              <a:t>    </a:t>
            </a:r>
            <a:r>
              <a:rPr lang="en-US" sz="2000" b="1" dirty="0" smtClean="0">
                <a:solidFill>
                  <a:schemeClr val="folHlink"/>
                </a:solidFill>
                <a:latin typeface="Courier New" pitchFamily="49" charset="0"/>
              </a:rPr>
              <a:t>Case Is</a:t>
            </a:r>
            <a:r>
              <a:rPr lang="en-US" sz="2000" b="1" dirty="0" smtClean="0">
                <a:latin typeface="Courier New" pitchFamily="49" charset="0"/>
              </a:rPr>
              <a:t> &gt;= 4</a:t>
            </a:r>
          </a:p>
          <a:p>
            <a:pPr eaLnBrk="1" hangingPunct="1">
              <a:buFontTx/>
              <a:buNone/>
            </a:pPr>
            <a:r>
              <a:rPr lang="en-US" sz="2000" b="1" dirty="0" smtClean="0">
                <a:latin typeface="Courier New" pitchFamily="49" charset="0"/>
              </a:rPr>
              <a:t>      </a:t>
            </a:r>
            <a:r>
              <a:rPr lang="en-US" sz="2000" b="1" dirty="0" err="1" smtClean="0">
                <a:latin typeface="Courier New" pitchFamily="49" charset="0"/>
              </a:rPr>
              <a:t>txtOutcome.Text</a:t>
            </a:r>
            <a:r>
              <a:rPr lang="en-US" sz="2000" b="1" dirty="0" smtClean="0">
                <a:latin typeface="Courier New" pitchFamily="49" charset="0"/>
              </a:rPr>
              <a:t> = </a:t>
            </a:r>
            <a:r>
              <a:rPr lang="en-US" sz="2000" b="1" dirty="0" smtClean="0">
                <a:solidFill>
                  <a:schemeClr val="hlink"/>
                </a:solidFill>
                <a:latin typeface="Courier New" pitchFamily="49" charset="0"/>
              </a:rPr>
              <a:t>"Not in the money."</a:t>
            </a:r>
          </a:p>
          <a:p>
            <a:pPr eaLnBrk="1" hangingPunct="1">
              <a:buFontTx/>
              <a:buNone/>
            </a:pPr>
            <a:r>
              <a:rPr lang="en-US" sz="2000" b="1" dirty="0" smtClean="0">
                <a:latin typeface="Courier New" pitchFamily="49" charset="0"/>
              </a:rPr>
              <a:t>  </a:t>
            </a:r>
            <a:r>
              <a:rPr lang="en-US" sz="2000" b="1" dirty="0" smtClean="0">
                <a:solidFill>
                  <a:schemeClr val="folHlink"/>
                </a:solidFill>
                <a:latin typeface="Courier New" pitchFamily="49" charset="0"/>
              </a:rPr>
              <a:t>End Select</a:t>
            </a:r>
          </a:p>
          <a:p>
            <a:pPr eaLnBrk="1" hangingPunct="1">
              <a:buFontTx/>
              <a:buNone/>
            </a:pPr>
            <a:r>
              <a:rPr lang="en-US" sz="2000" b="1" dirty="0" smtClean="0">
                <a:solidFill>
                  <a:schemeClr val="folHlink"/>
                </a:solidFill>
                <a:latin typeface="Courier New" pitchFamily="49" charset="0"/>
              </a:rPr>
              <a:t>End Sub</a:t>
            </a:r>
          </a:p>
        </p:txBody>
      </p:sp>
      <p:sp>
        <p:nvSpPr>
          <p:cNvPr id="5529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57CBECE-CCAC-408A-9FD4-809C3D797B6F}" type="slidenum">
              <a:rPr lang="en-US" sz="1400" smtClean="0"/>
              <a:pPr eaLnBrk="1" hangingPunct="1"/>
              <a:t>57</a:t>
            </a:fld>
            <a:endParaRPr lang="en-US" sz="1400" smtClean="0"/>
          </a:p>
        </p:txBody>
      </p:sp>
      <p:sp>
        <p:nvSpPr>
          <p:cNvPr id="6" name="TextBox 5"/>
          <p:cNvSpPr txBox="1"/>
          <p:nvPr/>
        </p:nvSpPr>
        <p:spPr>
          <a:xfrm>
            <a:off x="457200" y="5144869"/>
            <a:ext cx="4114800" cy="646331"/>
          </a:xfrm>
          <a:prstGeom prst="rect">
            <a:avLst/>
          </a:prstGeom>
          <a:noFill/>
        </p:spPr>
        <p:txBody>
          <a:bodyPr wrap="square" rtlCol="0">
            <a:spAutoFit/>
          </a:bodyPr>
          <a:lstStyle/>
          <a:p>
            <a:r>
              <a:rPr lang="en-US" sz="3600" b="1" dirty="0" smtClean="0">
                <a:solidFill>
                  <a:srgbClr val="FF0000"/>
                </a:solidFill>
              </a:rPr>
              <a:t>What happens?</a:t>
            </a:r>
            <a:endParaRPr lang="en-US" sz="3600" b="1" dirty="0">
              <a:solidFill>
                <a:srgbClr val="FF0000"/>
              </a:solidFill>
            </a:endParaRPr>
          </a:p>
        </p:txBody>
      </p:sp>
      <p:pic>
        <p:nvPicPr>
          <p:cNvPr id="7" name="Content Placeholder 11" descr="4-3-1.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572000"/>
            <a:ext cx="2762480" cy="208807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pPr eaLnBrk="1" hangingPunct="1"/>
            <a:r>
              <a:rPr lang="en-US" smtClean="0"/>
              <a:t>Example 2: Output</a:t>
            </a:r>
          </a:p>
        </p:txBody>
      </p:sp>
      <p:pic>
        <p:nvPicPr>
          <p:cNvPr id="56326" name="Content Placeholder 7" descr="4-3-2R.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057400" y="2281237"/>
            <a:ext cx="4495800" cy="3398234"/>
          </a:xfrm>
        </p:spPr>
      </p:pic>
      <p:sp>
        <p:nvSpPr>
          <p:cNvPr id="5632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E83F531-A31C-4686-86CE-FD1F94BCDD77}" type="slidenum">
              <a:rPr lang="en-US" sz="1400" smtClean="0"/>
              <a:pPr eaLnBrk="1" hangingPunct="1"/>
              <a:t>58</a:t>
            </a:fld>
            <a:endParaRPr lang="en-US" sz="1400" smtClean="0"/>
          </a:p>
        </p:txBody>
      </p:sp>
      <p:sp>
        <p:nvSpPr>
          <p:cNvPr id="56325" name="Text Box 3"/>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fade">
                                      <p:cBhvr>
                                        <p:cTn id="7"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p:txBody>
          <a:bodyPr/>
          <a:lstStyle/>
          <a:p>
            <a:pPr eaLnBrk="1" hangingPunct="1"/>
            <a:r>
              <a:rPr lang="en-US" smtClean="0"/>
              <a:t>Select Case Syntax</a:t>
            </a:r>
          </a:p>
        </p:txBody>
      </p:sp>
      <p:sp>
        <p:nvSpPr>
          <p:cNvPr id="57349" name="Rectangle 3"/>
          <p:cNvSpPr>
            <a:spLocks noGrp="1" noChangeArrowheads="1"/>
          </p:cNvSpPr>
          <p:nvPr>
            <p:ph sz="quarter" idx="1"/>
          </p:nvPr>
        </p:nvSpPr>
        <p:spPr/>
        <p:txBody>
          <a:bodyPr/>
          <a:lstStyle/>
          <a:p>
            <a:pPr eaLnBrk="1" hangingPunct="1">
              <a:buFontTx/>
              <a:buNone/>
            </a:pPr>
            <a:r>
              <a:rPr lang="en-US" sz="2400" dirty="0" smtClean="0"/>
              <a:t>The general form of the </a:t>
            </a:r>
            <a:r>
              <a:rPr lang="en-US" sz="2400" b="1" dirty="0" smtClean="0"/>
              <a:t>Select Case </a:t>
            </a:r>
            <a:r>
              <a:rPr lang="en-US" sz="2400" dirty="0" smtClean="0"/>
              <a:t>block </a:t>
            </a:r>
            <a:r>
              <a:rPr lang="en-US" sz="2400" dirty="0" smtClean="0"/>
              <a:t>is</a:t>
            </a:r>
          </a:p>
          <a:p>
            <a:pPr eaLnBrk="1" hangingPunct="1">
              <a:buFontTx/>
              <a:buNone/>
            </a:pPr>
            <a:endParaRPr lang="en-US" sz="2400" dirty="0" smtClean="0"/>
          </a:p>
          <a:p>
            <a:pPr eaLnBrk="1" hangingPunct="1">
              <a:buFontTx/>
              <a:buNone/>
            </a:pPr>
            <a:r>
              <a:rPr lang="en-US" sz="2400" b="1" dirty="0" smtClean="0">
                <a:solidFill>
                  <a:schemeClr val="folHlink"/>
                </a:solidFill>
                <a:latin typeface="Courier New" pitchFamily="49" charset="0"/>
              </a:rPr>
              <a:t>Select Case</a:t>
            </a:r>
            <a:r>
              <a:rPr lang="en-US" sz="2400" b="1" dirty="0" smtClean="0">
                <a:latin typeface="Courier New" pitchFamily="49" charset="0"/>
              </a:rPr>
              <a:t> </a:t>
            </a:r>
            <a:r>
              <a:rPr lang="en-US" sz="2400" b="1" i="1" dirty="0" smtClean="0">
                <a:latin typeface="Courier New" pitchFamily="49" charset="0"/>
              </a:rPr>
              <a:t>selector</a:t>
            </a:r>
          </a:p>
          <a:p>
            <a:pPr eaLnBrk="1" hangingPunct="1">
              <a:buFontTx/>
              <a:buNone/>
            </a:pPr>
            <a:r>
              <a:rPr lang="en-US" sz="2400" b="1" dirty="0" smtClean="0">
                <a:latin typeface="Courier New" pitchFamily="49" charset="0"/>
              </a:rPr>
              <a:t>  </a:t>
            </a:r>
            <a:r>
              <a:rPr lang="en-US" sz="2400" b="1" dirty="0" smtClean="0">
                <a:solidFill>
                  <a:schemeClr val="folHlink"/>
                </a:solidFill>
                <a:latin typeface="Courier New" pitchFamily="49" charset="0"/>
              </a:rPr>
              <a:t>Case</a:t>
            </a:r>
            <a:r>
              <a:rPr lang="en-US" sz="2400" b="1" dirty="0" smtClean="0">
                <a:latin typeface="Courier New" pitchFamily="49" charset="0"/>
              </a:rPr>
              <a:t> </a:t>
            </a:r>
            <a:r>
              <a:rPr lang="en-US" sz="2400" b="1" i="1" dirty="0" smtClean="0">
                <a:latin typeface="Courier New" pitchFamily="49" charset="0"/>
              </a:rPr>
              <a:t>valueList1</a:t>
            </a:r>
          </a:p>
          <a:p>
            <a:pPr eaLnBrk="1" hangingPunct="1">
              <a:buFontTx/>
              <a:buNone/>
            </a:pPr>
            <a:r>
              <a:rPr lang="en-US" sz="2400" b="1" i="1" dirty="0" smtClean="0">
                <a:latin typeface="Courier New" pitchFamily="49" charset="0"/>
              </a:rPr>
              <a:t>    action1</a:t>
            </a:r>
          </a:p>
          <a:p>
            <a:pPr eaLnBrk="1" hangingPunct="1">
              <a:buFontTx/>
              <a:buNone/>
            </a:pPr>
            <a:r>
              <a:rPr lang="en-US" sz="2400" b="1" dirty="0" smtClean="0">
                <a:latin typeface="Courier New" pitchFamily="49" charset="0"/>
              </a:rPr>
              <a:t>  </a:t>
            </a:r>
            <a:r>
              <a:rPr lang="en-US" sz="2400" b="1" dirty="0" smtClean="0">
                <a:solidFill>
                  <a:schemeClr val="folHlink"/>
                </a:solidFill>
                <a:latin typeface="Courier New" pitchFamily="49" charset="0"/>
              </a:rPr>
              <a:t>Case</a:t>
            </a:r>
            <a:r>
              <a:rPr lang="en-US" sz="2400" b="1" dirty="0" smtClean="0">
                <a:latin typeface="Courier New" pitchFamily="49" charset="0"/>
              </a:rPr>
              <a:t> </a:t>
            </a:r>
            <a:r>
              <a:rPr lang="en-US" sz="2400" b="1" i="1" dirty="0" smtClean="0">
                <a:latin typeface="Courier New" pitchFamily="49" charset="0"/>
              </a:rPr>
              <a:t>valueList2</a:t>
            </a:r>
          </a:p>
          <a:p>
            <a:pPr eaLnBrk="1" hangingPunct="1">
              <a:buFontTx/>
              <a:buNone/>
            </a:pPr>
            <a:r>
              <a:rPr lang="en-US" sz="2400" b="1" i="1" dirty="0" smtClean="0">
                <a:latin typeface="Courier New" pitchFamily="49" charset="0"/>
              </a:rPr>
              <a:t>    action2</a:t>
            </a:r>
          </a:p>
          <a:p>
            <a:pPr eaLnBrk="1" hangingPunct="1">
              <a:buFontTx/>
              <a:buNone/>
            </a:pPr>
            <a:r>
              <a:rPr lang="en-US" sz="2400" b="1" dirty="0" smtClean="0">
                <a:latin typeface="Courier New" pitchFamily="49" charset="0"/>
              </a:rPr>
              <a:t>  </a:t>
            </a:r>
            <a:r>
              <a:rPr lang="en-US" sz="2400" b="1" dirty="0" smtClean="0">
                <a:solidFill>
                  <a:schemeClr val="folHlink"/>
                </a:solidFill>
                <a:latin typeface="Courier New" pitchFamily="49" charset="0"/>
              </a:rPr>
              <a:t>Case Else</a:t>
            </a:r>
          </a:p>
          <a:p>
            <a:pPr eaLnBrk="1" hangingPunct="1">
              <a:buFontTx/>
              <a:buNone/>
            </a:pPr>
            <a:r>
              <a:rPr lang="en-US" sz="2400" b="1" i="1" dirty="0" smtClean="0">
                <a:latin typeface="Courier New" pitchFamily="49" charset="0"/>
              </a:rPr>
              <a:t>    action of last resort</a:t>
            </a:r>
          </a:p>
          <a:p>
            <a:pPr eaLnBrk="1" hangingPunct="1">
              <a:buFontTx/>
              <a:buNone/>
            </a:pPr>
            <a:r>
              <a:rPr lang="en-US" sz="2400" b="1" dirty="0" smtClean="0">
                <a:solidFill>
                  <a:schemeClr val="folHlink"/>
                </a:solidFill>
                <a:latin typeface="Courier New" pitchFamily="49" charset="0"/>
              </a:rPr>
              <a:t>End Select</a:t>
            </a:r>
          </a:p>
        </p:txBody>
      </p:sp>
      <p:sp>
        <p:nvSpPr>
          <p:cNvPr id="5734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879E845-97D6-466B-9FAB-733B1328CEC7}" type="slidenum">
              <a:rPr lang="en-US" sz="1400" smtClean="0"/>
              <a:pPr eaLnBrk="1" hangingPunct="1"/>
              <a:t>59</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ASCII Values</a:t>
            </a:r>
            <a:endParaRPr lang="en-US" dirty="0"/>
          </a:p>
        </p:txBody>
      </p:sp>
      <p:sp>
        <p:nvSpPr>
          <p:cNvPr id="3" name="Content Placeholder 2"/>
          <p:cNvSpPr>
            <a:spLocks noGrp="1"/>
          </p:cNvSpPr>
          <p:nvPr>
            <p:ph sz="quarter" idx="1"/>
          </p:nvPr>
        </p:nvSpPr>
        <p:spPr/>
        <p:txBody>
          <a:bodyPr/>
          <a:lstStyle/>
          <a:p>
            <a:endParaRPr lang="en-US"/>
          </a:p>
        </p:txBody>
      </p:sp>
      <p:sp>
        <p:nvSpPr>
          <p:cNvPr id="4" name="AutoShape 2" descr="EBCDIC and IBM Scan Codes"/>
          <p:cNvSpPr>
            <a:spLocks noChangeAspect="1" noChangeArrowheads="1"/>
          </p:cNvSpPr>
          <p:nvPr/>
        </p:nvSpPr>
        <p:spPr bwMode="auto">
          <a:xfrm>
            <a:off x="155575" y="-1531938"/>
            <a:ext cx="5457825" cy="3190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38400"/>
            <a:ext cx="54578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982969"/>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pPr eaLnBrk="1" hangingPunct="1"/>
            <a:r>
              <a:rPr lang="en-US" smtClean="0"/>
              <a:t>Rules for Select Case</a:t>
            </a:r>
          </a:p>
        </p:txBody>
      </p:sp>
      <p:sp>
        <p:nvSpPr>
          <p:cNvPr id="58373" name="Rectangle 3"/>
          <p:cNvSpPr>
            <a:spLocks noGrp="1" noChangeArrowheads="1"/>
          </p:cNvSpPr>
          <p:nvPr>
            <p:ph sz="quarter" idx="1"/>
          </p:nvPr>
        </p:nvSpPr>
        <p:spPr/>
        <p:txBody>
          <a:bodyPr/>
          <a:lstStyle/>
          <a:p>
            <a:pPr marL="609600" indent="-609600" eaLnBrk="1" hangingPunct="1">
              <a:lnSpc>
                <a:spcPct val="90000"/>
              </a:lnSpc>
            </a:pPr>
            <a:r>
              <a:rPr lang="en-US" sz="2400" b="1" dirty="0" smtClean="0"/>
              <a:t>Case Else </a:t>
            </a:r>
            <a:r>
              <a:rPr lang="en-US" sz="2400" dirty="0" smtClean="0"/>
              <a:t>(and its action) is optional</a:t>
            </a:r>
          </a:p>
          <a:p>
            <a:pPr marL="609600" indent="-609600" eaLnBrk="1" hangingPunct="1">
              <a:lnSpc>
                <a:spcPct val="90000"/>
              </a:lnSpc>
            </a:pPr>
            <a:r>
              <a:rPr lang="en-US" sz="2400" dirty="0" smtClean="0"/>
              <a:t>Each value list contains one or more of the following types of items separated by commas:</a:t>
            </a:r>
          </a:p>
          <a:p>
            <a:pPr marL="975262" lvl="1" indent="-609600">
              <a:lnSpc>
                <a:spcPct val="90000"/>
              </a:lnSpc>
              <a:buFontTx/>
              <a:buAutoNum type="arabicPeriod"/>
            </a:pPr>
            <a:r>
              <a:rPr lang="en-US" sz="2100" dirty="0" smtClean="0"/>
              <a:t>a literal (value);</a:t>
            </a:r>
          </a:p>
          <a:p>
            <a:pPr marL="975262" lvl="1" indent="-609600">
              <a:lnSpc>
                <a:spcPct val="90000"/>
              </a:lnSpc>
              <a:buFontTx/>
              <a:buAutoNum type="arabicPeriod"/>
            </a:pPr>
            <a:r>
              <a:rPr lang="en-US" sz="2100" dirty="0" smtClean="0"/>
              <a:t>a variable;</a:t>
            </a:r>
          </a:p>
          <a:p>
            <a:pPr marL="975262" lvl="1" indent="-609600">
              <a:lnSpc>
                <a:spcPct val="90000"/>
              </a:lnSpc>
              <a:buFontTx/>
              <a:buAutoNum type="arabicPeriod"/>
            </a:pPr>
            <a:r>
              <a:rPr lang="en-US" sz="2100" dirty="0" smtClean="0"/>
              <a:t>an expression;</a:t>
            </a:r>
          </a:p>
          <a:p>
            <a:pPr marL="975262" lvl="1" indent="-609600">
              <a:lnSpc>
                <a:spcPct val="90000"/>
              </a:lnSpc>
              <a:buFontTx/>
              <a:buAutoNum type="arabicPeriod"/>
            </a:pPr>
            <a:r>
              <a:rPr lang="en-US" sz="2100" dirty="0" smtClean="0"/>
              <a:t>an inequality sign preceded by </a:t>
            </a:r>
            <a:r>
              <a:rPr lang="en-US" sz="2100" i="1" dirty="0" smtClean="0"/>
              <a:t>Is</a:t>
            </a:r>
            <a:r>
              <a:rPr lang="en-US" sz="2100" dirty="0" smtClean="0"/>
              <a:t> and followed by a literal, variable, or expression;</a:t>
            </a:r>
          </a:p>
          <a:p>
            <a:pPr marL="975262" lvl="1" indent="-609600">
              <a:lnSpc>
                <a:spcPct val="90000"/>
              </a:lnSpc>
              <a:buFontTx/>
              <a:buAutoNum type="arabicPeriod"/>
            </a:pPr>
            <a:r>
              <a:rPr lang="en-US" sz="2100" dirty="0" smtClean="0"/>
              <a:t>a range expressed in the form </a:t>
            </a:r>
            <a:r>
              <a:rPr lang="en-US" sz="2100" i="1" dirty="0" smtClean="0"/>
              <a:t>a</a:t>
            </a:r>
            <a:r>
              <a:rPr lang="en-US" sz="2100" dirty="0" smtClean="0"/>
              <a:t> To </a:t>
            </a:r>
            <a:r>
              <a:rPr lang="en-US" sz="2100" i="1" dirty="0" smtClean="0"/>
              <a:t>b</a:t>
            </a:r>
            <a:r>
              <a:rPr lang="en-US" sz="2100" dirty="0" smtClean="0"/>
              <a:t>, where </a:t>
            </a:r>
            <a:r>
              <a:rPr lang="en-US" sz="2100" i="1" dirty="0" smtClean="0"/>
              <a:t>a </a:t>
            </a:r>
            <a:r>
              <a:rPr lang="en-US" sz="2100" dirty="0" smtClean="0"/>
              <a:t>and </a:t>
            </a:r>
            <a:r>
              <a:rPr lang="en-US" sz="2100" i="1" dirty="0" smtClean="0"/>
              <a:t>b </a:t>
            </a:r>
            <a:r>
              <a:rPr lang="en-US" sz="2100" dirty="0" smtClean="0"/>
              <a:t>are literals, variables, or expressions.</a:t>
            </a:r>
          </a:p>
        </p:txBody>
      </p:sp>
      <p:sp>
        <p:nvSpPr>
          <p:cNvPr id="5837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9674271-A245-4B21-B69B-60473D8DEB40}" type="slidenum">
              <a:rPr lang="en-US" sz="1400" smtClean="0"/>
              <a:pPr eaLnBrk="1" hangingPunct="1"/>
              <a:t>60</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AACQWEZ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599"/>
            <a:ext cx="3562350" cy="631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title"/>
          </p:nvPr>
        </p:nvSpPr>
        <p:spPr/>
        <p:txBody>
          <a:bodyPr/>
          <a:lstStyle/>
          <a:p>
            <a:r>
              <a:rPr lang="en-US" dirty="0" smtClean="0"/>
              <a:t>Flowchart for Select Case</a:t>
            </a:r>
            <a:endParaRPr lang="en-US" dirty="0" smtClean="0"/>
          </a:p>
        </p:txBody>
      </p:sp>
      <p:sp>
        <p:nvSpPr>
          <p:cNvPr id="4" name="Content Placeholder 3"/>
          <p:cNvSpPr>
            <a:spLocks noGrp="1"/>
          </p:cNvSpPr>
          <p:nvPr>
            <p:ph sz="quarter" idx="1"/>
          </p:nvPr>
        </p:nvSpPr>
        <p:spPr/>
        <p:txBody>
          <a:bodyPr/>
          <a:lstStyle/>
          <a:p>
            <a:endParaRPr lang="en-US"/>
          </a:p>
        </p:txBody>
      </p:sp>
      <p:sp>
        <p:nvSpPr>
          <p:cNvPr id="5939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61D87ED-00DF-4315-B832-01F21995345F}" type="slidenum">
              <a:rPr lang="en-US" sz="1400" smtClean="0"/>
              <a:pPr eaLnBrk="1" hangingPunct="1"/>
              <a:t>61</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Flowchart for </a:t>
            </a:r>
            <a:r>
              <a:rPr lang="en-US" dirty="0" smtClean="0"/>
              <a:t>Select </a:t>
            </a:r>
            <a:r>
              <a:rPr lang="en-US" dirty="0"/>
              <a:t>Case</a:t>
            </a:r>
          </a:p>
        </p:txBody>
      </p:sp>
      <p:sp>
        <p:nvSpPr>
          <p:cNvPr id="3" name="Content Placeholder 2"/>
          <p:cNvSpPr>
            <a:spLocks noGrp="1"/>
          </p:cNvSpPr>
          <p:nvPr>
            <p:ph sz="quarter" idx="1"/>
          </p:nvPr>
        </p:nvSpPr>
        <p:spPr/>
        <p:txBody>
          <a:bodyPr/>
          <a:lstStyle/>
          <a:p>
            <a:r>
              <a:rPr lang="en-US" dirty="0" smtClean="0"/>
              <a:t>(not in book, but equivalent)</a:t>
            </a:r>
            <a:endParaRPr lang="en-US" dirty="0"/>
          </a:p>
        </p:txBody>
      </p:sp>
      <p:sp>
        <p:nvSpPr>
          <p:cNvPr id="5" name="Slide Number Placeholder 4"/>
          <p:cNvSpPr>
            <a:spLocks noGrp="1"/>
          </p:cNvSpPr>
          <p:nvPr>
            <p:ph type="sldNum" sz="quarter" idx="4294967295"/>
          </p:nvPr>
        </p:nvSpPr>
        <p:spPr>
          <a:xfrm>
            <a:off x="7239000" y="6324600"/>
            <a:ext cx="1905000" cy="457200"/>
          </a:xfrm>
          <a:prstGeom prst="rect">
            <a:avLst/>
          </a:prstGeom>
        </p:spPr>
        <p:txBody>
          <a:bodyPr/>
          <a:lstStyle/>
          <a:p>
            <a:pPr>
              <a:defRPr/>
            </a:pPr>
            <a:fld id="{946130F1-80BA-4552-B33E-C009BBB9693B}" type="slidenum">
              <a:rPr lang="en-US" smtClean="0"/>
              <a:pPr>
                <a:defRPr/>
              </a:pPr>
              <a:t>62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2743200"/>
            <a:ext cx="641985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75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pPr eaLnBrk="1" hangingPunct="1"/>
            <a:r>
              <a:rPr lang="en-US" sz="4000" smtClean="0"/>
              <a:t>Example 3: Partial Code</a:t>
            </a:r>
          </a:p>
        </p:txBody>
      </p:sp>
      <p:sp>
        <p:nvSpPr>
          <p:cNvPr id="60421" name="Rectangle 3"/>
          <p:cNvSpPr>
            <a:spLocks noGrp="1" noChangeArrowheads="1"/>
          </p:cNvSpPr>
          <p:nvPr>
            <p:ph sz="quarter" idx="1"/>
          </p:nvPr>
        </p:nvSpPr>
        <p:spPr/>
        <p:txBody>
          <a:bodyPr/>
          <a:lstStyle/>
          <a:p>
            <a:pPr marL="609600" indent="-609600" eaLnBrk="1" hangingPunct="1">
              <a:lnSpc>
                <a:spcPct val="80000"/>
              </a:lnSpc>
              <a:buFontTx/>
              <a:buNone/>
            </a:pPr>
            <a:r>
              <a:rPr lang="en-US" sz="2000" b="1" smtClean="0">
                <a:solidFill>
                  <a:schemeClr val="folHlink"/>
                </a:solidFill>
                <a:latin typeface="Courier New" pitchFamily="49" charset="0"/>
              </a:rPr>
              <a:t>Dim </a:t>
            </a:r>
            <a:r>
              <a:rPr lang="en-US" sz="2000" b="1" smtClean="0">
                <a:latin typeface="Courier New" pitchFamily="49" charset="0"/>
              </a:rPr>
              <a:t>x </a:t>
            </a:r>
            <a:r>
              <a:rPr lang="en-US" sz="2000" b="1" smtClean="0">
                <a:solidFill>
                  <a:schemeClr val="folHlink"/>
                </a:solidFill>
                <a:latin typeface="Courier New" pitchFamily="49" charset="0"/>
              </a:rPr>
              <a:t>As Integer </a:t>
            </a:r>
            <a:r>
              <a:rPr lang="en-US" sz="2000" b="1" smtClean="0">
                <a:latin typeface="Courier New" pitchFamily="49" charset="0"/>
              </a:rPr>
              <a:t>= 2, y</a:t>
            </a:r>
            <a:r>
              <a:rPr lang="en-US" sz="2000" b="1" smtClean="0">
                <a:solidFill>
                  <a:schemeClr val="folHlink"/>
                </a:solidFill>
                <a:latin typeface="Courier New" pitchFamily="49" charset="0"/>
              </a:rPr>
              <a:t> As Integer </a:t>
            </a:r>
            <a:r>
              <a:rPr lang="en-US" sz="2000" b="1" smtClean="0">
                <a:latin typeface="Courier New" pitchFamily="49" charset="0"/>
              </a:rPr>
              <a:t>= 3</a:t>
            </a:r>
          </a:p>
          <a:p>
            <a:pPr marL="609600" indent="-609600" eaLnBrk="1" hangingPunct="1">
              <a:lnSpc>
                <a:spcPct val="80000"/>
              </a:lnSpc>
              <a:buFontTx/>
              <a:buNone/>
            </a:pPr>
            <a:r>
              <a:rPr lang="en-US" sz="2000" b="1" smtClean="0">
                <a:solidFill>
                  <a:schemeClr val="folHlink"/>
                </a:solidFill>
                <a:latin typeface="Courier New" pitchFamily="49" charset="0"/>
              </a:rPr>
              <a:t>Select Case</a:t>
            </a:r>
            <a:r>
              <a:rPr lang="en-US" sz="2000" b="1" smtClean="0">
                <a:latin typeface="Courier New" pitchFamily="49" charset="0"/>
              </a:rPr>
              <a:t> num</a:t>
            </a:r>
          </a:p>
          <a:p>
            <a:pPr marL="609600" indent="-609600" eaLnBrk="1" hangingPunct="1">
              <a:lnSpc>
                <a:spcPct val="80000"/>
              </a:lnSpc>
              <a:buFontTx/>
              <a:buNone/>
            </a:pPr>
            <a:r>
              <a:rPr lang="en-US" sz="2000" b="1" smtClean="0">
                <a:latin typeface="Courier New" pitchFamily="49" charset="0"/>
              </a:rPr>
              <a:t>  </a:t>
            </a:r>
            <a:r>
              <a:rPr lang="en-US" sz="2000" b="1" smtClean="0">
                <a:solidFill>
                  <a:schemeClr val="folHlink"/>
                </a:solidFill>
                <a:latin typeface="Courier New" pitchFamily="49" charset="0"/>
              </a:rPr>
              <a:t>Case</a:t>
            </a:r>
            <a:r>
              <a:rPr lang="en-US" sz="2000" b="1" smtClean="0">
                <a:latin typeface="Courier New" pitchFamily="49" charset="0"/>
              </a:rPr>
              <a:t> y - x, x</a:t>
            </a:r>
          </a:p>
          <a:p>
            <a:pPr marL="609600" indent="-609600" eaLnBrk="1" hangingPunct="1">
              <a:lnSpc>
                <a:spcPct val="80000"/>
              </a:lnSpc>
              <a:buFontTx/>
              <a:buNone/>
            </a:pPr>
            <a:r>
              <a:rPr lang="en-US" sz="2000" b="1" smtClean="0">
                <a:latin typeface="Courier New" pitchFamily="49" charset="0"/>
              </a:rPr>
              <a:t>    txtPhrase.Text = </a:t>
            </a:r>
            <a:r>
              <a:rPr lang="en-US" sz="2000" b="1" smtClean="0">
                <a:solidFill>
                  <a:schemeClr val="hlink"/>
                </a:solidFill>
                <a:latin typeface="Courier New" pitchFamily="49" charset="0"/>
              </a:rPr>
              <a:t>"Buckle my shoe."</a:t>
            </a:r>
          </a:p>
          <a:p>
            <a:pPr marL="609600" indent="-609600" eaLnBrk="1" hangingPunct="1">
              <a:lnSpc>
                <a:spcPct val="80000"/>
              </a:lnSpc>
              <a:buFontTx/>
              <a:buNone/>
            </a:pPr>
            <a:r>
              <a:rPr lang="en-US" sz="2000" b="1" smtClean="0">
                <a:latin typeface="Courier New" pitchFamily="49" charset="0"/>
              </a:rPr>
              <a:t>  </a:t>
            </a:r>
            <a:r>
              <a:rPr lang="en-US" sz="2000" b="1" smtClean="0">
                <a:solidFill>
                  <a:schemeClr val="folHlink"/>
                </a:solidFill>
                <a:latin typeface="Courier New" pitchFamily="49" charset="0"/>
              </a:rPr>
              <a:t>Case Is</a:t>
            </a:r>
            <a:r>
              <a:rPr lang="en-US" sz="2000" b="1" smtClean="0">
                <a:latin typeface="Courier New" pitchFamily="49" charset="0"/>
              </a:rPr>
              <a:t> &lt;= 4</a:t>
            </a:r>
          </a:p>
          <a:p>
            <a:pPr marL="609600" indent="-609600" eaLnBrk="1" hangingPunct="1">
              <a:lnSpc>
                <a:spcPct val="80000"/>
              </a:lnSpc>
              <a:buFontTx/>
              <a:buNone/>
            </a:pPr>
            <a:r>
              <a:rPr lang="en-US" sz="2000" b="1" smtClean="0">
                <a:latin typeface="Courier New" pitchFamily="49" charset="0"/>
              </a:rPr>
              <a:t>    txtPhrase.Text = </a:t>
            </a:r>
            <a:r>
              <a:rPr lang="en-US" sz="2000" b="1" smtClean="0">
                <a:solidFill>
                  <a:schemeClr val="hlink"/>
                </a:solidFill>
                <a:latin typeface="Courier New" pitchFamily="49" charset="0"/>
              </a:rPr>
              <a:t>"Shut the door."</a:t>
            </a:r>
          </a:p>
          <a:p>
            <a:pPr marL="609600" indent="-609600" eaLnBrk="1" hangingPunct="1">
              <a:lnSpc>
                <a:spcPct val="80000"/>
              </a:lnSpc>
              <a:buFontTx/>
              <a:buNone/>
            </a:pPr>
            <a:r>
              <a:rPr lang="en-US" sz="2000" b="1" smtClean="0">
                <a:latin typeface="Courier New" pitchFamily="49" charset="0"/>
              </a:rPr>
              <a:t>  </a:t>
            </a:r>
            <a:r>
              <a:rPr lang="en-US" sz="2000" b="1" smtClean="0">
                <a:solidFill>
                  <a:schemeClr val="folHlink"/>
                </a:solidFill>
                <a:latin typeface="Courier New" pitchFamily="49" charset="0"/>
              </a:rPr>
              <a:t>Case</a:t>
            </a:r>
            <a:r>
              <a:rPr lang="en-US" sz="2000" b="1" smtClean="0">
                <a:latin typeface="Courier New" pitchFamily="49" charset="0"/>
              </a:rPr>
              <a:t> x + y </a:t>
            </a:r>
            <a:r>
              <a:rPr lang="en-US" sz="2000" b="1" smtClean="0">
                <a:solidFill>
                  <a:schemeClr val="folHlink"/>
                </a:solidFill>
                <a:latin typeface="Courier New" pitchFamily="49" charset="0"/>
              </a:rPr>
              <a:t>To</a:t>
            </a:r>
            <a:r>
              <a:rPr lang="en-US" sz="2000" b="1" smtClean="0">
                <a:latin typeface="Courier New" pitchFamily="49" charset="0"/>
              </a:rPr>
              <a:t> x * y</a:t>
            </a:r>
          </a:p>
          <a:p>
            <a:pPr marL="609600" indent="-609600" eaLnBrk="1" hangingPunct="1">
              <a:lnSpc>
                <a:spcPct val="80000"/>
              </a:lnSpc>
              <a:buFontTx/>
              <a:buNone/>
            </a:pPr>
            <a:r>
              <a:rPr lang="en-US" sz="2000" b="1" smtClean="0">
                <a:latin typeface="Courier New" pitchFamily="49" charset="0"/>
              </a:rPr>
              <a:t>    txtPhrase.Text = </a:t>
            </a:r>
            <a:r>
              <a:rPr lang="en-US" sz="2000" b="1" smtClean="0">
                <a:solidFill>
                  <a:schemeClr val="hlink"/>
                </a:solidFill>
                <a:latin typeface="Courier New" pitchFamily="49" charset="0"/>
              </a:rPr>
              <a:t>"Pick up sticks."</a:t>
            </a:r>
          </a:p>
          <a:p>
            <a:pPr marL="609600" indent="-609600" eaLnBrk="1" hangingPunct="1">
              <a:lnSpc>
                <a:spcPct val="80000"/>
              </a:lnSpc>
              <a:buFontTx/>
              <a:buNone/>
            </a:pPr>
            <a:r>
              <a:rPr lang="en-US" sz="2000" b="1" smtClean="0">
                <a:latin typeface="Courier New" pitchFamily="49" charset="0"/>
              </a:rPr>
              <a:t>  </a:t>
            </a:r>
            <a:r>
              <a:rPr lang="en-US" sz="2000" b="1" smtClean="0">
                <a:solidFill>
                  <a:schemeClr val="folHlink"/>
                </a:solidFill>
                <a:latin typeface="Courier New" pitchFamily="49" charset="0"/>
              </a:rPr>
              <a:t>Case</a:t>
            </a:r>
            <a:r>
              <a:rPr lang="en-US" sz="2000" b="1" smtClean="0">
                <a:latin typeface="Courier New" pitchFamily="49" charset="0"/>
              </a:rPr>
              <a:t> 7, 8</a:t>
            </a:r>
          </a:p>
          <a:p>
            <a:pPr marL="609600" indent="-609600" eaLnBrk="1" hangingPunct="1">
              <a:lnSpc>
                <a:spcPct val="80000"/>
              </a:lnSpc>
              <a:buFontTx/>
              <a:buNone/>
            </a:pPr>
            <a:r>
              <a:rPr lang="en-US" sz="2000" b="1" smtClean="0">
                <a:latin typeface="Courier New" pitchFamily="49" charset="0"/>
              </a:rPr>
              <a:t>    txtPhrase.Text = </a:t>
            </a:r>
            <a:r>
              <a:rPr lang="en-US" sz="2000" b="1" smtClean="0">
                <a:solidFill>
                  <a:schemeClr val="hlink"/>
                </a:solidFill>
                <a:latin typeface="Courier New" pitchFamily="49" charset="0"/>
              </a:rPr>
              <a:t>"Lay them straight."</a:t>
            </a:r>
          </a:p>
          <a:p>
            <a:pPr marL="609600" indent="-609600" eaLnBrk="1" hangingPunct="1">
              <a:lnSpc>
                <a:spcPct val="80000"/>
              </a:lnSpc>
              <a:buFontTx/>
              <a:buNone/>
            </a:pPr>
            <a:r>
              <a:rPr lang="en-US" sz="2000" b="1" smtClean="0">
                <a:latin typeface="Courier New" pitchFamily="49" charset="0"/>
              </a:rPr>
              <a:t>  </a:t>
            </a:r>
            <a:r>
              <a:rPr lang="en-US" sz="2000" b="1" smtClean="0">
                <a:solidFill>
                  <a:schemeClr val="folHlink"/>
                </a:solidFill>
                <a:latin typeface="Courier New" pitchFamily="49" charset="0"/>
              </a:rPr>
              <a:t>Case Else</a:t>
            </a:r>
          </a:p>
          <a:p>
            <a:pPr marL="609600" indent="-609600" eaLnBrk="1" hangingPunct="1">
              <a:lnSpc>
                <a:spcPct val="80000"/>
              </a:lnSpc>
              <a:buFontTx/>
              <a:buNone/>
            </a:pPr>
            <a:r>
              <a:rPr lang="en-US" sz="2000" b="1" smtClean="0">
                <a:latin typeface="Courier New" pitchFamily="49" charset="0"/>
              </a:rPr>
              <a:t>     txtPhrase.Text = </a:t>
            </a:r>
            <a:r>
              <a:rPr lang="en-US" sz="2000" b="1" smtClean="0">
                <a:solidFill>
                  <a:schemeClr val="hlink"/>
                </a:solidFill>
                <a:latin typeface="Courier New" pitchFamily="49" charset="0"/>
              </a:rPr>
              <a:t>"Start all over again."</a:t>
            </a:r>
          </a:p>
          <a:p>
            <a:pPr marL="609600" indent="-609600" eaLnBrk="1" hangingPunct="1">
              <a:lnSpc>
                <a:spcPct val="80000"/>
              </a:lnSpc>
              <a:buFontTx/>
              <a:buNone/>
            </a:pPr>
            <a:r>
              <a:rPr lang="en-US" sz="2000" b="1" smtClean="0">
                <a:solidFill>
                  <a:schemeClr val="folHlink"/>
                </a:solidFill>
                <a:latin typeface="Courier New" pitchFamily="49" charset="0"/>
              </a:rPr>
              <a:t>End Select</a:t>
            </a:r>
          </a:p>
        </p:txBody>
      </p:sp>
      <p:sp>
        <p:nvSpPr>
          <p:cNvPr id="6041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BE940C4-6984-4F52-81CF-0D64D9B287F4}" type="slidenum">
              <a:rPr lang="en-US" sz="1400" smtClean="0"/>
              <a:pPr eaLnBrk="1" hangingPunct="1"/>
              <a:t>63</a:t>
            </a:fld>
            <a:endParaRPr lang="en-US" sz="1400" smtClean="0"/>
          </a:p>
        </p:txBody>
      </p:sp>
      <p:sp>
        <p:nvSpPr>
          <p:cNvPr id="6" name="TextBox 5"/>
          <p:cNvSpPr txBox="1"/>
          <p:nvPr/>
        </p:nvSpPr>
        <p:spPr>
          <a:xfrm>
            <a:off x="3733800" y="5410200"/>
            <a:ext cx="4114800" cy="646331"/>
          </a:xfrm>
          <a:prstGeom prst="rect">
            <a:avLst/>
          </a:prstGeom>
          <a:noFill/>
        </p:spPr>
        <p:txBody>
          <a:bodyPr wrap="square" rtlCol="0">
            <a:spAutoFit/>
          </a:bodyPr>
          <a:lstStyle/>
          <a:p>
            <a:r>
              <a:rPr lang="en-US" sz="3600" b="1" dirty="0" smtClean="0">
                <a:solidFill>
                  <a:srgbClr val="FF0000"/>
                </a:solidFill>
              </a:rPr>
              <a:t>What happens?</a:t>
            </a:r>
            <a:endParaRPr lang="en-US" sz="36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pPr eaLnBrk="1" hangingPunct="1"/>
            <a:r>
              <a:rPr lang="en-US" smtClean="0"/>
              <a:t>Example 4: Form</a:t>
            </a:r>
          </a:p>
        </p:txBody>
      </p:sp>
      <p:pic>
        <p:nvPicPr>
          <p:cNvPr id="61447" name="Content Placeholder 9" descr="4-3-4.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09800" y="3048000"/>
            <a:ext cx="4566208" cy="2457450"/>
          </a:xfrm>
        </p:spPr>
      </p:pic>
      <p:sp>
        <p:nvSpPr>
          <p:cNvPr id="6144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63CF6B4-6674-47EC-85BD-0768BB3A123F}" type="slidenum">
              <a:rPr lang="en-US" sz="1400" smtClean="0"/>
              <a:pPr eaLnBrk="1" hangingPunct="1"/>
              <a:t>64</a:t>
            </a:fld>
            <a:endParaRPr lang="en-US" sz="1400" smtClean="0"/>
          </a:p>
        </p:txBody>
      </p:sp>
      <p:sp>
        <p:nvSpPr>
          <p:cNvPr id="61445" name="Text Box 3"/>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
        <p:nvSpPr>
          <p:cNvPr id="61446" name="Text Box 12"/>
          <p:cNvSpPr txBox="1">
            <a:spLocks noChangeArrowheads="1"/>
          </p:cNvSpPr>
          <p:nvPr/>
        </p:nvSpPr>
        <p:spPr bwMode="auto">
          <a:xfrm>
            <a:off x="6629400" y="4800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txtReply</a:t>
            </a:r>
          </a:p>
        </p:txBody>
      </p:sp>
      <p:sp>
        <p:nvSpPr>
          <p:cNvPr id="61448" name="Line 11"/>
          <p:cNvSpPr>
            <a:spLocks noChangeShapeType="1"/>
          </p:cNvSpPr>
          <p:nvPr/>
        </p:nvSpPr>
        <p:spPr bwMode="auto">
          <a:xfrm flipH="1">
            <a:off x="6019800" y="50292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pPr eaLnBrk="1" hangingPunct="1"/>
            <a:r>
              <a:rPr lang="en-US" smtClean="0"/>
              <a:t>Example 4: Partial Code</a:t>
            </a:r>
          </a:p>
        </p:txBody>
      </p:sp>
      <p:sp>
        <p:nvSpPr>
          <p:cNvPr id="62469" name="Rectangle 3"/>
          <p:cNvSpPr>
            <a:spLocks noGrp="1" noChangeArrowheads="1"/>
          </p:cNvSpPr>
          <p:nvPr>
            <p:ph sz="quarter" idx="1"/>
          </p:nvPr>
        </p:nvSpPr>
        <p:spPr/>
        <p:txBody>
          <a:bodyPr/>
          <a:lstStyle/>
          <a:p>
            <a:pPr eaLnBrk="1" hangingPunct="1">
              <a:lnSpc>
                <a:spcPct val="90000"/>
              </a:lnSpc>
              <a:buFontTx/>
              <a:buNone/>
            </a:pPr>
            <a:r>
              <a:rPr lang="en-US" sz="2400" b="1" smtClean="0">
                <a:solidFill>
                  <a:schemeClr val="folHlink"/>
                </a:solidFill>
                <a:latin typeface="Courier New" pitchFamily="49" charset="0"/>
              </a:rPr>
              <a:t>Select Case</a:t>
            </a:r>
            <a:r>
              <a:rPr lang="en-US" sz="2400" b="1" smtClean="0">
                <a:latin typeface="Courier New" pitchFamily="49" charset="0"/>
              </a:rPr>
              <a:t> firstName</a:t>
            </a:r>
          </a:p>
          <a:p>
            <a:pPr eaLnBrk="1" hangingPunct="1">
              <a:lnSpc>
                <a:spcPct val="90000"/>
              </a:lnSpc>
              <a:buFontTx/>
              <a:buNone/>
            </a:pPr>
            <a:r>
              <a:rPr lang="en-US" sz="2400" b="1" smtClean="0">
                <a:latin typeface="Courier New" pitchFamily="49" charset="0"/>
              </a:rPr>
              <a:t>  </a:t>
            </a:r>
            <a:r>
              <a:rPr lang="en-US" sz="2400" b="1" smtClean="0">
                <a:solidFill>
                  <a:schemeClr val="folHlink"/>
                </a:solidFill>
                <a:latin typeface="Courier New" pitchFamily="49" charset="0"/>
              </a:rPr>
              <a:t>Case</a:t>
            </a:r>
            <a:r>
              <a:rPr lang="en-US" sz="2400" b="1" smtClean="0">
                <a:latin typeface="Courier New" pitchFamily="49" charset="0"/>
              </a:rPr>
              <a:t> </a:t>
            </a:r>
            <a:r>
              <a:rPr lang="en-US" sz="2400" b="1" smtClean="0">
                <a:solidFill>
                  <a:schemeClr val="hlink"/>
                </a:solidFill>
                <a:latin typeface="Courier New" pitchFamily="49" charset="0"/>
              </a:rPr>
              <a:t>"THOMAS"</a:t>
            </a:r>
          </a:p>
          <a:p>
            <a:pPr eaLnBrk="1" hangingPunct="1">
              <a:lnSpc>
                <a:spcPct val="90000"/>
              </a:lnSpc>
              <a:buFontTx/>
              <a:buNone/>
            </a:pPr>
            <a:r>
              <a:rPr lang="en-US" sz="2400" b="1" smtClean="0">
                <a:latin typeface="Courier New" pitchFamily="49" charset="0"/>
              </a:rPr>
              <a:t>    txtReply.Text = </a:t>
            </a:r>
            <a:r>
              <a:rPr lang="en-US" sz="2400" b="1" smtClean="0">
                <a:solidFill>
                  <a:schemeClr val="hlink"/>
                </a:solidFill>
                <a:latin typeface="Courier New" pitchFamily="49" charset="0"/>
              </a:rPr>
              <a:t>"Correct."</a:t>
            </a:r>
          </a:p>
          <a:p>
            <a:pPr eaLnBrk="1" hangingPunct="1">
              <a:lnSpc>
                <a:spcPct val="90000"/>
              </a:lnSpc>
              <a:buFontTx/>
              <a:buNone/>
            </a:pPr>
            <a:r>
              <a:rPr lang="en-US" sz="2400" b="1" smtClean="0">
                <a:latin typeface="Courier New" pitchFamily="49" charset="0"/>
              </a:rPr>
              <a:t>  </a:t>
            </a:r>
            <a:r>
              <a:rPr lang="en-US" sz="2400" b="1" smtClean="0">
                <a:solidFill>
                  <a:schemeClr val="folHlink"/>
                </a:solidFill>
                <a:latin typeface="Courier New" pitchFamily="49" charset="0"/>
              </a:rPr>
              <a:t>Case</a:t>
            </a:r>
            <a:r>
              <a:rPr lang="en-US" sz="2400" b="1" smtClean="0">
                <a:latin typeface="Courier New" pitchFamily="49" charset="0"/>
              </a:rPr>
              <a:t> </a:t>
            </a:r>
            <a:r>
              <a:rPr lang="en-US" sz="2400" b="1" smtClean="0">
                <a:solidFill>
                  <a:schemeClr val="hlink"/>
                </a:solidFill>
                <a:latin typeface="Courier New" pitchFamily="49" charset="0"/>
              </a:rPr>
              <a:t>"WOODROW"</a:t>
            </a:r>
          </a:p>
          <a:p>
            <a:pPr eaLnBrk="1" hangingPunct="1">
              <a:lnSpc>
                <a:spcPct val="90000"/>
              </a:lnSpc>
              <a:buFontTx/>
              <a:buNone/>
            </a:pPr>
            <a:r>
              <a:rPr lang="en-US" sz="2400" b="1" smtClean="0">
                <a:latin typeface="Courier New" pitchFamily="49" charset="0"/>
              </a:rPr>
              <a:t>    txtReply.Text = </a:t>
            </a:r>
            <a:r>
              <a:rPr lang="en-US" sz="2400" b="1" smtClean="0">
                <a:solidFill>
                  <a:schemeClr val="hlink"/>
                </a:solidFill>
                <a:latin typeface="Courier New" pitchFamily="49" charset="0"/>
              </a:rPr>
              <a:t>"Sorry, his name"</a:t>
            </a:r>
            <a:r>
              <a:rPr lang="en-US" sz="2400" b="1" smtClean="0">
                <a:latin typeface="Courier New" pitchFamily="49" charset="0"/>
              </a:rPr>
              <a:t> _</a:t>
            </a:r>
          </a:p>
          <a:p>
            <a:pPr eaLnBrk="1" hangingPunct="1">
              <a:lnSpc>
                <a:spcPct val="90000"/>
              </a:lnSpc>
              <a:buFontTx/>
              <a:buNone/>
            </a:pPr>
            <a:r>
              <a:rPr lang="en-US" sz="2400" b="1" smtClean="0">
                <a:latin typeface="Courier New" pitchFamily="49" charset="0"/>
              </a:rPr>
              <a:t>     &amp; </a:t>
            </a:r>
            <a:r>
              <a:rPr lang="en-US" sz="2400" b="1" smtClean="0">
                <a:solidFill>
                  <a:schemeClr val="hlink"/>
                </a:solidFill>
                <a:latin typeface="Courier New" pitchFamily="49" charset="0"/>
              </a:rPr>
              <a:t>"  was Thomas Woodrow Wilson."</a:t>
            </a:r>
          </a:p>
          <a:p>
            <a:pPr eaLnBrk="1" hangingPunct="1">
              <a:lnSpc>
                <a:spcPct val="90000"/>
              </a:lnSpc>
              <a:buFontTx/>
              <a:buNone/>
            </a:pPr>
            <a:r>
              <a:rPr lang="en-US" sz="2400" b="1" smtClean="0">
                <a:latin typeface="Courier New" pitchFamily="49" charset="0"/>
              </a:rPr>
              <a:t>  </a:t>
            </a:r>
            <a:r>
              <a:rPr lang="en-US" sz="2400" b="1" smtClean="0">
                <a:solidFill>
                  <a:schemeClr val="folHlink"/>
                </a:solidFill>
                <a:latin typeface="Courier New" pitchFamily="49" charset="0"/>
              </a:rPr>
              <a:t>Case</a:t>
            </a:r>
            <a:r>
              <a:rPr lang="en-US" sz="2400" b="1" smtClean="0">
                <a:latin typeface="Courier New" pitchFamily="49" charset="0"/>
              </a:rPr>
              <a:t> </a:t>
            </a:r>
            <a:r>
              <a:rPr lang="en-US" sz="2400" b="1" smtClean="0">
                <a:solidFill>
                  <a:schemeClr val="hlink"/>
                </a:solidFill>
                <a:latin typeface="Courier New" pitchFamily="49" charset="0"/>
              </a:rPr>
              <a:t>"PRESIDENT"</a:t>
            </a:r>
          </a:p>
          <a:p>
            <a:pPr eaLnBrk="1" hangingPunct="1">
              <a:lnSpc>
                <a:spcPct val="90000"/>
              </a:lnSpc>
              <a:buFontTx/>
              <a:buNone/>
            </a:pPr>
            <a:r>
              <a:rPr lang="en-US" sz="2400" b="1" smtClean="0">
                <a:latin typeface="Courier New" pitchFamily="49" charset="0"/>
              </a:rPr>
              <a:t>    txtReply.Text = </a:t>
            </a:r>
            <a:r>
              <a:rPr lang="en-US" sz="2400" b="1" smtClean="0">
                <a:solidFill>
                  <a:schemeClr val="hlink"/>
                </a:solidFill>
                <a:latin typeface="Courier New" pitchFamily="49" charset="0"/>
              </a:rPr>
              <a:t>"Are you for real?"</a:t>
            </a:r>
          </a:p>
          <a:p>
            <a:pPr eaLnBrk="1" hangingPunct="1">
              <a:lnSpc>
                <a:spcPct val="90000"/>
              </a:lnSpc>
              <a:buFontTx/>
              <a:buNone/>
            </a:pPr>
            <a:r>
              <a:rPr lang="en-US" sz="2400" b="1" smtClean="0">
                <a:latin typeface="Courier New" pitchFamily="49" charset="0"/>
              </a:rPr>
              <a:t>  </a:t>
            </a:r>
            <a:r>
              <a:rPr lang="en-US" sz="2400" b="1" smtClean="0">
                <a:solidFill>
                  <a:schemeClr val="folHlink"/>
                </a:solidFill>
                <a:latin typeface="Courier New" pitchFamily="49" charset="0"/>
              </a:rPr>
              <a:t>Case Else</a:t>
            </a:r>
          </a:p>
          <a:p>
            <a:pPr eaLnBrk="1" hangingPunct="1">
              <a:lnSpc>
                <a:spcPct val="90000"/>
              </a:lnSpc>
              <a:buFontTx/>
              <a:buNone/>
            </a:pPr>
            <a:r>
              <a:rPr lang="en-US" sz="2400" b="1" smtClean="0">
                <a:latin typeface="Courier New" pitchFamily="49" charset="0"/>
              </a:rPr>
              <a:t>    txtReply.Text = </a:t>
            </a:r>
            <a:r>
              <a:rPr lang="en-US" sz="2400" b="1" smtClean="0">
                <a:solidFill>
                  <a:schemeClr val="hlink"/>
                </a:solidFill>
                <a:latin typeface="Courier New" pitchFamily="49" charset="0"/>
              </a:rPr>
              <a:t>"Nice try."</a:t>
            </a:r>
          </a:p>
          <a:p>
            <a:pPr eaLnBrk="1" hangingPunct="1">
              <a:lnSpc>
                <a:spcPct val="90000"/>
              </a:lnSpc>
              <a:buFontTx/>
              <a:buNone/>
            </a:pPr>
            <a:r>
              <a:rPr lang="en-US" sz="2400" b="1" smtClean="0">
                <a:solidFill>
                  <a:schemeClr val="folHlink"/>
                </a:solidFill>
                <a:latin typeface="Courier New" pitchFamily="49" charset="0"/>
              </a:rPr>
              <a:t>End Select</a:t>
            </a:r>
          </a:p>
        </p:txBody>
      </p:sp>
      <p:sp>
        <p:nvSpPr>
          <p:cNvPr id="6246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417520D-448C-4C48-9DD0-44F88BF4216C}" type="slidenum">
              <a:rPr lang="en-US" sz="1400" smtClean="0"/>
              <a:pPr eaLnBrk="1" hangingPunct="1"/>
              <a:t>65</a:t>
            </a:fld>
            <a:endParaRPr lang="en-US" sz="1400" smtClean="0"/>
          </a:p>
        </p:txBody>
      </p:sp>
      <p:sp>
        <p:nvSpPr>
          <p:cNvPr id="6" name="TextBox 5"/>
          <p:cNvSpPr txBox="1"/>
          <p:nvPr/>
        </p:nvSpPr>
        <p:spPr>
          <a:xfrm>
            <a:off x="533400" y="5715000"/>
            <a:ext cx="4114800" cy="646331"/>
          </a:xfrm>
          <a:prstGeom prst="rect">
            <a:avLst/>
          </a:prstGeom>
          <a:noFill/>
        </p:spPr>
        <p:txBody>
          <a:bodyPr wrap="square" rtlCol="0">
            <a:spAutoFit/>
          </a:bodyPr>
          <a:lstStyle/>
          <a:p>
            <a:r>
              <a:rPr lang="en-US" sz="3600" b="1" dirty="0" smtClean="0">
                <a:solidFill>
                  <a:srgbClr val="FF0000"/>
                </a:solidFill>
              </a:rPr>
              <a:t>What happens?</a:t>
            </a:r>
            <a:endParaRPr lang="en-US" sz="3600" b="1" dirty="0">
              <a:solidFill>
                <a:srgbClr val="FF0000"/>
              </a:solidFill>
            </a:endParaRPr>
          </a:p>
        </p:txBody>
      </p:sp>
      <p:pic>
        <p:nvPicPr>
          <p:cNvPr id="7" name="Content Placeholder 9" descr="4-3-4.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5149599"/>
            <a:ext cx="2886912" cy="155368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eaLnBrk="1" hangingPunct="1"/>
            <a:r>
              <a:rPr lang="en-US" smtClean="0"/>
              <a:t>Example 4: Output</a:t>
            </a:r>
          </a:p>
        </p:txBody>
      </p:sp>
      <p:pic>
        <p:nvPicPr>
          <p:cNvPr id="63494" name="Content Placeholder 7" descr="4-3-4R.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524000" y="2362200"/>
            <a:ext cx="5982086" cy="3219450"/>
          </a:xfrm>
        </p:spPr>
      </p:pic>
      <p:sp>
        <p:nvSpPr>
          <p:cNvPr id="6349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5D00649-BA60-48E2-A269-D3F1B1B3BD3F}" type="slidenum">
              <a:rPr lang="en-US" sz="1400" smtClean="0"/>
              <a:pPr eaLnBrk="1" hangingPunct="1"/>
              <a:t>66</a:t>
            </a:fld>
            <a:endParaRPr lang="en-US" sz="1400" smtClean="0"/>
          </a:p>
        </p:txBody>
      </p:sp>
      <p:sp>
        <p:nvSpPr>
          <p:cNvPr id="63493" name="Text Box 3"/>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fade">
                                      <p:cBhvr>
                                        <p:cTn id="7"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pPr eaLnBrk="1" hangingPunct="1"/>
            <a:r>
              <a:rPr lang="en-US" smtClean="0"/>
              <a:t>Example 7: Form</a:t>
            </a:r>
          </a:p>
        </p:txBody>
      </p:sp>
      <p:pic>
        <p:nvPicPr>
          <p:cNvPr id="64518" name="Content Placeholder 7" descr="4-3-7.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667000" y="2438400"/>
            <a:ext cx="4114800" cy="3091543"/>
          </a:xfrm>
        </p:spPr>
      </p:pic>
      <p:sp>
        <p:nvSpPr>
          <p:cNvPr id="6451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2CAE2E0-D98F-4AA9-97DB-644F14884199}" type="slidenum">
              <a:rPr lang="en-US" sz="1400" smtClean="0"/>
              <a:pPr eaLnBrk="1" hangingPunct="1"/>
              <a:t>67</a:t>
            </a:fld>
            <a:endParaRPr lang="en-US" sz="1400" smtClean="0"/>
          </a:p>
        </p:txBody>
      </p:sp>
      <p:sp>
        <p:nvSpPr>
          <p:cNvPr id="64517" name="Text Box 3"/>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p:txBody>
          <a:bodyPr/>
          <a:lstStyle/>
          <a:p>
            <a:pPr eaLnBrk="1" hangingPunct="1"/>
            <a:r>
              <a:rPr lang="en-US" smtClean="0"/>
              <a:t>Example 7: Partial Code</a:t>
            </a:r>
          </a:p>
        </p:txBody>
      </p:sp>
      <p:sp>
        <p:nvSpPr>
          <p:cNvPr id="66565" name="Rectangle 3"/>
          <p:cNvSpPr>
            <a:spLocks noGrp="1" noChangeArrowheads="1"/>
          </p:cNvSpPr>
          <p:nvPr>
            <p:ph sz="quarter" idx="1"/>
          </p:nvPr>
        </p:nvSpPr>
        <p:spPr/>
        <p:txBody>
          <a:bodyPr/>
          <a:lstStyle/>
          <a:p>
            <a:pPr eaLnBrk="1" hangingPunct="1">
              <a:lnSpc>
                <a:spcPct val="90000"/>
              </a:lnSpc>
              <a:buFontTx/>
              <a:buNone/>
            </a:pPr>
            <a:r>
              <a:rPr lang="en-US" sz="2400" b="1" smtClean="0">
                <a:solidFill>
                  <a:schemeClr val="folHlink"/>
                </a:solidFill>
                <a:latin typeface="Courier New" pitchFamily="49" charset="0"/>
              </a:rPr>
              <a:t>Dim </a:t>
            </a:r>
            <a:r>
              <a:rPr lang="en-US" sz="2400" b="1" smtClean="0">
                <a:latin typeface="Courier New" pitchFamily="49" charset="0"/>
              </a:rPr>
              <a:t>season </a:t>
            </a:r>
            <a:r>
              <a:rPr lang="en-US" sz="2400" b="1" smtClean="0">
                <a:solidFill>
                  <a:schemeClr val="folHlink"/>
                </a:solidFill>
                <a:latin typeface="Courier New" pitchFamily="49" charset="0"/>
              </a:rPr>
              <a:t>As String, </a:t>
            </a:r>
            <a:r>
              <a:rPr lang="en-US" sz="2400" b="1" smtClean="0">
                <a:latin typeface="Courier New" pitchFamily="49" charset="0"/>
              </a:rPr>
              <a:t>numDays </a:t>
            </a:r>
            <a:r>
              <a:rPr lang="en-US" sz="2400" b="1" smtClean="0">
                <a:solidFill>
                  <a:schemeClr val="folHlink"/>
                </a:solidFill>
                <a:latin typeface="Courier New" pitchFamily="49" charset="0"/>
              </a:rPr>
              <a:t>As Integer</a:t>
            </a:r>
          </a:p>
          <a:p>
            <a:pPr eaLnBrk="1" hangingPunct="1">
              <a:lnSpc>
                <a:spcPct val="90000"/>
              </a:lnSpc>
              <a:buFontTx/>
              <a:buNone/>
            </a:pPr>
            <a:r>
              <a:rPr lang="en-US" sz="2400" b="1" smtClean="0">
                <a:solidFill>
                  <a:schemeClr val="folHlink"/>
                </a:solidFill>
                <a:latin typeface="Courier New" pitchFamily="49" charset="0"/>
              </a:rPr>
              <a:t>Select Case</a:t>
            </a:r>
            <a:r>
              <a:rPr lang="en-US" sz="2400" b="1" smtClean="0">
                <a:latin typeface="Courier New" pitchFamily="49" charset="0"/>
              </a:rPr>
              <a:t> season.ToUpper</a:t>
            </a:r>
          </a:p>
          <a:p>
            <a:pPr eaLnBrk="1" hangingPunct="1">
              <a:lnSpc>
                <a:spcPct val="90000"/>
              </a:lnSpc>
              <a:buFontTx/>
              <a:buNone/>
            </a:pPr>
            <a:r>
              <a:rPr lang="en-US" sz="2400" b="1" smtClean="0">
                <a:latin typeface="Courier New" pitchFamily="49" charset="0"/>
              </a:rPr>
              <a:t>  </a:t>
            </a:r>
            <a:r>
              <a:rPr lang="en-US" sz="2400" b="1" smtClean="0">
                <a:solidFill>
                  <a:schemeClr val="folHlink"/>
                </a:solidFill>
                <a:latin typeface="Courier New" pitchFamily="49" charset="0"/>
              </a:rPr>
              <a:t>Case</a:t>
            </a:r>
            <a:r>
              <a:rPr lang="en-US" sz="2400" b="1" smtClean="0">
                <a:latin typeface="Courier New" pitchFamily="49" charset="0"/>
              </a:rPr>
              <a:t> </a:t>
            </a:r>
            <a:r>
              <a:rPr lang="en-US" sz="2400" b="1" smtClean="0">
                <a:solidFill>
                  <a:schemeClr val="hlink"/>
                </a:solidFill>
                <a:latin typeface="Courier New" pitchFamily="49" charset="0"/>
              </a:rPr>
              <a:t>"WINTER"</a:t>
            </a:r>
          </a:p>
          <a:p>
            <a:pPr eaLnBrk="1" hangingPunct="1">
              <a:lnSpc>
                <a:spcPct val="90000"/>
              </a:lnSpc>
              <a:buFontTx/>
              <a:buNone/>
            </a:pPr>
            <a:r>
              <a:rPr lang="en-US" sz="2400" b="1" smtClean="0">
                <a:latin typeface="Courier New" pitchFamily="49" charset="0"/>
              </a:rPr>
              <a:t>    numDays = 87</a:t>
            </a:r>
          </a:p>
          <a:p>
            <a:pPr eaLnBrk="1" hangingPunct="1">
              <a:lnSpc>
                <a:spcPct val="90000"/>
              </a:lnSpc>
              <a:buFontTx/>
              <a:buNone/>
            </a:pPr>
            <a:r>
              <a:rPr lang="en-US" sz="2400" b="1" smtClean="0">
                <a:latin typeface="Courier New" pitchFamily="49" charset="0"/>
              </a:rPr>
              <a:t>  </a:t>
            </a:r>
            <a:r>
              <a:rPr lang="en-US" sz="2400" b="1" smtClean="0">
                <a:solidFill>
                  <a:schemeClr val="folHlink"/>
                </a:solidFill>
                <a:latin typeface="Courier New" pitchFamily="49" charset="0"/>
              </a:rPr>
              <a:t>Case</a:t>
            </a:r>
            <a:r>
              <a:rPr lang="en-US" sz="2400" b="1" smtClean="0">
                <a:latin typeface="Courier New" pitchFamily="49" charset="0"/>
              </a:rPr>
              <a:t> </a:t>
            </a:r>
            <a:r>
              <a:rPr lang="en-US" sz="2400" b="1" smtClean="0">
                <a:solidFill>
                  <a:schemeClr val="hlink"/>
                </a:solidFill>
                <a:latin typeface="Courier New" pitchFamily="49" charset="0"/>
              </a:rPr>
              <a:t>"SPRING"</a:t>
            </a:r>
          </a:p>
          <a:p>
            <a:pPr eaLnBrk="1" hangingPunct="1">
              <a:lnSpc>
                <a:spcPct val="90000"/>
              </a:lnSpc>
              <a:buFontTx/>
              <a:buNone/>
            </a:pPr>
            <a:r>
              <a:rPr lang="en-US" sz="2400" b="1" smtClean="0">
                <a:latin typeface="Courier New" pitchFamily="49" charset="0"/>
              </a:rPr>
              <a:t>    numDays = 92</a:t>
            </a:r>
          </a:p>
          <a:p>
            <a:pPr eaLnBrk="1" hangingPunct="1">
              <a:lnSpc>
                <a:spcPct val="90000"/>
              </a:lnSpc>
              <a:buFontTx/>
              <a:buNone/>
            </a:pPr>
            <a:r>
              <a:rPr lang="en-US" sz="2400" b="1" smtClean="0">
                <a:latin typeface="Courier New" pitchFamily="49" charset="0"/>
              </a:rPr>
              <a:t>  </a:t>
            </a:r>
            <a:r>
              <a:rPr lang="en-US" sz="2400" b="1" smtClean="0">
                <a:solidFill>
                  <a:schemeClr val="folHlink"/>
                </a:solidFill>
                <a:latin typeface="Courier New" pitchFamily="49" charset="0"/>
              </a:rPr>
              <a:t>Case</a:t>
            </a:r>
            <a:r>
              <a:rPr lang="en-US" sz="2400" b="1" smtClean="0">
                <a:latin typeface="Courier New" pitchFamily="49" charset="0"/>
              </a:rPr>
              <a:t> </a:t>
            </a:r>
            <a:r>
              <a:rPr lang="en-US" sz="2400" b="1" smtClean="0">
                <a:solidFill>
                  <a:schemeClr val="hlink"/>
                </a:solidFill>
                <a:latin typeface="Courier New" pitchFamily="49" charset="0"/>
              </a:rPr>
              <a:t>"SUMMER"</a:t>
            </a:r>
            <a:r>
              <a:rPr lang="en-US" sz="2400" b="1" smtClean="0">
                <a:latin typeface="Courier New" pitchFamily="49" charset="0"/>
              </a:rPr>
              <a:t>, </a:t>
            </a:r>
            <a:r>
              <a:rPr lang="en-US" sz="2400" b="1" smtClean="0">
                <a:solidFill>
                  <a:schemeClr val="hlink"/>
                </a:solidFill>
                <a:latin typeface="Courier New" pitchFamily="49" charset="0"/>
              </a:rPr>
              <a:t>"AUTUMN"</a:t>
            </a:r>
            <a:r>
              <a:rPr lang="en-US" sz="2400" b="1" smtClean="0">
                <a:latin typeface="Courier New" pitchFamily="49" charset="0"/>
              </a:rPr>
              <a:t>, </a:t>
            </a:r>
            <a:r>
              <a:rPr lang="en-US" sz="2400" b="1" smtClean="0">
                <a:solidFill>
                  <a:schemeClr val="hlink"/>
                </a:solidFill>
                <a:latin typeface="Courier New" pitchFamily="49" charset="0"/>
              </a:rPr>
              <a:t>"FALL"</a:t>
            </a:r>
            <a:r>
              <a:rPr lang="en-US" sz="2400" b="1" smtClean="0">
                <a:latin typeface="Courier New" pitchFamily="49" charset="0"/>
              </a:rPr>
              <a:t> </a:t>
            </a:r>
          </a:p>
          <a:p>
            <a:pPr eaLnBrk="1" hangingPunct="1">
              <a:lnSpc>
                <a:spcPct val="90000"/>
              </a:lnSpc>
              <a:buFontTx/>
              <a:buNone/>
            </a:pPr>
            <a:r>
              <a:rPr lang="en-US" sz="2400" b="1" smtClean="0">
                <a:latin typeface="Courier New" pitchFamily="49" charset="0"/>
              </a:rPr>
              <a:t>    numDays = 93</a:t>
            </a:r>
          </a:p>
          <a:p>
            <a:pPr eaLnBrk="1" hangingPunct="1">
              <a:lnSpc>
                <a:spcPct val="90000"/>
              </a:lnSpc>
              <a:buFontTx/>
              <a:buNone/>
            </a:pPr>
            <a:r>
              <a:rPr lang="en-US" sz="2400" b="1" smtClean="0">
                <a:solidFill>
                  <a:schemeClr val="folHlink"/>
                </a:solidFill>
                <a:latin typeface="Courier New" pitchFamily="49" charset="0"/>
              </a:rPr>
              <a:t>End Select</a:t>
            </a:r>
          </a:p>
        </p:txBody>
      </p:sp>
      <p:sp>
        <p:nvSpPr>
          <p:cNvPr id="6656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BAF8EB2-F253-4CED-84CE-BDC928361648}" type="slidenum">
              <a:rPr lang="en-US" sz="1400" smtClean="0"/>
              <a:pPr eaLnBrk="1" hangingPunct="1"/>
              <a:t>68</a:t>
            </a:fld>
            <a:endParaRPr lang="en-US" sz="1400" smtClean="0"/>
          </a:p>
        </p:txBody>
      </p:sp>
      <p:sp>
        <p:nvSpPr>
          <p:cNvPr id="6" name="TextBox 5"/>
          <p:cNvSpPr txBox="1"/>
          <p:nvPr/>
        </p:nvSpPr>
        <p:spPr>
          <a:xfrm>
            <a:off x="304800" y="4815390"/>
            <a:ext cx="4114800" cy="646331"/>
          </a:xfrm>
          <a:prstGeom prst="rect">
            <a:avLst/>
          </a:prstGeom>
          <a:noFill/>
        </p:spPr>
        <p:txBody>
          <a:bodyPr wrap="square" rtlCol="0">
            <a:spAutoFit/>
          </a:bodyPr>
          <a:lstStyle/>
          <a:p>
            <a:r>
              <a:rPr lang="en-US" sz="3600" b="1" dirty="0" smtClean="0">
                <a:solidFill>
                  <a:srgbClr val="FF0000"/>
                </a:solidFill>
              </a:rPr>
              <a:t>What happens?</a:t>
            </a:r>
            <a:endParaRPr lang="en-US" sz="3600" b="1" dirty="0">
              <a:solidFill>
                <a:srgbClr val="FF0000"/>
              </a:solidFill>
            </a:endParaRPr>
          </a:p>
        </p:txBody>
      </p:sp>
      <p:pic>
        <p:nvPicPr>
          <p:cNvPr id="7" name="Content Placeholder 7" descr="4-3-7.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4114800"/>
            <a:ext cx="2999168" cy="225334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p:txBody>
          <a:bodyPr/>
          <a:lstStyle/>
          <a:p>
            <a:pPr eaLnBrk="1" hangingPunct="1"/>
            <a:r>
              <a:rPr lang="en-US" smtClean="0"/>
              <a:t>Example 7: Form &amp; Output</a:t>
            </a:r>
          </a:p>
        </p:txBody>
      </p:sp>
      <p:pic>
        <p:nvPicPr>
          <p:cNvPr id="65542" name="Content Placeholder 7" descr="4-3-7R.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86000" y="2438400"/>
            <a:ext cx="4044167" cy="3038475"/>
          </a:xfrm>
        </p:spPr>
      </p:pic>
      <p:sp>
        <p:nvSpPr>
          <p:cNvPr id="6553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9063921-A212-466D-837A-658E94BD8362}" type="slidenum">
              <a:rPr lang="en-US" sz="1400" smtClean="0"/>
              <a:pPr eaLnBrk="1" hangingPunct="1"/>
              <a:t>69</a:t>
            </a:fld>
            <a:endParaRPr lang="en-US" sz="1400" smtClean="0"/>
          </a:p>
        </p:txBody>
      </p:sp>
      <p:sp>
        <p:nvSpPr>
          <p:cNvPr id="65541" name="Text Box 3"/>
          <p:cNvSpPr txBox="1">
            <a:spLocks noChangeArrowheads="1"/>
          </p:cNvSpPr>
          <p:nvPr/>
        </p:nvSpPr>
        <p:spPr bwMode="auto">
          <a:xfrm>
            <a:off x="5410200" y="2819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fade">
                                      <p:cBhvr>
                                        <p:cTn id="7" dur="5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ASCII values</a:t>
            </a:r>
            <a:endParaRPr lang="en-CA" dirty="0"/>
          </a:p>
        </p:txBody>
      </p:sp>
      <p:sp>
        <p:nvSpPr>
          <p:cNvPr id="6" name="Content Placeholder 2"/>
          <p:cNvSpPr>
            <a:spLocks noGrp="1"/>
          </p:cNvSpPr>
          <p:nvPr>
            <p:ph sz="quarter" idx="1"/>
          </p:nvPr>
        </p:nvSpPr>
        <p:spPr>
          <a:xfrm>
            <a:off x="4876800" y="1143000"/>
            <a:ext cx="4191000" cy="4836728"/>
          </a:xfrm>
          <a:solidFill>
            <a:schemeClr val="bg1"/>
          </a:solidFill>
        </p:spPr>
        <p:txBody>
          <a:bodyPr/>
          <a:lstStyle/>
          <a:p>
            <a:r>
              <a:rPr lang="en-CA" sz="2400" smtClean="0"/>
              <a:t>What are some critical characters when reading/writing files?</a:t>
            </a:r>
          </a:p>
          <a:p>
            <a:endParaRPr lang="en-CA" sz="2400" smtClean="0"/>
          </a:p>
          <a:p>
            <a:r>
              <a:rPr lang="en-CA" sz="2400" smtClean="0"/>
              <a:t>Code               VB </a:t>
            </a:r>
          </a:p>
          <a:p>
            <a:r>
              <a:rPr lang="en-CA" sz="2400" smtClean="0"/>
              <a:t>009 </a:t>
            </a:r>
            <a:r>
              <a:rPr lang="en-CA" sz="2400" smtClean="0">
                <a:sym typeface="Wingdings" pitchFamily="2" charset="2"/>
              </a:rPr>
              <a:t> TAB   vbTab</a:t>
            </a:r>
          </a:p>
          <a:p>
            <a:r>
              <a:rPr lang="en-CA" sz="2400" smtClean="0"/>
              <a:t>013 </a:t>
            </a:r>
            <a:r>
              <a:rPr lang="en-CA" sz="2400" smtClean="0">
                <a:sym typeface="Wingdings" pitchFamily="2" charset="2"/>
              </a:rPr>
              <a:t> CHR  vbCr</a:t>
            </a:r>
          </a:p>
          <a:p>
            <a:r>
              <a:rPr lang="en-CA" sz="2400" smtClean="0">
                <a:sym typeface="Wingdings" pitchFamily="2" charset="2"/>
              </a:rPr>
              <a:t>010  LF      vbLf</a:t>
            </a:r>
          </a:p>
          <a:p>
            <a:endParaRPr lang="en-CA" sz="2400" smtClean="0">
              <a:sym typeface="Wingdings" pitchFamily="2" charset="2"/>
            </a:endParaRPr>
          </a:p>
          <a:p>
            <a:r>
              <a:rPr lang="en-CA" sz="2400" smtClean="0">
                <a:sym typeface="Wingdings" pitchFamily="2" charset="2"/>
              </a:rPr>
              <a:t>vbCr &amp; vbLf  vbCrLf</a:t>
            </a:r>
          </a:p>
          <a:p>
            <a:endParaRPr lang="en-CA" sz="2400" dirty="0"/>
          </a:p>
        </p:txBody>
      </p:sp>
      <p:sp>
        <p:nvSpPr>
          <p:cNvPr id="5" name="Slide Number Placeholder 4"/>
          <p:cNvSpPr>
            <a:spLocks noGrp="1"/>
          </p:cNvSpPr>
          <p:nvPr>
            <p:ph type="sldNum" sz="quarter" idx="4294967295"/>
          </p:nvPr>
        </p:nvSpPr>
        <p:spPr>
          <a:xfrm>
            <a:off x="7239000" y="6324600"/>
            <a:ext cx="1905000" cy="457200"/>
          </a:xfrm>
          <a:prstGeom prst="rect">
            <a:avLst/>
          </a:prstGeom>
        </p:spPr>
        <p:txBody>
          <a:bodyPr/>
          <a:lstStyle/>
          <a:p>
            <a:pPr>
              <a:defRPr/>
            </a:pPr>
            <a:fld id="{946130F1-80BA-4552-B33E-C009BBB9693B}" type="slidenum">
              <a:rPr lang="en-US" smtClean="0"/>
              <a:pPr>
                <a:defRPr/>
              </a:pPr>
              <a:t>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52600"/>
            <a:ext cx="4768746" cy="325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622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fade">
                                      <p:cBhvr>
                                        <p:cTn id="13" dur="500"/>
                                        <p:tgtEl>
                                          <p:spTgt spid="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fade">
                                      <p:cBhvr>
                                        <p:cTn id="16" dur="500"/>
                                        <p:tgtEl>
                                          <p:spTgt spid="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fade">
                                      <p:cBhvr>
                                        <p:cTn id="1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pPr eaLnBrk="1" hangingPunct="1"/>
            <a:r>
              <a:rPr lang="en-US" smtClean="0"/>
              <a:t>Comments</a:t>
            </a:r>
          </a:p>
        </p:txBody>
      </p:sp>
      <p:sp>
        <p:nvSpPr>
          <p:cNvPr id="67589" name="Rectangle 3"/>
          <p:cNvSpPr>
            <a:spLocks noGrp="1" noChangeArrowheads="1"/>
          </p:cNvSpPr>
          <p:nvPr>
            <p:ph sz="quarter" idx="1"/>
          </p:nvPr>
        </p:nvSpPr>
        <p:spPr/>
        <p:txBody>
          <a:bodyPr>
            <a:normAutofit lnSpcReduction="10000"/>
          </a:bodyPr>
          <a:lstStyle/>
          <a:p>
            <a:pPr eaLnBrk="1" hangingPunct="1"/>
            <a:r>
              <a:rPr lang="en-US" sz="2800" dirty="0" smtClean="0"/>
              <a:t>In a Case clause of the form </a:t>
            </a:r>
            <a:r>
              <a:rPr lang="en-US" sz="2800" i="1" dirty="0" smtClean="0"/>
              <a:t>Case b To c</a:t>
            </a:r>
            <a:r>
              <a:rPr lang="en-US" sz="2800" dirty="0" smtClean="0"/>
              <a:t>, the value of </a:t>
            </a:r>
            <a:r>
              <a:rPr lang="en-US" sz="2800" i="1" dirty="0" smtClean="0"/>
              <a:t>b </a:t>
            </a:r>
            <a:r>
              <a:rPr lang="en-US" sz="2800" dirty="0" smtClean="0"/>
              <a:t>should be less than or equal</a:t>
            </a:r>
            <a:br>
              <a:rPr lang="en-US" sz="2800" dirty="0" smtClean="0"/>
            </a:br>
            <a:r>
              <a:rPr lang="en-US" sz="2800" dirty="0" smtClean="0"/>
              <a:t>to the value of </a:t>
            </a:r>
            <a:r>
              <a:rPr lang="en-US" sz="2800" i="1" dirty="0" smtClean="0"/>
              <a:t>c</a:t>
            </a:r>
            <a:endParaRPr lang="en-US" sz="2800" dirty="0"/>
          </a:p>
          <a:p>
            <a:pPr eaLnBrk="1" hangingPunct="1"/>
            <a:endParaRPr lang="en-US" sz="2800" dirty="0" smtClean="0"/>
          </a:p>
          <a:p>
            <a:pPr eaLnBrk="1" hangingPunct="1">
              <a:spcBef>
                <a:spcPts val="1800"/>
              </a:spcBef>
            </a:pPr>
            <a:r>
              <a:rPr lang="en-US" sz="2800" dirty="0" smtClean="0"/>
              <a:t>The word </a:t>
            </a:r>
            <a:r>
              <a:rPr lang="en-US" sz="2800" i="1" dirty="0" smtClean="0"/>
              <a:t>Is</a:t>
            </a:r>
            <a:r>
              <a:rPr lang="en-US" sz="2800" dirty="0" smtClean="0"/>
              <a:t> should precede an inequality sign in a value </a:t>
            </a:r>
            <a:r>
              <a:rPr lang="en-US" sz="2800" dirty="0" smtClean="0"/>
              <a:t>list</a:t>
            </a:r>
          </a:p>
          <a:p>
            <a:pPr eaLnBrk="1" hangingPunct="1">
              <a:spcBef>
                <a:spcPts val="1800"/>
              </a:spcBef>
            </a:pPr>
            <a:endParaRPr lang="en-US" sz="2800" dirty="0" smtClean="0"/>
          </a:p>
          <a:p>
            <a:pPr eaLnBrk="1" hangingPunct="1">
              <a:spcBef>
                <a:spcPts val="1800"/>
              </a:spcBef>
            </a:pPr>
            <a:r>
              <a:rPr lang="en-US" sz="2800" dirty="0" smtClean="0"/>
              <a:t>If the word </a:t>
            </a:r>
            <a:r>
              <a:rPr lang="en-US" sz="2800" i="1" dirty="0" smtClean="0"/>
              <a:t>Is</a:t>
            </a:r>
            <a:r>
              <a:rPr lang="en-US" sz="2800" dirty="0" smtClean="0"/>
              <a:t> </a:t>
            </a:r>
            <a:r>
              <a:rPr lang="en-US" sz="2800" dirty="0" err="1" smtClean="0"/>
              <a:t>is</a:t>
            </a:r>
            <a:r>
              <a:rPr lang="en-US" sz="2800" dirty="0" smtClean="0"/>
              <a:t> accidentally omitted where required, the editor will automatically insert it when checking the </a:t>
            </a:r>
            <a:r>
              <a:rPr lang="en-US" sz="2800" dirty="0" smtClean="0"/>
              <a:t>line</a:t>
            </a:r>
            <a:endParaRPr lang="en-US" sz="2800" dirty="0" smtClean="0"/>
          </a:p>
        </p:txBody>
      </p:sp>
      <p:sp>
        <p:nvSpPr>
          <p:cNvPr id="6758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21A533E-1FDD-48E4-A2D0-59A13F902C07}" type="slidenum">
              <a:rPr lang="en-US" sz="1400" smtClean="0"/>
              <a:pPr eaLnBrk="1" hangingPunct="1"/>
              <a:t>70</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p:txBody>
          <a:bodyPr/>
          <a:lstStyle/>
          <a:p>
            <a:pPr eaLnBrk="1" hangingPunct="1"/>
            <a:r>
              <a:rPr lang="en-US" smtClean="0"/>
              <a:t>Data Type Comment</a:t>
            </a:r>
          </a:p>
        </p:txBody>
      </p:sp>
      <p:sp>
        <p:nvSpPr>
          <p:cNvPr id="68613" name="Rectangle 3"/>
          <p:cNvSpPr>
            <a:spLocks noGrp="1" noChangeArrowheads="1"/>
          </p:cNvSpPr>
          <p:nvPr>
            <p:ph sz="quarter" idx="1"/>
          </p:nvPr>
        </p:nvSpPr>
        <p:spPr/>
        <p:txBody>
          <a:bodyPr>
            <a:normAutofit lnSpcReduction="10000"/>
          </a:bodyPr>
          <a:lstStyle/>
          <a:p>
            <a:pPr eaLnBrk="1" hangingPunct="1">
              <a:lnSpc>
                <a:spcPct val="90000"/>
              </a:lnSpc>
            </a:pPr>
            <a:r>
              <a:rPr lang="en-US" sz="2800" dirty="0" smtClean="0"/>
              <a:t>The items in the value list must evaluate to a literal of the same data type as the </a:t>
            </a:r>
            <a:r>
              <a:rPr lang="en-US" sz="2800" dirty="0" smtClean="0"/>
              <a:t>selector</a:t>
            </a:r>
          </a:p>
          <a:p>
            <a:pPr eaLnBrk="1" hangingPunct="1">
              <a:lnSpc>
                <a:spcPct val="90000"/>
              </a:lnSpc>
            </a:pPr>
            <a:endParaRPr lang="en-US" sz="2800" dirty="0" smtClean="0"/>
          </a:p>
          <a:p>
            <a:pPr eaLnBrk="1" hangingPunct="1">
              <a:lnSpc>
                <a:spcPct val="90000"/>
              </a:lnSpc>
            </a:pPr>
            <a:r>
              <a:rPr lang="en-US" sz="2800" dirty="0" smtClean="0"/>
              <a:t>For instance, if the selector evaluated to a string value, as </a:t>
            </a:r>
            <a:r>
              <a:rPr lang="en-US" sz="2800" dirty="0" smtClean="0"/>
              <a:t>in</a:t>
            </a:r>
          </a:p>
          <a:p>
            <a:pPr eaLnBrk="1" hangingPunct="1">
              <a:lnSpc>
                <a:spcPct val="90000"/>
              </a:lnSpc>
            </a:pPr>
            <a:endParaRPr lang="en-US" sz="2800" dirty="0" smtClean="0"/>
          </a:p>
          <a:p>
            <a:pPr eaLnBrk="1" hangingPunct="1">
              <a:lnSpc>
                <a:spcPct val="90000"/>
              </a:lnSpc>
              <a:spcBef>
                <a:spcPct val="50000"/>
              </a:spcBef>
              <a:buFontTx/>
              <a:buNone/>
            </a:pPr>
            <a:r>
              <a:rPr lang="en-US" sz="2800" b="1" dirty="0" smtClean="0">
                <a:solidFill>
                  <a:schemeClr val="folHlink"/>
                </a:solidFill>
                <a:latin typeface="Courier New" pitchFamily="49" charset="0"/>
              </a:rPr>
              <a:t>Dim</a:t>
            </a:r>
            <a:r>
              <a:rPr lang="en-US" sz="2800" b="1" dirty="0" smtClean="0">
                <a:latin typeface="Courier New" pitchFamily="49" charset="0"/>
              </a:rPr>
              <a:t> </a:t>
            </a:r>
            <a:r>
              <a:rPr lang="en-US" sz="2800" b="1" dirty="0" err="1" smtClean="0">
                <a:latin typeface="Courier New" pitchFamily="49" charset="0"/>
              </a:rPr>
              <a:t>firstName</a:t>
            </a:r>
            <a:r>
              <a:rPr lang="en-US" sz="2800" b="1" dirty="0" smtClean="0">
                <a:latin typeface="Courier New" pitchFamily="49" charset="0"/>
              </a:rPr>
              <a:t> </a:t>
            </a:r>
            <a:r>
              <a:rPr lang="en-US" sz="2800" b="1" dirty="0" smtClean="0">
                <a:solidFill>
                  <a:schemeClr val="folHlink"/>
                </a:solidFill>
                <a:latin typeface="Courier New" pitchFamily="49" charset="0"/>
              </a:rPr>
              <a:t>As String </a:t>
            </a:r>
            <a:r>
              <a:rPr lang="en-US" sz="2800" b="1" dirty="0" smtClean="0">
                <a:latin typeface="Courier New" pitchFamily="49" charset="0"/>
              </a:rPr>
              <a:t>= </a:t>
            </a:r>
            <a:r>
              <a:rPr lang="en-US" sz="2800" b="1" dirty="0" err="1" smtClean="0">
                <a:latin typeface="Courier New" pitchFamily="49" charset="0"/>
              </a:rPr>
              <a:t>txtBox.Text</a:t>
            </a:r>
            <a:endParaRPr lang="en-US" sz="2800" b="1" dirty="0" smtClean="0">
              <a:latin typeface="Courier New" pitchFamily="49" charset="0"/>
            </a:endParaRPr>
          </a:p>
          <a:p>
            <a:pPr eaLnBrk="1" hangingPunct="1">
              <a:lnSpc>
                <a:spcPct val="90000"/>
              </a:lnSpc>
              <a:spcBef>
                <a:spcPct val="0"/>
              </a:spcBef>
              <a:buFontTx/>
              <a:buNone/>
            </a:pPr>
            <a:r>
              <a:rPr lang="en-US" sz="2800" b="1" dirty="0" smtClean="0">
                <a:solidFill>
                  <a:schemeClr val="folHlink"/>
                </a:solidFill>
                <a:latin typeface="Courier New" pitchFamily="49" charset="0"/>
              </a:rPr>
              <a:t>Select Case</a:t>
            </a:r>
            <a:r>
              <a:rPr lang="en-US" sz="2800" b="1" dirty="0" smtClean="0">
                <a:latin typeface="Courier New" pitchFamily="49" charset="0"/>
              </a:rPr>
              <a:t> </a:t>
            </a:r>
            <a:r>
              <a:rPr lang="en-US" sz="2800" b="1" dirty="0" err="1" smtClean="0">
                <a:latin typeface="Courier New" pitchFamily="49" charset="0"/>
              </a:rPr>
              <a:t>firstName</a:t>
            </a:r>
            <a:endParaRPr lang="en-US" sz="2800" b="1" dirty="0" smtClean="0">
              <a:latin typeface="Courier New" pitchFamily="49" charset="0"/>
            </a:endParaRPr>
          </a:p>
          <a:p>
            <a:pPr eaLnBrk="1" hangingPunct="1">
              <a:lnSpc>
                <a:spcPct val="90000"/>
              </a:lnSpc>
              <a:spcBef>
                <a:spcPts val="1200"/>
              </a:spcBef>
              <a:buFontTx/>
              <a:buNone/>
            </a:pPr>
            <a:r>
              <a:rPr lang="en-US" sz="2800" dirty="0" smtClean="0"/>
              <a:t>		then </a:t>
            </a:r>
            <a:r>
              <a:rPr lang="en-US" sz="2800" dirty="0" smtClean="0"/>
              <a:t>the clause</a:t>
            </a:r>
          </a:p>
          <a:p>
            <a:pPr eaLnBrk="1" hangingPunct="1">
              <a:lnSpc>
                <a:spcPct val="90000"/>
              </a:lnSpc>
              <a:spcBef>
                <a:spcPts val="1200"/>
              </a:spcBef>
              <a:buFontTx/>
              <a:buNone/>
            </a:pPr>
            <a:r>
              <a:rPr lang="en-US" sz="2800" b="1" dirty="0" smtClean="0">
                <a:solidFill>
                  <a:schemeClr val="folHlink"/>
                </a:solidFill>
                <a:latin typeface="Courier New" pitchFamily="49" charset="0"/>
              </a:rPr>
              <a:t>Case</a:t>
            </a:r>
            <a:r>
              <a:rPr lang="en-US" sz="2800" b="1" dirty="0" smtClean="0">
                <a:latin typeface="Courier New" pitchFamily="49" charset="0"/>
              </a:rPr>
              <a:t> </a:t>
            </a:r>
            <a:r>
              <a:rPr lang="en-US" sz="2800" b="1" dirty="0" err="1" smtClean="0">
                <a:latin typeface="Courier New" pitchFamily="49" charset="0"/>
              </a:rPr>
              <a:t>firstName.Length</a:t>
            </a:r>
            <a:endParaRPr lang="en-US" sz="2800" b="1" dirty="0" smtClean="0">
              <a:latin typeface="Courier New" pitchFamily="49" charset="0"/>
            </a:endParaRPr>
          </a:p>
          <a:p>
            <a:pPr eaLnBrk="1" hangingPunct="1">
              <a:lnSpc>
                <a:spcPct val="90000"/>
              </a:lnSpc>
              <a:spcBef>
                <a:spcPts val="1200"/>
              </a:spcBef>
              <a:buFontTx/>
              <a:buNone/>
            </a:pPr>
            <a:r>
              <a:rPr lang="en-US" sz="2800" dirty="0" smtClean="0"/>
              <a:t>		would </a:t>
            </a:r>
            <a:r>
              <a:rPr lang="en-US" sz="2800" dirty="0" smtClean="0"/>
              <a:t>be meaningless.</a:t>
            </a:r>
          </a:p>
        </p:txBody>
      </p:sp>
      <p:sp>
        <p:nvSpPr>
          <p:cNvPr id="6861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1CBCD25-7A52-454F-B6C3-C1C9EF881284}" type="slidenum">
              <a:rPr lang="en-US" sz="1400" smtClean="0"/>
              <a:pPr eaLnBrk="1" hangingPunct="1"/>
              <a:t>71</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p:txBody>
          <a:bodyPr/>
          <a:lstStyle/>
          <a:p>
            <a:pPr eaLnBrk="1" hangingPunct="1"/>
            <a:r>
              <a:rPr lang="en-US" smtClean="0"/>
              <a:t>Block-level Scope</a:t>
            </a:r>
          </a:p>
        </p:txBody>
      </p:sp>
      <p:sp>
        <p:nvSpPr>
          <p:cNvPr id="69637" name="Rectangle 3"/>
          <p:cNvSpPr>
            <a:spLocks noGrp="1" noChangeArrowheads="1"/>
          </p:cNvSpPr>
          <p:nvPr>
            <p:ph sz="quarter" idx="1"/>
          </p:nvPr>
        </p:nvSpPr>
        <p:spPr/>
        <p:txBody>
          <a:bodyPr/>
          <a:lstStyle/>
          <a:p>
            <a:pPr eaLnBrk="1" hangingPunct="1">
              <a:lnSpc>
                <a:spcPct val="90000"/>
              </a:lnSpc>
            </a:pPr>
            <a:r>
              <a:rPr lang="en-US" sz="2800" dirty="0" smtClean="0"/>
              <a:t>A variable declared inside an </a:t>
            </a:r>
            <a:r>
              <a:rPr lang="en-US" sz="2800" b="1" dirty="0" smtClean="0"/>
              <a:t>If</a:t>
            </a:r>
            <a:r>
              <a:rPr lang="en-US" sz="2800" dirty="0" smtClean="0"/>
              <a:t> … Then or </a:t>
            </a:r>
            <a:r>
              <a:rPr lang="en-US" sz="2800" b="1" dirty="0" smtClean="0"/>
              <a:t>Select Case </a:t>
            </a:r>
            <a:r>
              <a:rPr lang="en-US" sz="2800" dirty="0" smtClean="0"/>
              <a:t>block has </a:t>
            </a:r>
            <a:r>
              <a:rPr lang="en-US" sz="2800" b="1" dirty="0" smtClean="0"/>
              <a:t>block-level </a:t>
            </a:r>
            <a:r>
              <a:rPr lang="en-US" sz="2800" b="1" dirty="0" smtClean="0"/>
              <a:t>scope</a:t>
            </a:r>
            <a:endParaRPr lang="en-US" sz="2800" dirty="0"/>
          </a:p>
          <a:p>
            <a:pPr eaLnBrk="1" hangingPunct="1">
              <a:lnSpc>
                <a:spcPct val="90000"/>
              </a:lnSpc>
            </a:pPr>
            <a:endParaRPr lang="en-US" sz="2800" dirty="0" smtClean="0"/>
          </a:p>
          <a:p>
            <a:pPr eaLnBrk="1" hangingPunct="1">
              <a:lnSpc>
                <a:spcPct val="90000"/>
              </a:lnSpc>
              <a:spcBef>
                <a:spcPts val="1800"/>
              </a:spcBef>
            </a:pPr>
            <a:r>
              <a:rPr lang="en-US" sz="2800" dirty="0" smtClean="0"/>
              <a:t>The variable cannot be referred to outside the </a:t>
            </a:r>
            <a:r>
              <a:rPr lang="en-US" sz="2800" dirty="0" smtClean="0"/>
              <a:t>block</a:t>
            </a:r>
            <a:endParaRPr lang="en-US" sz="2800" dirty="0" smtClean="0"/>
          </a:p>
          <a:p>
            <a:pPr eaLnBrk="1" hangingPunct="1">
              <a:lnSpc>
                <a:spcPct val="90000"/>
              </a:lnSpc>
            </a:pPr>
            <a:endParaRPr lang="en-US" sz="2800" dirty="0" smtClean="0"/>
          </a:p>
        </p:txBody>
      </p:sp>
      <p:sp>
        <p:nvSpPr>
          <p:cNvPr id="6963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6A6E776-F8ED-4475-BCB1-273361D4CC6E}" type="slidenum">
              <a:rPr lang="en-US" sz="1400" smtClean="0"/>
              <a:pPr eaLnBrk="1" hangingPunct="1"/>
              <a:t>72</a:t>
            </a:fld>
            <a:endParaRPr lang="en-US" sz="1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137427681"/>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r>
              <a:rPr lang="en-US" smtClean="0"/>
              <a:t>ASCII Character Set </a:t>
            </a:r>
            <a:endParaRPr lang="en-US" dirty="0" smtClean="0"/>
          </a:p>
        </p:txBody>
      </p:sp>
      <p:sp>
        <p:nvSpPr>
          <p:cNvPr id="1030" name="Rectangle 3"/>
          <p:cNvSpPr>
            <a:spLocks noGrp="1" noChangeArrowheads="1"/>
          </p:cNvSpPr>
          <p:nvPr>
            <p:ph sz="quarter" idx="1"/>
          </p:nvPr>
        </p:nvSpPr>
        <p:spPr/>
        <p:txBody>
          <a:bodyPr/>
          <a:lstStyle/>
          <a:p>
            <a:r>
              <a:rPr lang="en-US" dirty="0" smtClean="0"/>
              <a:t>A numeric representation for every key on the keyboard and for other assorted characters.</a:t>
            </a:r>
          </a:p>
          <a:p>
            <a:endParaRPr lang="en-US" dirty="0" smtClean="0"/>
          </a:p>
        </p:txBody>
      </p:sp>
      <p:sp>
        <p:nvSpPr>
          <p:cNvPr id="1028" name="Slide Number Placeholder 7"/>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CC4F9EF-7B7A-4DC6-A92E-03383453069A}" type="slidenum">
              <a:rPr lang="en-US" sz="1400" smtClean="0"/>
              <a:pPr eaLnBrk="1" hangingPunct="1"/>
              <a:t>8</a:t>
            </a:fld>
            <a:endParaRPr lang="en-US" sz="1400" smtClean="0"/>
          </a:p>
        </p:txBody>
      </p:sp>
      <p:graphicFrame>
        <p:nvGraphicFramePr>
          <p:cNvPr id="1026" name="Object 4"/>
          <p:cNvGraphicFramePr>
            <a:graphicFrameLocks noChangeAspect="1"/>
          </p:cNvGraphicFramePr>
          <p:nvPr>
            <p:extLst>
              <p:ext uri="{D42A27DB-BD31-4B8C-83A1-F6EECF244321}">
                <p14:modId xmlns:p14="http://schemas.microsoft.com/office/powerpoint/2010/main" val="2834453587"/>
              </p:ext>
            </p:extLst>
          </p:nvPr>
        </p:nvGraphicFramePr>
        <p:xfrm>
          <a:off x="457200" y="2057400"/>
          <a:ext cx="7354888" cy="2106613"/>
        </p:xfrm>
        <a:graphic>
          <a:graphicData uri="http://schemas.openxmlformats.org/presentationml/2006/ole">
            <mc:AlternateContent xmlns:mc="http://schemas.openxmlformats.org/markup-compatibility/2006">
              <mc:Choice xmlns:v="urn:schemas-microsoft-com:vml" Requires="v">
                <p:oleObj spid="_x0000_s1064" name="Document" r:id="rId4" imgW="5635226" imgH="1624650" progId="Word.Document.8">
                  <p:embed/>
                </p:oleObj>
              </mc:Choice>
              <mc:Fallback>
                <p:oleObj name="Document" r:id="rId4" imgW="5635226" imgH="162465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57400"/>
                        <a:ext cx="7354888" cy="210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304800" y="125105"/>
            <a:ext cx="8731696" cy="562074"/>
          </a:xfrm>
        </p:spPr>
        <p:txBody>
          <a:bodyPr/>
          <a:lstStyle/>
          <a:p>
            <a:r>
              <a:rPr lang="en-US" dirty="0" smtClean="0"/>
              <a:t>ASCII Character Set: continued</a:t>
            </a:r>
            <a:endParaRPr lang="en-US" dirty="0" smtClean="0"/>
          </a:p>
        </p:txBody>
      </p:sp>
      <p:sp>
        <p:nvSpPr>
          <p:cNvPr id="2054" name="Rectangle 3"/>
          <p:cNvSpPr>
            <a:spLocks noGrp="1" noChangeArrowheads="1"/>
          </p:cNvSpPr>
          <p:nvPr>
            <p:ph sz="quarter" idx="1"/>
          </p:nvPr>
        </p:nvSpPr>
        <p:spPr/>
        <p:txBody>
          <a:bodyPr/>
          <a:lstStyle/>
          <a:p>
            <a:r>
              <a:rPr lang="en-US" smtClean="0"/>
              <a:t>A numeric representation for every key on the keyboard and for other assorted characters.</a:t>
            </a:r>
          </a:p>
          <a:p>
            <a:endParaRPr lang="en-US" smtClean="0"/>
          </a:p>
        </p:txBody>
      </p:sp>
      <p:sp>
        <p:nvSpPr>
          <p:cNvPr id="2052" name="Slide Number Placeholder 7"/>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1DCF71D-1E64-406A-8792-83775E68D7AA}" type="slidenum">
              <a:rPr lang="en-US" sz="1400" smtClean="0"/>
              <a:pPr eaLnBrk="1" hangingPunct="1"/>
              <a:t>9</a:t>
            </a:fld>
            <a:endParaRPr lang="en-US" sz="1400" smtClean="0"/>
          </a:p>
        </p:txBody>
      </p:sp>
      <p:graphicFrame>
        <p:nvGraphicFramePr>
          <p:cNvPr id="2050" name="Object 4"/>
          <p:cNvGraphicFramePr>
            <a:graphicFrameLocks noChangeAspect="1"/>
          </p:cNvGraphicFramePr>
          <p:nvPr/>
        </p:nvGraphicFramePr>
        <p:xfrm>
          <a:off x="1682750" y="2743200"/>
          <a:ext cx="7116763" cy="2054225"/>
        </p:xfrm>
        <a:graphic>
          <a:graphicData uri="http://schemas.openxmlformats.org/presentationml/2006/ole">
            <mc:AlternateContent xmlns:mc="http://schemas.openxmlformats.org/markup-compatibility/2006">
              <mc:Choice xmlns:v="urn:schemas-microsoft-com:vml" Requires="v">
                <p:oleObj spid="_x0000_s2087" name="Document" r:id="rId4" imgW="5635226" imgH="1629347" progId="Word.Document.8">
                  <p:embed/>
                </p:oleObj>
              </mc:Choice>
              <mc:Fallback>
                <p:oleObj name="Document" r:id="rId4" imgW="5635226" imgH="1629347"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0" y="2743200"/>
                        <a:ext cx="7116763"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Week 1</Template>
  <TotalTime>2685</TotalTime>
  <Words>2637</Words>
  <Application>Microsoft Office PowerPoint</Application>
  <PresentationFormat>On-screen Show (4:3)</PresentationFormat>
  <Paragraphs>604</Paragraphs>
  <Slides>73</Slides>
  <Notes>64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1" baseType="lpstr">
      <vt:lpstr>Arial</vt:lpstr>
      <vt:lpstr>Times New Roman</vt:lpstr>
      <vt:lpstr>Century Schoolbook</vt:lpstr>
      <vt:lpstr>Courier New</vt:lpstr>
      <vt:lpstr>Wingdings</vt:lpstr>
      <vt:lpstr>Wingdings 2</vt:lpstr>
      <vt:lpstr>Oriel</vt:lpstr>
      <vt:lpstr>Document</vt:lpstr>
      <vt:lpstr>Today’s Quote</vt:lpstr>
      <vt:lpstr>Chapter 4 – Decisions</vt:lpstr>
      <vt:lpstr>4.1 – Part 1 – ASCII </vt:lpstr>
      <vt:lpstr>ASCII values</vt:lpstr>
      <vt:lpstr>ASCII values</vt:lpstr>
      <vt:lpstr>Extended ASCII Values</vt:lpstr>
      <vt:lpstr>ASCII values</vt:lpstr>
      <vt:lpstr>ASCII Character Set </vt:lpstr>
      <vt:lpstr>ASCII Character Set: continued</vt:lpstr>
      <vt:lpstr>Chr Function</vt:lpstr>
      <vt:lpstr>Asc Function</vt:lpstr>
      <vt:lpstr>4.1 – Part 2 – Logical Operators </vt:lpstr>
      <vt:lpstr>Logical Operators</vt:lpstr>
      <vt:lpstr>Condition</vt:lpstr>
      <vt:lpstr>Example</vt:lpstr>
      <vt:lpstr>Another Example</vt:lpstr>
      <vt:lpstr>Relational Operator Notes</vt:lpstr>
      <vt:lpstr>Logical Operators</vt:lpstr>
      <vt:lpstr>Example 4.3</vt:lpstr>
      <vt:lpstr>Boolean Expression</vt:lpstr>
      <vt:lpstr>Boolean Variable </vt:lpstr>
      <vt:lpstr>Syntax Error</vt:lpstr>
      <vt:lpstr>Correction to Syntax Error</vt:lpstr>
      <vt:lpstr>Common Error in Boolean Expressions</vt:lpstr>
      <vt:lpstr>4.2 If Blocks</vt:lpstr>
      <vt:lpstr>If Block</vt:lpstr>
      <vt:lpstr>Another example If block</vt:lpstr>
      <vt:lpstr>Pseudocode/Flowchart for an If Block</vt:lpstr>
      <vt:lpstr>Example 1: Form</vt:lpstr>
      <vt:lpstr>Example 1: Code</vt:lpstr>
      <vt:lpstr>Example 1: Output</vt:lpstr>
      <vt:lpstr>Example 2: Form</vt:lpstr>
      <vt:lpstr>Example 2:  Partial Code</vt:lpstr>
      <vt:lpstr>Example 2: Output</vt:lpstr>
      <vt:lpstr>Example 3: Form</vt:lpstr>
      <vt:lpstr>Example 3: Code</vt:lpstr>
      <vt:lpstr>Example 3: Output</vt:lpstr>
      <vt:lpstr>Example 4: Form</vt:lpstr>
      <vt:lpstr>Example 4</vt:lpstr>
      <vt:lpstr>Example 4: Output</vt:lpstr>
      <vt:lpstr>Example 4: Output continued</vt:lpstr>
      <vt:lpstr>ElseIf clause</vt:lpstr>
      <vt:lpstr>Example 5: Form</vt:lpstr>
      <vt:lpstr>Example 5: Code</vt:lpstr>
      <vt:lpstr>Example 6: Form</vt:lpstr>
      <vt:lpstr>Example 6: Partial Code</vt:lpstr>
      <vt:lpstr>Example 6: Output</vt:lpstr>
      <vt:lpstr>Comments</vt:lpstr>
      <vt:lpstr>Simplified Nested If Statement</vt:lpstr>
      <vt:lpstr>More Comments</vt:lpstr>
      <vt:lpstr>4.3  Select Case Blocks</vt:lpstr>
      <vt:lpstr>Select Case Block</vt:lpstr>
      <vt:lpstr>Select Case Terminology</vt:lpstr>
      <vt:lpstr>Example 1: Form</vt:lpstr>
      <vt:lpstr>Example 1: Code</vt:lpstr>
      <vt:lpstr>Example 1: Output</vt:lpstr>
      <vt:lpstr>Example 2: Code</vt:lpstr>
      <vt:lpstr>Example 2: Output</vt:lpstr>
      <vt:lpstr>Select Case Syntax</vt:lpstr>
      <vt:lpstr>Rules for Select Case</vt:lpstr>
      <vt:lpstr>Flowchart for Select Case</vt:lpstr>
      <vt:lpstr>Flowchart for Select Case</vt:lpstr>
      <vt:lpstr>Example 3: Partial Code</vt:lpstr>
      <vt:lpstr>Example 4: Form</vt:lpstr>
      <vt:lpstr>Example 4: Partial Code</vt:lpstr>
      <vt:lpstr>Example 4: Output</vt:lpstr>
      <vt:lpstr>Example 7: Form</vt:lpstr>
      <vt:lpstr>Example 7: Partial Code</vt:lpstr>
      <vt:lpstr>Example 7: Form &amp; Output</vt:lpstr>
      <vt:lpstr>Comments</vt:lpstr>
      <vt:lpstr>Data Type Comment</vt:lpstr>
      <vt:lpstr>Block-level Scope</vt:lpstr>
      <vt:lpstr>PowerPoint Presentation</vt:lpstr>
    </vt:vector>
  </TitlesOfParts>
  <Company>DeVry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Relational and Logical Operators 192 Relational Operators Logical Operators 5.2 If Blocks 196 5.3 Select Case Blocks 213 5.4 A Case Study: Weekly Payroll 231 Designing the Weekly Payroll Program Pseudocode for the Display Payroll Event Writing the Weekly Payroll Program The User Interface Summary 239 Programming Projects 240 Decisions 5 191 ch5_1page.qxd 2/12/02 7:58 AM Page 191</dc:title>
  <dc:creator>cwyman</dc:creator>
  <cp:lastModifiedBy>Richard</cp:lastModifiedBy>
  <cp:revision>105</cp:revision>
  <dcterms:created xsi:type="dcterms:W3CDTF">2002-04-04T04:28:29Z</dcterms:created>
  <dcterms:modified xsi:type="dcterms:W3CDTF">2012-09-25T06:44:07Z</dcterms:modified>
</cp:coreProperties>
</file>